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1.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Lst>
  <p:notesMasterIdLst>
    <p:notesMasterId r:id="rId54"/>
  </p:notesMasterIdLst>
  <p:handoutMasterIdLst>
    <p:handoutMasterId r:id="rId55"/>
  </p:handoutMasterIdLst>
  <p:sldIdLst>
    <p:sldId id="659" r:id="rId5"/>
    <p:sldId id="484" r:id="rId6"/>
    <p:sldId id="671" r:id="rId7"/>
    <p:sldId id="617" r:id="rId8"/>
    <p:sldId id="682" r:id="rId9"/>
    <p:sldId id="638" r:id="rId10"/>
    <p:sldId id="258" r:id="rId11"/>
    <p:sldId id="612" r:id="rId12"/>
    <p:sldId id="639" r:id="rId13"/>
    <p:sldId id="353" r:id="rId14"/>
    <p:sldId id="640" r:id="rId15"/>
    <p:sldId id="641" r:id="rId16"/>
    <p:sldId id="259" r:id="rId17"/>
    <p:sldId id="680" r:id="rId18"/>
    <p:sldId id="354" r:id="rId19"/>
    <p:sldId id="658" r:id="rId20"/>
    <p:sldId id="260" r:id="rId21"/>
    <p:sldId id="355" r:id="rId22"/>
    <p:sldId id="618" r:id="rId23"/>
    <p:sldId id="701" r:id="rId24"/>
    <p:sldId id="681" r:id="rId25"/>
    <p:sldId id="643" r:id="rId26"/>
    <p:sldId id="261" r:id="rId27"/>
    <p:sldId id="670" r:id="rId28"/>
    <p:sldId id="262" r:id="rId29"/>
    <p:sldId id="359" r:id="rId30"/>
    <p:sldId id="668" r:id="rId31"/>
    <p:sldId id="669" r:id="rId32"/>
    <p:sldId id="606" r:id="rId33"/>
    <p:sldId id="264" r:id="rId34"/>
    <p:sldId id="657" r:id="rId35"/>
    <p:sldId id="309" r:id="rId36"/>
    <p:sldId id="600" r:id="rId37"/>
    <p:sldId id="644" r:id="rId38"/>
    <p:sldId id="645" r:id="rId39"/>
    <p:sldId id="646" r:id="rId40"/>
    <p:sldId id="619" r:id="rId41"/>
    <p:sldId id="661" r:id="rId42"/>
    <p:sldId id="662" r:id="rId43"/>
    <p:sldId id="361" r:id="rId44"/>
    <p:sldId id="664" r:id="rId45"/>
    <p:sldId id="665" r:id="rId46"/>
    <p:sldId id="666" r:id="rId47"/>
    <p:sldId id="667" r:id="rId48"/>
    <p:sldId id="700" r:id="rId49"/>
    <p:sldId id="672" r:id="rId50"/>
    <p:sldId id="673" r:id="rId51"/>
    <p:sldId id="699" r:id="rId52"/>
    <p:sldId id="660"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6" userDrawn="1">
          <p15:clr>
            <a:srgbClr val="A4A3A4"/>
          </p15:clr>
        </p15:guide>
        <p15:guide id="2" pos="2872" userDrawn="1">
          <p15:clr>
            <a:srgbClr val="A4A3A4"/>
          </p15:clr>
        </p15:guide>
        <p15:guide id="5" orient="horz" pos="1824" userDrawn="1">
          <p15:clr>
            <a:srgbClr val="A4A3A4"/>
          </p15:clr>
        </p15:guide>
        <p15:guide id="7" pos="192" userDrawn="1">
          <p15:clr>
            <a:srgbClr val="A4A3A4"/>
          </p15:clr>
        </p15:guide>
        <p15:guide id="8" pos="288" userDrawn="1">
          <p15:clr>
            <a:srgbClr val="A4A3A4"/>
          </p15:clr>
        </p15:guide>
        <p15:guide id="9" orient="horz" pos="144" userDrawn="1">
          <p15:clr>
            <a:srgbClr val="A4A3A4"/>
          </p15:clr>
        </p15:guide>
        <p15:guide id="10" orient="horz" pos="417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FFFFFF"/>
    <a:srgbClr val="D20064"/>
    <a:srgbClr val="FF0066"/>
    <a:srgbClr val="99008C"/>
    <a:srgbClr val="001581"/>
    <a:srgbClr val="82007C"/>
    <a:srgbClr val="96008F"/>
    <a:srgbClr val="595375"/>
    <a:srgbClr val="6B63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35" autoAdjust="0"/>
    <p:restoredTop sz="88372" autoAdjust="0"/>
  </p:normalViewPr>
  <p:slideViewPr>
    <p:cSldViewPr>
      <p:cViewPr varScale="1">
        <p:scale>
          <a:sx n="88" d="100"/>
          <a:sy n="88" d="100"/>
        </p:scale>
        <p:origin x="348" y="78"/>
      </p:cViewPr>
      <p:guideLst>
        <p:guide orient="horz" pos="816"/>
        <p:guide pos="2872"/>
        <p:guide orient="horz" pos="1824"/>
        <p:guide pos="192"/>
        <p:guide pos="288"/>
        <p:guide orient="horz" pos="144"/>
        <p:guide orient="horz" pos="4176"/>
      </p:guideLst>
    </p:cSldViewPr>
  </p:slideViewPr>
  <p:outlineViewPr>
    <p:cViewPr>
      <p:scale>
        <a:sx n="33" d="100"/>
        <a:sy n="33" d="100"/>
      </p:scale>
      <p:origin x="0" y="-844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07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4/18/2024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4/18/2024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image" Target="../media/image23.wmf"/></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a:t>
            </a:r>
            <a:r>
              <a:rPr lang="en-US" sz="1200" b="0" i="0" u="none" strike="noStrike" kern="1200" cap="none" dirty="0" err="1">
                <a:solidFill>
                  <a:schemeClr val="dk1"/>
                </a:solidFill>
                <a:latin typeface="Arial"/>
                <a:ea typeface="Arial"/>
                <a:cs typeface="Arial"/>
                <a:sym typeface="Arial"/>
              </a:rPr>
              <a:t>MathType</a:t>
            </a:r>
            <a:r>
              <a:rPr lang="en-US" sz="1200" b="0" i="0" u="none" strike="noStrike" kern="1200" cap="none" dirty="0">
                <a:solidFill>
                  <a:schemeClr val="dk1"/>
                </a:solidFill>
                <a:latin typeface="Arial"/>
                <a:ea typeface="Arial"/>
                <a:cs typeface="Arial"/>
                <a:sym typeface="Arial"/>
              </a:rPr>
              <a:t>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a:p>
            <a:endParaRPr lang="en-US"/>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28649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7D075364-BF5A-5037-BB0D-42CF1B6DF070}"/>
              </a:ext>
            </a:extLst>
          </p:cNvPr>
          <p:cNvSpPr>
            <a:spLocks noGrp="1" noChangeArrowheads="1"/>
          </p:cNvSpPr>
          <p:nvPr>
            <p:ph type="sldNum" sz="quarter" idx="5"/>
          </p:nvPr>
        </p:nvSpPr>
        <p:spPr>
          <a:noFill/>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fld id="{1DBC1175-3091-4ADB-8DF1-63EC9A1F2DDF}" type="slidenum">
              <a:rPr lang="en-US" altLang="en-US" sz="1200" b="0"/>
              <a:pPr/>
              <a:t>10</a:t>
            </a:fld>
            <a:endParaRPr lang="en-US" altLang="en-US" sz="1200" b="0"/>
          </a:p>
        </p:txBody>
      </p:sp>
      <p:sp>
        <p:nvSpPr>
          <p:cNvPr id="26627" name="Rectangle 2">
            <a:extLst>
              <a:ext uri="{FF2B5EF4-FFF2-40B4-BE49-F238E27FC236}">
                <a16:creationId xmlns:a16="http://schemas.microsoft.com/office/drawing/2014/main" id="{744EBA74-5724-4972-9B06-09547B824EDE}"/>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E4BFB7BE-AC67-91D7-F172-E739E27E3472}"/>
              </a:ext>
            </a:extLst>
          </p:cNvPr>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11</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14-5. Caption: Sinusoidal nature of SHM: position as a function of time. In this case, x = A cos (2</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π</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A horizontal support at the top of the figure has a vertical spring attached below it near the right end of the support. The other end of the spring is attached to a square-shaped oscillating mass. A paper with rollers placed on its left and right sides is shown. An arrow labeled Paper motion is positioned just above the paper and points left showing the direction of movement of the paper. The oscillating mass is on the right end of the paper and the spring appears to be stretched. A graph is outlined on the moving paper by the oscillating pen on the x y coordinate plane. The horizontal x axis is labeled t and has the following markings from left to right: 0, 1 by 4 T, 1 by 2 T, 3 by 4 T, T, 5 by 4 T, and 3 by 2 T. The vertical y axis is labeled x and ranges from negative “A” to positive “A”. The graph resembles a sine wave. The curve starts from (0, “A”), goes down to the right, passes through (1 by 4 T, 0), moves further down to the right, dips till (1 by 2 T, negative “A”), curves upward to the right, passes through (3 by 4 T, 0), reaches a peak at (T, “A”), curves downward to the right, and passes through (5 by 4, 0). The curve goes further down to the right, dips till (3 by 2 T, negative “A”), and moves up to the right till it reaches the square-shaped oscillating mass connected to the spring.</a:t>
            </a:r>
            <a:r>
              <a:rPr lang="en-US" dirty="0"/>
              <a:t> </a:t>
            </a:r>
          </a:p>
          <a:p>
            <a:endParaRPr lang="en-US" dirty="0"/>
          </a:p>
          <a:p>
            <a:endParaRPr lang="en-US" dirty="0"/>
          </a:p>
        </p:txBody>
      </p:sp>
    </p:spTree>
    <p:extLst>
      <p:ext uri="{BB962C8B-B14F-4D97-AF65-F5344CB8AC3E}">
        <p14:creationId xmlns:p14="http://schemas.microsoft.com/office/powerpoint/2010/main" val="1748920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12</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pPr>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14-5. Caption: In this case of SHM, the mass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 </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starts at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 </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0 at the equilibrium position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x </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0, and has initial velocity toward positive values of x (v &gt; 0 at t = 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14-6. Caption: A plot of x = A cos (</a:t>
            </a:r>
            <a:r>
              <a:rPr lang="en-US" sz="1800" kern="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ω</a:t>
            </a:r>
            <a:r>
              <a:rPr lang="en-US" sz="1800" kern="12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φ</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when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φ</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&lt; 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sz="1200" kern="1200" dirty="0">
                <a:solidFill>
                  <a:schemeClr val="tx1"/>
                </a:solidFill>
                <a:effectLst/>
                <a:latin typeface="+mn-lt"/>
                <a:ea typeface="+mn-ea"/>
                <a:cs typeface="+mn-cs"/>
              </a:rPr>
              <a:t>LD: The horizontal axis labeled t ranges from 0 to 2 T in increments of 1 by 4 T. The vertical axis labeled x of t ranges from negative “A” to “A”. A wave with two cycles is shown on the graph. The curve starts from (0, 0), increases to the right, forms a crest, decreases to the right, and intercepts the t axis at (1 by 2 T, 0). The curve further decreases to the right, forms a trough, increases to the right, and intercepts the t axis at (T, 0). The cycle continues in the same manner, where the crests are formed at x of t equals “A” and the troughs are formed at x of t equals negative “A”.</a:t>
            </a:r>
          </a:p>
          <a:p>
            <a:endParaRPr lang="en-US" dirty="0"/>
          </a:p>
          <a:p>
            <a:r>
              <a:rPr lang="en-US" dirty="0"/>
              <a:t>LD </a:t>
            </a:r>
            <a:r>
              <a:rPr lang="en-US" sz="1200" kern="1200" dirty="0">
                <a:solidFill>
                  <a:schemeClr val="tx1"/>
                </a:solidFill>
                <a:effectLst/>
                <a:latin typeface="+mn-lt"/>
                <a:ea typeface="+mn-ea"/>
                <a:cs typeface="+mn-cs"/>
              </a:rPr>
              <a:t>The horizontal axis is labeled t. The vertical axis is labeled x and has the markings negative “A” on the negative vertical axis and “A” on the positive vertical axis. The curve starts from a point in the second quadrant above the negative t axis, increases toward the right, and intercepts with the positive x axis. The curve increases to the right and forms a crest at x equals “A” in the first quadrant. The curve decreases to the right, intercepts the t axis, further decreases to the right, and forms a trough in the fourth quadrant. The curve rises to the right, intercepts the t axis, and increases to the right, where it forms a crest. The curve decreases to the right, intercepts the t axis, further decreases to the right, and exits the viewing window. The midpoint of the first crest is labeled t equals negative </a:t>
            </a:r>
            <a:r>
              <a:rPr lang="en-US" sz="1200" kern="1200" dirty="0" err="1">
                <a:solidFill>
                  <a:schemeClr val="tx1"/>
                </a:solidFill>
                <a:effectLst/>
                <a:latin typeface="+mn-lt"/>
                <a:ea typeface="+mn-ea"/>
                <a:cs typeface="+mn-cs"/>
              </a:rPr>
              <a:t>StartFraction</a:t>
            </a:r>
            <a:r>
              <a:rPr lang="en-US" sz="1200" kern="1200" dirty="0">
                <a:solidFill>
                  <a:schemeClr val="tx1"/>
                </a:solidFill>
                <a:effectLst/>
                <a:latin typeface="+mn-lt"/>
                <a:ea typeface="+mn-ea"/>
                <a:cs typeface="+mn-cs"/>
              </a:rPr>
              <a:t> phi over omega </a:t>
            </a:r>
            <a:r>
              <a:rPr lang="en-US" sz="1200" kern="1200" dirty="0" err="1">
                <a:solidFill>
                  <a:schemeClr val="tx1"/>
                </a:solidFill>
                <a:effectLst/>
                <a:latin typeface="+mn-lt"/>
                <a:ea typeface="+mn-ea"/>
                <a:cs typeface="+mn-cs"/>
              </a:rPr>
              <a:t>EndFraction</a:t>
            </a:r>
            <a:r>
              <a:rPr lang="en-US" sz="1200" kern="1200" dirty="0">
                <a:solidFill>
                  <a:schemeClr val="tx1"/>
                </a:solidFill>
                <a:effectLst/>
                <a:latin typeface="+mn-lt"/>
                <a:ea typeface="+mn-ea"/>
                <a:cs typeface="+mn-cs"/>
              </a:rPr>
              <a:t>. The length of the crest and trough are labeled “A”, which is represented by a double-headed arrow.</a:t>
            </a:r>
          </a:p>
          <a:p>
            <a:endParaRPr lang="en-US" dirty="0"/>
          </a:p>
        </p:txBody>
      </p:sp>
      <p:graphicFrame>
        <p:nvGraphicFramePr>
          <p:cNvPr id="3" name="Object 2">
            <a:extLst>
              <a:ext uri="{FF2B5EF4-FFF2-40B4-BE49-F238E27FC236}">
                <a16:creationId xmlns:a16="http://schemas.microsoft.com/office/drawing/2014/main" id="{21044BC4-E56A-E0C6-34D7-2CCF4D9E001B}"/>
              </a:ext>
            </a:extLst>
          </p:cNvPr>
          <p:cNvGraphicFramePr>
            <a:graphicFrameLocks noChangeAspect="1"/>
          </p:cNvGraphicFramePr>
          <p:nvPr>
            <p:extLst>
              <p:ext uri="{D42A27DB-BD31-4B8C-83A1-F6EECF244321}">
                <p14:modId xmlns:p14="http://schemas.microsoft.com/office/powerpoint/2010/main" val="4083509728"/>
              </p:ext>
            </p:extLst>
          </p:nvPr>
        </p:nvGraphicFramePr>
        <p:xfrm>
          <a:off x="3308350" y="4406900"/>
          <a:ext cx="241300" cy="330200"/>
        </p:xfrm>
        <a:graphic>
          <a:graphicData uri="http://schemas.openxmlformats.org/presentationml/2006/ole">
            <mc:AlternateContent xmlns:mc="http://schemas.openxmlformats.org/markup-compatibility/2006">
              <mc:Choice xmlns:v="urn:schemas-microsoft-com:vml" Requires="v">
                <p:oleObj name="Equation" r:id="rId3" imgW="241200" imgH="330120" progId="Equation.DSMT4">
                  <p:embed/>
                </p:oleObj>
              </mc:Choice>
              <mc:Fallback>
                <p:oleObj name="Equation" r:id="rId3" imgW="241200" imgH="330120" progId="Equation.DSMT4">
                  <p:embed/>
                  <p:pic>
                    <p:nvPicPr>
                      <p:cNvPr id="0" name=""/>
                      <p:cNvPicPr/>
                      <p:nvPr/>
                    </p:nvPicPr>
                    <p:blipFill>
                      <a:blip r:embed="rId4"/>
                      <a:stretch>
                        <a:fillRect/>
                      </a:stretch>
                    </p:blipFill>
                    <p:spPr>
                      <a:xfrm>
                        <a:off x="3308350" y="4406900"/>
                        <a:ext cx="241300" cy="330200"/>
                      </a:xfrm>
                      <a:prstGeom prst="rect">
                        <a:avLst/>
                      </a:prstGeom>
                    </p:spPr>
                  </p:pic>
                </p:oleObj>
              </mc:Fallback>
            </mc:AlternateContent>
          </a:graphicData>
        </a:graphic>
      </p:graphicFrame>
    </p:spTree>
    <p:extLst>
      <p:ext uri="{BB962C8B-B14F-4D97-AF65-F5344CB8AC3E}">
        <p14:creationId xmlns:p14="http://schemas.microsoft.com/office/powerpoint/2010/main" val="548509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8287D5-FC76-4F5F-A2A2-2D12FDC8E1AC}"/>
              </a:ext>
            </a:extLst>
          </p:cNvPr>
          <p:cNvSpPr>
            <a:spLocks noGrp="1" noChangeArrowheads="1"/>
          </p:cNvSpPr>
          <p:nvPr>
            <p:ph type="sldNum" sz="quarter" idx="5"/>
          </p:nvPr>
        </p:nvSpPr>
        <p:spPr>
          <a:ln/>
        </p:spPr>
        <p:txBody>
          <a:bodyPr/>
          <a:lstStyle/>
          <a:p>
            <a:fld id="{FAFF71EB-77EF-4542-8742-0DC267E3BEA9}" type="slidenum">
              <a:rPr lang="en-US" altLang="en-US"/>
              <a:pPr/>
              <a:t>13</a:t>
            </a:fld>
            <a:endParaRPr lang="en-US" altLang="en-US" dirty="0"/>
          </a:p>
        </p:txBody>
      </p:sp>
      <p:sp>
        <p:nvSpPr>
          <p:cNvPr id="2" name="Notes Placeholder 1">
            <a:extLst>
              <a:ext uri="{FF2B5EF4-FFF2-40B4-BE49-F238E27FC236}">
                <a16:creationId xmlns:a16="http://schemas.microsoft.com/office/drawing/2014/main" id="{1A64ACC8-E227-CA4B-A71B-88870808CC23}"/>
              </a:ext>
            </a:extLst>
          </p:cNvPr>
          <p:cNvSpPr>
            <a:spLocks noGrp="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8287D5-FC76-4F5F-A2A2-2D12FDC8E1AC}"/>
              </a:ext>
            </a:extLst>
          </p:cNvPr>
          <p:cNvSpPr>
            <a:spLocks noGrp="1" noChangeArrowheads="1"/>
          </p:cNvSpPr>
          <p:nvPr>
            <p:ph type="sldNum" sz="quarter" idx="5"/>
          </p:nvPr>
        </p:nvSpPr>
        <p:spPr>
          <a:ln/>
        </p:spPr>
        <p:txBody>
          <a:bodyPr/>
          <a:lstStyle/>
          <a:p>
            <a:fld id="{FAFF71EB-77EF-4542-8742-0DC267E3BEA9}" type="slidenum">
              <a:rPr lang="en-US" altLang="en-US"/>
              <a:pPr/>
              <a:t>14</a:t>
            </a:fld>
            <a:endParaRPr lang="en-US" altLang="en-US" dirty="0"/>
          </a:p>
        </p:txBody>
      </p:sp>
      <p:sp>
        <p:nvSpPr>
          <p:cNvPr id="2" name="Notes Placeholder 1">
            <a:extLst>
              <a:ext uri="{FF2B5EF4-FFF2-40B4-BE49-F238E27FC236}">
                <a16:creationId xmlns:a16="http://schemas.microsoft.com/office/drawing/2014/main" id="{1A64ACC8-E227-CA4B-A71B-88870808CC23}"/>
              </a:ext>
            </a:extLst>
          </p:cNvPr>
          <p:cNvSpPr>
            <a:spLocks noGrp="1"/>
          </p:cNvSpPr>
          <p:nvPr>
            <p:ph type="body" idx="1"/>
          </p:nvPr>
        </p:nvSpPr>
        <p:spPr/>
        <p:txBody>
          <a:bodyPr/>
          <a:lstStyle/>
          <a:p>
            <a:endParaRPr lang="en-US" altLang="en-US" dirty="0"/>
          </a:p>
        </p:txBody>
      </p:sp>
    </p:spTree>
    <p:extLst>
      <p:ext uri="{BB962C8B-B14F-4D97-AF65-F5344CB8AC3E}">
        <p14:creationId xmlns:p14="http://schemas.microsoft.com/office/powerpoint/2010/main" val="1544153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BD53F895-EDCA-A94A-89A6-742A0A07B2D6}"/>
              </a:ext>
            </a:extLst>
          </p:cNvPr>
          <p:cNvSpPr>
            <a:spLocks noGrp="1" noChangeArrowheads="1"/>
          </p:cNvSpPr>
          <p:nvPr>
            <p:ph type="sldNum" sz="quarter" idx="5"/>
          </p:nvPr>
        </p:nvSpPr>
        <p:spPr>
          <a:noFill/>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fld id="{B23A96B8-AE0A-4B7E-BC54-6779FEF894DF}" type="slidenum">
              <a:rPr lang="en-US" altLang="en-US" sz="1200" b="0"/>
              <a:pPr/>
              <a:t>15</a:t>
            </a:fld>
            <a:endParaRPr lang="en-US" altLang="en-US" sz="1200" b="0"/>
          </a:p>
        </p:txBody>
      </p:sp>
      <p:sp>
        <p:nvSpPr>
          <p:cNvPr id="28675" name="Rectangle 2">
            <a:extLst>
              <a:ext uri="{FF2B5EF4-FFF2-40B4-BE49-F238E27FC236}">
                <a16:creationId xmlns:a16="http://schemas.microsoft.com/office/drawing/2014/main" id="{51E51693-5344-6948-65BE-D484F70A7D52}"/>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87782752-814D-4C4D-21B7-A499F63D45B1}"/>
              </a:ext>
            </a:extLst>
          </p:cNvPr>
          <p:cNvSpPr>
            <a:spLocks noGrp="1" noChangeArrowheads="1"/>
          </p:cNvSpPr>
          <p:nvPr>
            <p:ph type="body" idx="1"/>
          </p:nvPr>
        </p:nvSpPr>
        <p:spPr>
          <a:noFill/>
        </p:spPr>
        <p:txBody>
          <a:bodyPr/>
          <a:lstStyle/>
          <a:p>
            <a:r>
              <a:rPr lang="en-US" sz="1800" kern="1200" dirty="0">
                <a:solidFill>
                  <a:srgbClr val="0080FF"/>
                </a:solidFill>
                <a:effectLst/>
                <a:latin typeface="ITCFranklinGothicStd-Demi"/>
                <a:ea typeface="Times New Roman" panose="02020603050405020304" pitchFamily="18" charset="0"/>
                <a:cs typeface="Arial" panose="020B0604020202020204" pitchFamily="34" charset="0"/>
              </a:rPr>
              <a:t>Figure 14 – 7 </a:t>
            </a:r>
            <a:r>
              <a:rPr lang="en-US" sz="1800" kern="1200" dirty="0">
                <a:solidFill>
                  <a:srgbClr val="000000"/>
                </a:solidFill>
                <a:effectLst/>
                <a:latin typeface="TimesTenLTStd-Roman"/>
                <a:ea typeface="Times New Roman" panose="02020603050405020304" pitchFamily="18" charset="0"/>
                <a:cs typeface="Arial" panose="020B0604020202020204" pitchFamily="34" charset="0"/>
              </a:rPr>
              <a:t>Example 14</a:t>
            </a:r>
            <a:r>
              <a:rPr lang="en-US" sz="1800" kern="1200" dirty="0">
                <a:solidFill>
                  <a:srgbClr val="000000"/>
                </a:solidFill>
                <a:effectLst/>
                <a:latin typeface="Times New Roman" panose="02020603050405020304" pitchFamily="18" charset="0"/>
                <a:ea typeface="Times New Roman" panose="02020603050405020304" pitchFamily="18" charset="0"/>
              </a:rPr>
              <a:t>–</a:t>
            </a:r>
            <a:r>
              <a:rPr lang="en-US" sz="1800" kern="1200" dirty="0">
                <a:solidFill>
                  <a:srgbClr val="000000"/>
                </a:solidFill>
                <a:effectLst/>
                <a:latin typeface="TimesTenLTStd-Roman"/>
                <a:ea typeface="Times New Roman" panose="02020603050405020304" pitchFamily="18" charset="0"/>
                <a:cs typeface="Arial" panose="020B0604020202020204" pitchFamily="34" charset="0"/>
              </a:rPr>
              <a:t>4. A spider waits for its prey (on the left).</a:t>
            </a:r>
            <a:endParaRPr lang="en-US" sz="1800" dirty="0">
              <a:effectLst/>
              <a:latin typeface="Times New Roman" panose="02020603050405020304" pitchFamily="18" charset="0"/>
              <a:ea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8287D5-FC76-4F5F-A2A2-2D12FDC8E1AC}"/>
              </a:ext>
            </a:extLst>
          </p:cNvPr>
          <p:cNvSpPr>
            <a:spLocks noGrp="1" noChangeArrowheads="1"/>
          </p:cNvSpPr>
          <p:nvPr>
            <p:ph type="sldNum" sz="quarter" idx="5"/>
          </p:nvPr>
        </p:nvSpPr>
        <p:spPr>
          <a:ln/>
        </p:spPr>
        <p:txBody>
          <a:bodyPr/>
          <a:lstStyle/>
          <a:p>
            <a:fld id="{FAFF71EB-77EF-4542-8742-0DC267E3BEA9}" type="slidenum">
              <a:rPr lang="en-US" altLang="en-US"/>
              <a:pPr/>
              <a:t>16</a:t>
            </a:fld>
            <a:endParaRPr lang="en-US" altLang="en-US" dirty="0"/>
          </a:p>
        </p:txBody>
      </p:sp>
      <p:sp>
        <p:nvSpPr>
          <p:cNvPr id="2" name="Notes Placeholder 1">
            <a:extLst>
              <a:ext uri="{FF2B5EF4-FFF2-40B4-BE49-F238E27FC236}">
                <a16:creationId xmlns:a16="http://schemas.microsoft.com/office/drawing/2014/main" id="{1A64ACC8-E227-CA4B-A71B-88870808CC23}"/>
              </a:ext>
            </a:extLst>
          </p:cNvPr>
          <p:cNvSpPr>
            <a:spLocks noGrp="1"/>
          </p:cNvSpPr>
          <p:nvPr>
            <p:ph type="body" idx="1"/>
          </p:nvPr>
        </p:nvSpPr>
        <p:spPr/>
        <p:txBody>
          <a:bodyPr/>
          <a:lstStyle/>
          <a:p>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14-8. Caption: Graphs showing (a) displacement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x </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as a function of time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x </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 </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cos </a:t>
            </a:r>
            <a:r>
              <a:rPr lang="en-US" sz="1800" kern="12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a:t>
            </a:r>
            <a:r>
              <a:rPr lang="en-US" sz="1800" i="1" kern="12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(b) velocity as a function of time: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 </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800" i="1" kern="12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a:t>
            </a:r>
            <a:r>
              <a:rPr lang="en-US" sz="1800" kern="12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max</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sin </a:t>
            </a:r>
            <a:r>
              <a:rPr lang="en-US" sz="1800" kern="12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a:t>
            </a:r>
            <a:r>
              <a:rPr lang="en-US" sz="1800" i="1" kern="12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where </a:t>
            </a:r>
            <a:r>
              <a:rPr lang="en-US" sz="1800" i="1" kern="12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a:t>
            </a:r>
            <a:r>
              <a:rPr lang="en-US" sz="1800" kern="12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max</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Ak</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(c) acceleration as a function of time: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 </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800" i="1" kern="12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a:t>
            </a:r>
            <a:r>
              <a:rPr lang="en-US" sz="1800" kern="12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max</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cos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where </a:t>
            </a:r>
            <a:r>
              <a:rPr lang="en-US" sz="1800" i="1" kern="12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a:t>
            </a:r>
            <a:r>
              <a:rPr lang="en-US" sz="1800" kern="12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max</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Ak</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r>
              <a:rPr lang="en-US" dirty="0"/>
              <a:t>LD: </a:t>
            </a:r>
            <a:r>
              <a:rPr lang="en-US" sz="1200" kern="1200" dirty="0">
                <a:solidFill>
                  <a:schemeClr val="tx1"/>
                </a:solidFill>
                <a:effectLst/>
                <a:latin typeface="+mn-lt"/>
                <a:ea typeface="+mn-ea"/>
                <a:cs typeface="+mn-cs"/>
              </a:rPr>
              <a:t>Graph (“a”): The horizontal axis is labeled t and ranges from 0 to 3 by 2 T in increments of 1 by 4 T units. The vertical axis is labeled Displacement x and has the markings negative "A" on the negative vertical axis, 0 at the intersection of the axes and "A" on the positive vertical axis. The curve begins at (0, “A”), decreases till the point (1 by 4 T ,0), intercepts the t axis, further decreases and forms a trough at t equals 1 by 2 T. The curve increases from (1 by 2 T, negative “A”) to (3 by 4 T, 0), intercepts the t axis, increases toward the top, and forms a crest at (T, “A”). The cycle continues in the same manner as t increases and. Graph (b): The horizontal axis is labeled t and ranges from 0 to 3 by 2 T in increments of 1 by 4 T units. The vertical axis is labeled Velocity v and has the markings negative v subscript max on the negative vertical axis, 0 at the intersection of the axes, and v subscript max on the positive vertical axis. The curve begins from 0, decreases to the right, and forms a trough at (1 by 4 T, negative v subscript max ), increases till (1 by 2 T, 0), and intercepts the t axis. The curve further increases to the right, forms a crest at (3 by 4 T, v subscript max), decreases to (T, 0) , and intercepts the t axis. The cycle continues in the same manner as t increases. Graph (c): The horizontal axis is labeled t and ranges from 0 to 3 by 2 T in increments of 1 by 4 T units. The vertical axis is labeled Acceleration “a” and has the markings negative "a" subscript max on the negative vertical axis, 0 at the intersection of the axes, and “a” subscript max on the positive vertical axis. The curve begins from (0, negative “a” subscript max), increases till (1 by 4 T, 0), and intercepts the t axis. The curve further increases to the right, forms a crest at (1 by 2 T, “a” subscript max), decreases to (3 by 4 T, 0), and intercepts the t axis. The curve further decreases to (T, 0). The cycle continues in the same manner as t increases.</a:t>
            </a:r>
            <a:r>
              <a:rPr lang="en-US" dirty="0"/>
              <a:t> </a:t>
            </a:r>
          </a:p>
        </p:txBody>
      </p:sp>
    </p:spTree>
    <p:extLst>
      <p:ext uri="{BB962C8B-B14F-4D97-AF65-F5344CB8AC3E}">
        <p14:creationId xmlns:p14="http://schemas.microsoft.com/office/powerpoint/2010/main" val="3146868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17</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l-GR" altLang="en-US" dirty="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8C8BCB0B-8403-E389-218E-3DEDD8795EC6}"/>
              </a:ext>
            </a:extLst>
          </p:cNvPr>
          <p:cNvSpPr>
            <a:spLocks noGrp="1" noChangeArrowheads="1"/>
          </p:cNvSpPr>
          <p:nvPr>
            <p:ph type="sldNum" sz="quarter" idx="5"/>
          </p:nvPr>
        </p:nvSpPr>
        <p:spPr>
          <a:noFill/>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fld id="{8331C43B-FEFA-4151-95CF-E36199A3CF50}" type="slidenum">
              <a:rPr lang="en-US" altLang="en-US" sz="1200" b="0"/>
              <a:pPr/>
              <a:t>18</a:t>
            </a:fld>
            <a:endParaRPr lang="en-US" altLang="en-US" sz="1200" b="0"/>
          </a:p>
        </p:txBody>
      </p:sp>
      <p:sp>
        <p:nvSpPr>
          <p:cNvPr id="30723" name="Rectangle 2">
            <a:extLst>
              <a:ext uri="{FF2B5EF4-FFF2-40B4-BE49-F238E27FC236}">
                <a16:creationId xmlns:a16="http://schemas.microsoft.com/office/drawing/2014/main" id="{F9B5EE26-1D6F-2C42-E302-F84B1C70F50F}"/>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ADD75F68-B039-8990-0CB4-FC1EE99A39B1}"/>
              </a:ext>
            </a:extLst>
          </p:cNvPr>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19</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r>
              <a:rPr lang="en-US" altLang="en-US" dirty="0"/>
              <a:t>Figure 14-9. Caption: </a:t>
            </a:r>
            <a:r>
              <a:rPr lang="en-IN" sz="1200" b="0" i="0" u="none" strike="noStrike" kern="1200" baseline="0" dirty="0">
                <a:solidFill>
                  <a:schemeClr val="tx1"/>
                </a:solidFill>
                <a:latin typeface="+mn-lt"/>
                <a:ea typeface="+mn-ea"/>
                <a:cs typeface="+mn-cs"/>
              </a:rPr>
              <a:t>Example 14-7. Loudspeaker cone.</a:t>
            </a:r>
            <a:endParaRPr lang="en-US" altLang="en-US" dirty="0"/>
          </a:p>
        </p:txBody>
      </p:sp>
    </p:spTree>
    <p:extLst>
      <p:ext uri="{BB962C8B-B14F-4D97-AF65-F5344CB8AC3E}">
        <p14:creationId xmlns:p14="http://schemas.microsoft.com/office/powerpoint/2010/main" val="913297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2114124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2451905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21</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l-GR"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1967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22</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7876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B8C21A0-3998-4FF9-9811-1CFB24D1DBE2}"/>
              </a:ext>
            </a:extLst>
          </p:cNvPr>
          <p:cNvSpPr>
            <a:spLocks noGrp="1" noChangeArrowheads="1"/>
          </p:cNvSpPr>
          <p:nvPr>
            <p:ph type="sldNum" sz="quarter" idx="5"/>
          </p:nvPr>
        </p:nvSpPr>
        <p:spPr>
          <a:ln/>
        </p:spPr>
        <p:txBody>
          <a:bodyPr/>
          <a:lstStyle/>
          <a:p>
            <a:fld id="{186AAAA6-36FE-483B-84E0-11BDFDE84363}" type="slidenum">
              <a:rPr lang="en-US" altLang="en-US"/>
              <a:pPr/>
              <a:t>23</a:t>
            </a:fld>
            <a:endParaRPr lang="en-US" altLang="en-US" dirty="0"/>
          </a:p>
        </p:txBody>
      </p:sp>
      <p:sp>
        <p:nvSpPr>
          <p:cNvPr id="2" name="Notes Placeholder 1">
            <a:extLst>
              <a:ext uri="{FF2B5EF4-FFF2-40B4-BE49-F238E27FC236}">
                <a16:creationId xmlns:a16="http://schemas.microsoft.com/office/drawing/2014/main" id="{39951C40-1A8E-2A44-BA78-C1483EDE261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14-10. Caption: Energy changes from potential energy to kinetic energy and back again as the spring oscillates. Energy bar graphs (on the right) are described in Section 8-4 (Fig. 8-7).</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The figure shows a block of mass m placed on a horizontal surface and is attached to a spring from the left, which in turn is attached to a vertical surface on the left. The horizontal surface has markings x equals negative “A”, x equals 0, and x equals “A” marked from a point at a distance from the vertical surface. Part (“a”): The block is placed at the point x equals negative “A”. The spring is compressed. A label E equals 1 by 2 k “A” squared is placed above the block. The velocity of the block given as v equals 0 is placed below the point x equals negative “A”. A vertical bar labeled U is placed on a horizontal line at the right of the figure. A label K is placed at the right of label U and the space below U is empty. Part (b): The block is placed at the point x equals 0. The spring is expanded slightly. A label E equals 1 by 2 m v squared subscript max is placed above the block. A label U is placed above a horizontal line at the right of the figure, where the space below U is empty. A vertical bar labeled K is placed at the right of label U. Part (c): The block is placed at the point x equals “A”. The spring is expanded to a great extent. A label E equals 1 by 2 k “A” squared is placed above the block. The velocity of the block given as v equals 0 is placed below x equals “A”. A vertical bar labeled U is placed on a horizontal line at the right of the figure. A label K is placed at the right of label U and the space below U is empty. Part (d): The block is placed at a point x that lies in the middle of the point x equals 0 and the point x equals “A”. The spring is compressed a little compared to that in Part (c). A label E equals 1 by 2 m v squared plus 1 by 2 k x squared is placed above the block. A vertical bar labeled U is placed on a horizontal line at the right of the figure. Another vertical bar almost thrice the size of the vertical bar labeled U is labeled K.</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D487002-F245-44DF-B0AC-3E1570EE623F}"/>
              </a:ext>
            </a:extLst>
          </p:cNvPr>
          <p:cNvSpPr>
            <a:spLocks noGrp="1" noChangeArrowheads="1"/>
          </p:cNvSpPr>
          <p:nvPr>
            <p:ph type="sldNum" sz="quarter" idx="5"/>
          </p:nvPr>
        </p:nvSpPr>
        <p:spPr>
          <a:ln/>
        </p:spPr>
        <p:txBody>
          <a:bodyPr/>
          <a:lstStyle/>
          <a:p>
            <a:fld id="{B2D1CFCF-00EF-4942-928E-1262AFE71E76}" type="slidenum">
              <a:rPr lang="en-US" altLang="en-US"/>
              <a:pPr/>
              <a:t>24</a:t>
            </a:fld>
            <a:endParaRPr lang="en-US" altLang="en-US" dirty="0"/>
          </a:p>
        </p:txBody>
      </p:sp>
      <p:sp>
        <p:nvSpPr>
          <p:cNvPr id="110594" name="Rectangle 2">
            <a:extLst>
              <a:ext uri="{FF2B5EF4-FFF2-40B4-BE49-F238E27FC236}">
                <a16:creationId xmlns:a16="http://schemas.microsoft.com/office/drawing/2014/main" id="{DBD3B955-C11E-483A-AA79-A0A7A1489192}"/>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1C146D6-4509-4206-92EA-C871636E3AD0}"/>
              </a:ext>
            </a:extLst>
          </p:cNvPr>
          <p:cNvSpPr>
            <a:spLocks noGrp="1" noChangeArrowheads="1"/>
          </p:cNvSpPr>
          <p:nvPr>
            <p:ph type="body" idx="1"/>
          </p:nvPr>
        </p:nvSpPr>
        <p:spPr/>
        <p:txBody>
          <a:bodyPr/>
          <a:lstStyle/>
          <a:p>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9284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81B222C-04C4-41F3-A51F-AB37CCA13C86}"/>
              </a:ext>
            </a:extLst>
          </p:cNvPr>
          <p:cNvSpPr>
            <a:spLocks noGrp="1" noChangeArrowheads="1"/>
          </p:cNvSpPr>
          <p:nvPr>
            <p:ph type="sldNum" sz="quarter" idx="5"/>
          </p:nvPr>
        </p:nvSpPr>
        <p:spPr>
          <a:ln/>
        </p:spPr>
        <p:txBody>
          <a:bodyPr/>
          <a:lstStyle/>
          <a:p>
            <a:fld id="{3EB4D2F7-7703-4F9F-9FD5-90B4EEC0D1E1}" type="slidenum">
              <a:rPr lang="en-US" altLang="en-US"/>
              <a:pPr/>
              <a:t>25</a:t>
            </a:fld>
            <a:endParaRPr lang="en-US" altLang="en-US" dirty="0"/>
          </a:p>
        </p:txBody>
      </p:sp>
      <p:sp>
        <p:nvSpPr>
          <p:cNvPr id="2" name="Notes Placeholder 1">
            <a:extLst>
              <a:ext uri="{FF2B5EF4-FFF2-40B4-BE49-F238E27FC236}">
                <a16:creationId xmlns:a16="http://schemas.microsoft.com/office/drawing/2014/main" id="{1569B8F8-0188-E345-AE29-F1BA048631D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14-11. Caption: Graph of potential energy, U =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½</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kx2, as a function of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x. </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K + U = E = constant for any point x where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x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 Values of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K </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and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U  </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are indicated towards the right for an arbitrary position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x</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The graph is drawn on the x y coordinate plane. The x axis has the markings negative “A”, 0, and “A”. The y axis is labeled Energy. A curve labeled U equals 1 by 2 k x squared starts from the second quadrant, moves downward to the right till it reaches the origin (0,0), moves upward to the right, and ends at a point in the first quadrant that is opposite to the start point of the curve. The start and end points of the curve is labeled U of x. A horizontal line labeled E equals K plus U equals 1 by 2 k A squared bisects the curve horizontally at two points. Four vertical dashed lines are marked on the curve. The first line starts from the marking negative “A” on the x axis, moves upward and ends on the curve near the horizontal line. The second line starts from the marking “A” on the x axis, moves upward and ends on the curve near the horizontal line. The third line labeled U starts from a point x, which is marked to the left of “A” on the x axis, moves upward and ends on the curve. A point is marked on the curve where the third line ends. The fourth line labeled K starts from the point marked on the curve, moves upward and ends on the horizontal line.</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417D87AE-F8C2-15BB-3F08-B3750A742E15}"/>
              </a:ext>
            </a:extLst>
          </p:cNvPr>
          <p:cNvSpPr>
            <a:spLocks noGrp="1" noChangeArrowheads="1"/>
          </p:cNvSpPr>
          <p:nvPr>
            <p:ph type="sldNum" sz="quarter" idx="5"/>
          </p:nvPr>
        </p:nvSpPr>
        <p:spPr>
          <a:noFill/>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fld id="{24CFB27A-71A6-4EEE-8D66-442A63A75455}" type="slidenum">
              <a:rPr lang="en-US" altLang="en-US" sz="1200" b="0"/>
              <a:pPr/>
              <a:t>26</a:t>
            </a:fld>
            <a:endParaRPr lang="en-US" altLang="en-US" sz="1200" b="0"/>
          </a:p>
        </p:txBody>
      </p:sp>
      <p:sp>
        <p:nvSpPr>
          <p:cNvPr id="38915" name="Rectangle 2">
            <a:extLst>
              <a:ext uri="{FF2B5EF4-FFF2-40B4-BE49-F238E27FC236}">
                <a16:creationId xmlns:a16="http://schemas.microsoft.com/office/drawing/2014/main" id="{34270AFF-749E-8D53-15CA-ECB74AE0F5AD}"/>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B3E7850B-71EC-AB5F-FD4E-6C2F96D7879B}"/>
              </a:ext>
            </a:extLst>
          </p:cNvPr>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A7373D-066D-47D7-A588-DC8BD5A187D4}"/>
              </a:ext>
            </a:extLst>
          </p:cNvPr>
          <p:cNvSpPr>
            <a:spLocks noGrp="1" noChangeArrowheads="1"/>
          </p:cNvSpPr>
          <p:nvPr>
            <p:ph type="sldNum" sz="quarter" idx="5"/>
          </p:nvPr>
        </p:nvSpPr>
        <p:spPr>
          <a:ln/>
        </p:spPr>
        <p:txBody>
          <a:bodyPr/>
          <a:lstStyle/>
          <a:p>
            <a:fld id="{BA6CFC3F-330B-44D2-BE06-AA4377F6E2F2}" type="slidenum">
              <a:rPr lang="en-US" altLang="en-US"/>
              <a:pPr/>
              <a:t>27</a:t>
            </a:fld>
            <a:endParaRPr lang="en-US" altLang="en-US" dirty="0"/>
          </a:p>
        </p:txBody>
      </p:sp>
      <p:sp>
        <p:nvSpPr>
          <p:cNvPr id="113666" name="Rectangle 2">
            <a:extLst>
              <a:ext uri="{FF2B5EF4-FFF2-40B4-BE49-F238E27FC236}">
                <a16:creationId xmlns:a16="http://schemas.microsoft.com/office/drawing/2014/main" id="{F9F4508E-D0E9-4D66-A256-F26D79C6AED4}"/>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5612D29E-1981-4C92-A1A5-0EA3CAF7FAD7}"/>
              </a:ext>
            </a:extLst>
          </p:cNvPr>
          <p:cNvSpPr>
            <a:spLocks noGrp="1" noChangeArrowheads="1"/>
          </p:cNvSpPr>
          <p:nvPr>
            <p:ph type="body" idx="1"/>
          </p:nvPr>
        </p:nvSpPr>
        <p:spPr/>
        <p:txBody>
          <a:bodyPr/>
          <a:lstStyle/>
          <a:p>
            <a:r>
              <a:rPr lang="en-US" dirty="0"/>
              <a:t>Figure 14-10, repeated.</a:t>
            </a:r>
          </a:p>
          <a:p>
            <a:r>
              <a:rPr lang="en-US" dirty="0"/>
              <a:t>b. The velocity is doubled.</a:t>
            </a:r>
          </a:p>
          <a:p>
            <a:r>
              <a:rPr lang="en-US" dirty="0"/>
              <a:t>c. The acceleration is doubled.</a:t>
            </a:r>
          </a:p>
          <a:p>
            <a:r>
              <a:rPr lang="en-US" dirty="0"/>
              <a:t>LD: The figure shows a block of mass m placed on a horizontal surface and is attached to a spring from the left, which in turn is attached to a vertical surface on the left. The horizontal surface has markings x equals negative “A”, x equals 0, and x equals “A” marked from a point at a distance from the vertical surface. First part: The block is placed at the point x equals negative “A”. The spring is compressed. A label E equals 1 by 2 k “A” squared is placed above the block. The velocity of the block given as v equals 0 is placed below the point x equals negative “A”. A vertical bar labeled U is placed on a horizontal line at the right of the figure. A label K is placed at the right of label U and the space below U is empty. Second part: The block is placed at the point x equals 0. The spring is expanded slightly. A label E equals 1 by 2 m v squared subscript max is placed above the block. A label U is placed above a horizontal line at the right of the figure, where the space below U is empty. A vertical bar labeled K is placed at the right of label U. Third part: The block is placed at the point x equals “A”. The spring is expanded to a great extent. A label E equals 1 by 2 k “A” squared is placed above the block. The velocity of the block given as v equals 0 is placed below x equals “A”. A vertical bar labeled U is placed on a horizontal line at the right of the figure. A label K is placed at the right of label U and the space below U is empty. Fourth part: The block is placed at a point x that lies in the middle of the point x equals 0 and the point x equals “A”. The spring is compressed a little compared to that in the third part. A label E equals 1 by 2 m v squared plus 1 by 2 k x squared is placed above the block. A vertical bar labeled U is placed on a horizontal line at the right of the figure. Another vertical bar almost thrice the size of the vertical bar labeled U is labeled K.</a:t>
            </a:r>
          </a:p>
          <a:p>
            <a:endParaRPr lang="en-US" dirty="0"/>
          </a:p>
          <a:p>
            <a:endParaRPr lang="en-US" dirty="0"/>
          </a:p>
        </p:txBody>
      </p:sp>
    </p:spTree>
    <p:extLst>
      <p:ext uri="{BB962C8B-B14F-4D97-AF65-F5344CB8AC3E}">
        <p14:creationId xmlns:p14="http://schemas.microsoft.com/office/powerpoint/2010/main" val="5414211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14-4. Caption: Analysis of simple harmonic motion as a side view (b) of circular motion (a).</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Part (“a”): The top view of the circular path taken by the particle is shown. A horizontal dashed line starts from the left, cuts the circular path into two halves, and extends beyond the circle on the right to represent the horizontal x axis. A particle is positioned toward the upper right on the circumference of the circle and is depicted as a pink-colored dot. A velocity vector arrow labeled v starts from the particle and points to the left. Another velocity vector arrow labeled v subscript M starts from the particle and points upward to the left, making a tangent to the circle. A vertical dashed line connects the tip of these two velocity vector arrows. A line labeled “A” is drawn from the center of the circle to the particle on the circle. A vertical line is drawn down from the particle to the horizontal dashed line. A vertical double-headed arrow labeled </a:t>
            </a:r>
            <a:r>
              <a:rPr lang="en-US" sz="1200" kern="1200" dirty="0" err="1">
                <a:solidFill>
                  <a:schemeClr val="tx1"/>
                </a:solidFill>
                <a:effectLst/>
                <a:latin typeface="+mn-lt"/>
                <a:ea typeface="+mn-ea"/>
                <a:cs typeface="+mn-cs"/>
              </a:rPr>
              <a:t>StartRoot</a:t>
            </a:r>
            <a:r>
              <a:rPr lang="en-US" sz="1200" kern="1200" dirty="0">
                <a:solidFill>
                  <a:schemeClr val="tx1"/>
                </a:solidFill>
                <a:effectLst/>
                <a:latin typeface="+mn-lt"/>
                <a:ea typeface="+mn-ea"/>
                <a:cs typeface="+mn-cs"/>
              </a:rPr>
              <a:t> “A” squared minus x squared </a:t>
            </a:r>
            <a:r>
              <a:rPr lang="en-US" sz="1200" kern="1200" dirty="0" err="1">
                <a:solidFill>
                  <a:schemeClr val="tx1"/>
                </a:solidFill>
                <a:effectLst/>
                <a:latin typeface="+mn-lt"/>
                <a:ea typeface="+mn-ea"/>
                <a:cs typeface="+mn-cs"/>
              </a:rPr>
              <a:t>EndRoot</a:t>
            </a:r>
            <a:r>
              <a:rPr lang="en-US" sz="1200" kern="1200" dirty="0">
                <a:solidFill>
                  <a:schemeClr val="tx1"/>
                </a:solidFill>
                <a:effectLst/>
                <a:latin typeface="+mn-lt"/>
                <a:ea typeface="+mn-ea"/>
                <a:cs typeface="+mn-cs"/>
              </a:rPr>
              <a:t> represents the length of the vertical line. A horizontal double-headed arrow labeled x represents the horizontal distance between the center of the circle and the vertical line. A point depicted as a black-colored dot is shown on the circumference of the circle toward the upper right and is close to the horizontal dashed line. A line is extended from the center of the circle to this black-colored dot such that it makes an angle labeled phi with the horizontal x axis. The line labeled “A” makes an angle labeled theta with the line connected to the black dot. The top view of a person watching the moving particle from the lower side of the table is shown. Part (b): The side view of a table with legs facing the observer is shown. A horizontal line parallel to the upper surface is positioned just above the table. A particle depicted as a pink-colored dot is marked on the horizontal line somewhere on the right. A velocity vector arrow labeled v starts from the particle and points to the left till it reaches the center of the horizontal line. A double-headed arrow labeled x represents the horizontal distance between the center of the horizontal line and the particle. Another double-headed arrow labeled “A” represents the horizontal distance between the center of the horizontal line and the right end of the horizontal line.</a:t>
            </a:r>
            <a:endParaRPr lang="en-US" dirty="0"/>
          </a:p>
          <a:p>
            <a:endParaRPr dirty="0"/>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129457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14-13. Caption: Strobe-light photo of an oscillating pendulum photographed at equal time intervals.</a:t>
            </a:r>
            <a:endParaRPr lang="en-US" sz="1800" dirty="0">
              <a:effectLst/>
              <a:latin typeface="Times New Roman" panose="02020603050405020304" pitchFamily="18" charset="0"/>
              <a:ea typeface="Times New Roman" panose="02020603050405020304" pitchFamily="18" charset="0"/>
            </a:endParaRPr>
          </a:p>
          <a:p>
            <a:r>
              <a:rPr lang="en-US" dirty="0"/>
              <a:t>LD: </a:t>
            </a:r>
            <a:r>
              <a:rPr lang="en-US" sz="1200" kern="1200" dirty="0">
                <a:solidFill>
                  <a:schemeClr val="tx1"/>
                </a:solidFill>
                <a:effectLst/>
                <a:latin typeface="+mn-lt"/>
                <a:ea typeface="+mn-ea"/>
                <a:cs typeface="+mn-cs"/>
              </a:rPr>
              <a:t>The string and the bob appear white against a black background. The movement of the pendulum from left to right is captured in 13 instances. The instances appear to overlap toward the ends and are spaced out toward the center.</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val="979412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14-1. Caption: An object of mass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 </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oscillating at the end of a uniform  spring. The force </a:t>
            </a:r>
            <a:r>
              <a:rPr lang="en-US" sz="18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on the object at the different positions is shown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above </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object. (The pale yellow box represents the object at the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equilibrium position,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x </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Part (“a”): The horizontal surface has a marking x equals 0 at a point close to the center toward the right. The object is placed at the point x equals 0. The spring attached to the object is at rest. Part (b): A pale appearance of the object in Part (“a”) is shown in the same position in Part (b) and indicates the object is at equilibrium position, x equals 0. The object is placed at the right side of the object the equilibrium position. The spring is expanded. A force vector arrow labeled vector F points from the top of the object to the left. A vertical line is drawn downward from the center of the pale object and the center of the object of mass m. A double headed arrow labeled x (greater than 0) is placed between the lines. Part (c): The object of mass m is placed at the left side of the pale object. The spring is compressed. A force vector arrow placed at the top of the two objects points from the top of the object of mass m to the right, above the pale object. A vertical line is drawn downward from the center of the object of mass m. and the center of the pale object. A double headed arrow labeled x (less than 0) is placed between the lines.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26153166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DAAA6E3-D6D6-474A-9FCF-8F5CBCBD7FE8}"/>
              </a:ext>
            </a:extLst>
          </p:cNvPr>
          <p:cNvSpPr>
            <a:spLocks noGrp="1" noChangeArrowheads="1"/>
          </p:cNvSpPr>
          <p:nvPr>
            <p:ph type="sldNum" sz="quarter" idx="5"/>
          </p:nvPr>
        </p:nvSpPr>
        <p:spPr>
          <a:ln/>
        </p:spPr>
        <p:txBody>
          <a:bodyPr/>
          <a:lstStyle/>
          <a:p>
            <a:fld id="{8FA87F59-D48F-4AE6-A200-DE950136C973}" type="slidenum">
              <a:rPr lang="en-US" altLang="en-US"/>
              <a:pPr/>
              <a:t>30</a:t>
            </a:fld>
            <a:endParaRPr lang="en-US" altLang="en-US" dirty="0"/>
          </a:p>
        </p:txBody>
      </p:sp>
      <p:sp>
        <p:nvSpPr>
          <p:cNvPr id="2" name="Notes Placeholder 1">
            <a:extLst>
              <a:ext uri="{FF2B5EF4-FFF2-40B4-BE49-F238E27FC236}">
                <a16:creationId xmlns:a16="http://schemas.microsoft.com/office/drawing/2014/main" id="{A4D8E691-EBE5-8549-903B-857E99FF5FE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14-14. Caption: Simple pendulum, and a free-body diagram.</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The pendulum is hung from a fixed point on a horizontal surface. The free end of the pendulum has a small object m at a distance l from the fixed point. The pendulum appears inclined to the right at a certain distance. A vertical dashed line is drawn from the fixed point. The angle between the vertical line and the cord of the pendulum is theta. The path of the moving pendulum is shown as a dashed curve from the left side of the vertical line to the center of the object and is labeled s. A horizontal dashed line labeled l sine theta is drawn from the center of the object to the vertical line. The forces acting at the object are as follows: A force vector arrow pointing downward is labeled m vector g. A diagonal force vector arrow pointing upward in alignment to the cord is labeled vector F subscript T. A dashed diagonal force vector arrow pointing downward to the right along the cord is labeled m g </a:t>
            </a:r>
            <a:r>
              <a:rPr lang="en-US" sz="1200" kern="1200" dirty="0" err="1">
                <a:solidFill>
                  <a:schemeClr val="tx1"/>
                </a:solidFill>
                <a:effectLst/>
                <a:latin typeface="+mn-lt"/>
                <a:ea typeface="+mn-ea"/>
                <a:cs typeface="+mn-cs"/>
              </a:rPr>
              <a:t>cos</a:t>
            </a:r>
            <a:r>
              <a:rPr lang="en-US" sz="1200" kern="1200" dirty="0">
                <a:solidFill>
                  <a:schemeClr val="tx1"/>
                </a:solidFill>
                <a:effectLst/>
                <a:latin typeface="+mn-lt"/>
                <a:ea typeface="+mn-ea"/>
                <a:cs typeface="+mn-cs"/>
              </a:rPr>
              <a:t> theta. A dashed diagonal force vector arrow pointing downward to the left and perpendicular to m g </a:t>
            </a:r>
            <a:r>
              <a:rPr lang="en-US" sz="1200" kern="1200" dirty="0" err="1">
                <a:solidFill>
                  <a:schemeClr val="tx1"/>
                </a:solidFill>
                <a:effectLst/>
                <a:latin typeface="+mn-lt"/>
                <a:ea typeface="+mn-ea"/>
                <a:cs typeface="+mn-cs"/>
              </a:rPr>
              <a:t>cos</a:t>
            </a:r>
            <a:r>
              <a:rPr lang="en-US" sz="1200" kern="1200" dirty="0">
                <a:solidFill>
                  <a:schemeClr val="tx1"/>
                </a:solidFill>
                <a:effectLst/>
                <a:latin typeface="+mn-lt"/>
                <a:ea typeface="+mn-ea"/>
                <a:cs typeface="+mn-cs"/>
              </a:rPr>
              <a:t> theta is labeled m g sine theta.</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DAAA6E3-D6D6-474A-9FCF-8F5CBCBD7FE8}"/>
              </a:ext>
            </a:extLst>
          </p:cNvPr>
          <p:cNvSpPr>
            <a:spLocks noGrp="1" noChangeArrowheads="1"/>
          </p:cNvSpPr>
          <p:nvPr>
            <p:ph type="sldNum" sz="quarter" idx="5"/>
          </p:nvPr>
        </p:nvSpPr>
        <p:spPr>
          <a:ln/>
        </p:spPr>
        <p:txBody>
          <a:bodyPr/>
          <a:lstStyle/>
          <a:p>
            <a:fld id="{8FA87F59-D48F-4AE6-A200-DE950136C973}" type="slidenum">
              <a:rPr lang="en-US" altLang="en-US"/>
              <a:pPr/>
              <a:t>31</a:t>
            </a:fld>
            <a:endParaRPr lang="en-US" altLang="en-US" dirty="0"/>
          </a:p>
        </p:txBody>
      </p:sp>
      <p:sp>
        <p:nvSpPr>
          <p:cNvPr id="2" name="Notes Placeholder 1">
            <a:extLst>
              <a:ext uri="{FF2B5EF4-FFF2-40B4-BE49-F238E27FC236}">
                <a16:creationId xmlns:a16="http://schemas.microsoft.com/office/drawing/2014/main" id="{A4D8E691-EBE5-8549-903B-857E99FF5FE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71941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D009417-F6D1-4667-AC03-477409B44AAC}"/>
              </a:ext>
            </a:extLst>
          </p:cNvPr>
          <p:cNvSpPr>
            <a:spLocks noGrp="1" noChangeArrowheads="1"/>
          </p:cNvSpPr>
          <p:nvPr>
            <p:ph type="sldNum" sz="quarter" idx="5"/>
          </p:nvPr>
        </p:nvSpPr>
        <p:spPr>
          <a:ln/>
        </p:spPr>
        <p:txBody>
          <a:bodyPr/>
          <a:lstStyle/>
          <a:p>
            <a:fld id="{DBDB6B27-9AF1-493D-8425-9264A8919E02}" type="slidenum">
              <a:rPr lang="en-US" altLang="en-US"/>
              <a:pPr/>
              <a:t>32</a:t>
            </a:fld>
            <a:endParaRPr lang="en-US" altLang="en-US" dirty="0"/>
          </a:p>
        </p:txBody>
      </p:sp>
      <p:sp>
        <p:nvSpPr>
          <p:cNvPr id="2" name="Notes Placeholder 1">
            <a:extLst>
              <a:ext uri="{FF2B5EF4-FFF2-40B4-BE49-F238E27FC236}">
                <a16:creationId xmlns:a16="http://schemas.microsoft.com/office/drawing/2014/main" id="{B8026BA3-ED0A-5242-B8A0-4E4AC9AB9A6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14-15. Caption: The swinging motion of this elaborate lamp, hanging by a very long cord from the ceiling of the cathedral at Pisa, Italy, is said to have been observed by Galileo and to have inspired him to the conclusion that the period of a pendulum does not depend on amplitude.</a:t>
            </a:r>
            <a:endParaRPr lang="en-US" altLang="en-US" dirty="0"/>
          </a:p>
          <a:p>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33</a:t>
            </a:fld>
            <a:endParaRPr lang="en-US" dirty="0"/>
          </a:p>
        </p:txBody>
      </p:sp>
    </p:spTree>
    <p:extLst>
      <p:ext uri="{BB962C8B-B14F-4D97-AF65-F5344CB8AC3E}">
        <p14:creationId xmlns:p14="http://schemas.microsoft.com/office/powerpoint/2010/main" val="24252165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14-16. Caption: physical pendulum suspended from point O.</a:t>
            </a:r>
            <a:endParaRPr lang="en-US" sz="1800" dirty="0">
              <a:effectLst/>
              <a:latin typeface="Times New Roman" panose="02020603050405020304" pitchFamily="18" charset="0"/>
              <a:ea typeface="Times New Roman" panose="02020603050405020304" pitchFamily="18" charset="0"/>
            </a:endParaRPr>
          </a:p>
          <a:p>
            <a:r>
              <a:rPr lang="en-US" dirty="0"/>
              <a:t>LD: </a:t>
            </a:r>
            <a:r>
              <a:rPr lang="en-US" sz="1200" kern="1200" dirty="0">
                <a:solidFill>
                  <a:schemeClr val="tx1"/>
                </a:solidFill>
                <a:effectLst/>
                <a:latin typeface="+mn-lt"/>
                <a:ea typeface="+mn-ea"/>
                <a:cs typeface="+mn-cs"/>
              </a:rPr>
              <a:t>The first point O is marked close to the narrow end of the bat. The second point labeled C M is marked closer to the wide end of the bat at the center and at a distance of h from point O. A force vector arrow from C M points downward and is labeled m vector g. The arrow is extended as a dashed line toward the bottom. A vertical dashed line from point O is drawn downward. The bat makes an angle theta with the vertical dashed line from point O. The distance between the dashed line and the extended dashed line is labeled d perpendicular (equals h sine theta).</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34</a:t>
            </a:fld>
            <a:endParaRPr lang="en-US" dirty="0"/>
          </a:p>
        </p:txBody>
      </p:sp>
    </p:spTree>
    <p:extLst>
      <p:ext uri="{BB962C8B-B14F-4D97-AF65-F5344CB8AC3E}">
        <p14:creationId xmlns:p14="http://schemas.microsoft.com/office/powerpoint/2010/main" val="35591128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35</a:t>
            </a:fld>
            <a:endParaRPr lang="en-US" dirty="0"/>
          </a:p>
        </p:txBody>
      </p:sp>
    </p:spTree>
    <p:extLst>
      <p:ext uri="{BB962C8B-B14F-4D97-AF65-F5344CB8AC3E}">
        <p14:creationId xmlns:p14="http://schemas.microsoft.com/office/powerpoint/2010/main" val="21753046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14-17. Caption: Example 14-13.</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36</a:t>
            </a:fld>
            <a:endParaRPr lang="en-US" dirty="0"/>
          </a:p>
        </p:txBody>
      </p:sp>
    </p:spTree>
    <p:extLst>
      <p:ext uri="{BB962C8B-B14F-4D97-AF65-F5344CB8AC3E}">
        <p14:creationId xmlns:p14="http://schemas.microsoft.com/office/powerpoint/2010/main" val="18429824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14-18. Caption: A torsion pendulum. The disc oscillates in SHM between θ max and –θ max .</a:t>
            </a:r>
          </a:p>
          <a:p>
            <a:r>
              <a:rPr lang="en-US" dirty="0"/>
              <a:t>LD: </a:t>
            </a:r>
            <a:r>
              <a:rPr lang="en-US" sz="1200" kern="1200" dirty="0">
                <a:solidFill>
                  <a:schemeClr val="tx1"/>
                </a:solidFill>
                <a:effectLst/>
                <a:latin typeface="+mn-lt"/>
                <a:ea typeface="+mn-ea"/>
                <a:cs typeface="+mn-cs"/>
              </a:rPr>
              <a:t>A wire is shown hanging from the center of a horizontal support. The other end of the wire is connected to the center of a horizontal disc on its upper surface. Three lines of similar lengths are drawn from the center of the disc on its upper surface to reach the periphery of the disc at three different points. The first line is a horizontal line labeled 0 Equilibrium drawn to the right. The second line is a dashed line labeled positive theta subscript max drawn toward the upper right. The third line is a dashed line labeled negative theta subscript max drawn toward the lower right.</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37</a:t>
            </a:fld>
            <a:endParaRPr lang="en-US" dirty="0"/>
          </a:p>
        </p:txBody>
      </p:sp>
    </p:spTree>
    <p:extLst>
      <p:ext uri="{BB962C8B-B14F-4D97-AF65-F5344CB8AC3E}">
        <p14:creationId xmlns:p14="http://schemas.microsoft.com/office/powerpoint/2010/main" val="17738725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14-19. Caption: Damped harmonic motion. The solid red curve represents a cosine times a decreasing exponential (the dashed lines).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The graph is drawn on a coordinate plane. The horizontal axis is labeled t. The vertical axis is labeled x. The origin is labeled 0. The curve resembles a sine wave with three peaks and four troughs. The amplitude of the wave decreases as it moves away from the origin. The curve starts from a point on the positive vertical axis and ends at a point on the horizontal axis. A dashed line starts from the starting point of the curve on the positive vertical axis, moves down to the right to connect all the peaks of the curve, then reaches close to the horizontal axis and becomes parallel to the horizontal axis at the end. Similarly, another dashed line starts from the negative vertical axis, moves up to the right to connect all troughs of the curve, then reaches close to the horizontal axis and becomes parallel to the horizontal axis at the end. The starting points of both the dashed lines are equidistant from the origin 0.</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38</a:t>
            </a:fld>
            <a:endParaRPr lang="en-US" dirty="0"/>
          </a:p>
        </p:txBody>
      </p:sp>
    </p:spTree>
    <p:extLst>
      <p:ext uri="{BB962C8B-B14F-4D97-AF65-F5344CB8AC3E}">
        <p14:creationId xmlns:p14="http://schemas.microsoft.com/office/powerpoint/2010/main" val="29108834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39</a:t>
            </a:fld>
            <a:endParaRPr lang="en-US" dirty="0"/>
          </a:p>
        </p:txBody>
      </p:sp>
    </p:spTree>
    <p:extLst>
      <p:ext uri="{BB962C8B-B14F-4D97-AF65-F5344CB8AC3E}">
        <p14:creationId xmlns:p14="http://schemas.microsoft.com/office/powerpoint/2010/main" val="2734403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36847218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C9F418E4-520D-9816-3A90-8D9C3D173A52}"/>
              </a:ext>
            </a:extLst>
          </p:cNvPr>
          <p:cNvSpPr>
            <a:spLocks noGrp="1" noChangeArrowheads="1"/>
          </p:cNvSpPr>
          <p:nvPr>
            <p:ph type="sldNum" sz="quarter" idx="5"/>
          </p:nvPr>
        </p:nvSpPr>
        <p:spPr>
          <a:noFill/>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fld id="{4F92A761-E2BD-4665-A0C3-7BDAE3380803}" type="slidenum">
              <a:rPr lang="en-US" altLang="en-US" sz="1200" b="0"/>
              <a:pPr/>
              <a:t>40</a:t>
            </a:fld>
            <a:endParaRPr lang="en-US" altLang="en-US" sz="1200" b="0"/>
          </a:p>
        </p:txBody>
      </p:sp>
      <p:sp>
        <p:nvSpPr>
          <p:cNvPr id="43011" name="Rectangle 2">
            <a:extLst>
              <a:ext uri="{FF2B5EF4-FFF2-40B4-BE49-F238E27FC236}">
                <a16:creationId xmlns:a16="http://schemas.microsoft.com/office/drawing/2014/main" id="{A1DEA75A-F254-D823-0E6C-1AD85A03E245}"/>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E3F5F31D-D456-9E79-D2A7-A56181DA094B}"/>
              </a:ext>
            </a:extLst>
          </p:cNvPr>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14-20. Caption: Underdamped (B), critically damped (C), and overdamped (D) motion.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The graph is drawn on a coordinate plane. The horizontal axis is labeled t. The vertical axis is labeled x. Three curves start from a point placed on the top half of the positive vertical axis. The first curve labeled B goes down to the right till it reaches the horizontal axis. This curve continues to go further down to the right in the negative vertical axis till it reaches a dip and then moves up to the right to reach the horizontal axis. This curve continues to go up to the right till it reaches a peak close to the horizontal axis. The curve now continues to go down to the right till it reaches the horizontal axis, then continues to go further down to the right in the negative vertical axis till it reaches a dip very close to the horizontal axis. This curve continues to go up to the right and ends on the horizontal axis. The second curve labeled C goes further down to the right beyond the curve B till it reaches close to the horizontal axis and ends just above the center of the horizontal axis. The third curve labeled D goes further down to the right beyond the curve C till it reaches close to the horizontal axis such that the last half of the curve appears nearly flat.</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14-21. Caption: Automobile spring with shock absorber which provides damping so that a car won</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 bounce up and down endlessly. See Chapter-Opening photograph, page 399.</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The shock absorber has two circular joints attached to the car. The circular joint at the top is labeled Attached to car frame and the circular joint at the bottom is labeled Attached to car axle. The top circular joint appears to be connected below to a vertical rod that is further connected to a piston labeled Piston that points down. This vertical rod is enclosed by a frame that starts from the center of the vertical rod and ends at the level of Piston. Inside this frame, the vertical rod passes through a disc above its crown. The disc and the crown are inside a vertical chamber filled with a label Viscous fluid. Piston appears to be placed in the center of the vertical chamber closer to the top. The vertical chamber is further connected to the circular joint labeled Attached to car axle at the bottom. A spring represented by dashed lines starts from the circular joint on top of the shock absorber, coils around the shock absorber, and ends at the circular joint at the bottom of the shock absorber.</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41</a:t>
            </a:fld>
            <a:endParaRPr lang="en-US" dirty="0"/>
          </a:p>
        </p:txBody>
      </p:sp>
    </p:spTree>
    <p:extLst>
      <p:ext uri="{BB962C8B-B14F-4D97-AF65-F5344CB8AC3E}">
        <p14:creationId xmlns:p14="http://schemas.microsoft.com/office/powerpoint/2010/main" val="2615309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14-23. Caption: Example 14-14.</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A horizontal support placed at the top of the figure is connected to two strings from a black dot at the center. The first string is placed vertically downward and connects to a bob. The second string is placed downward to the right, connects to another bob and makes an angle of theta degrees with the first string. A double-headed arrow labeled l equals 1.0 m represents the length of the string. A curved arrow starts from the first bob and points toward the right at the second bob indicating the forward direction of the oscillation of the bob. Similarly, another curved arrow having the same magnitude as the first curved arrow, starts from the first bob and points toward the left. The second curved arrow indicates the backward direction of the oscillation of the bob.</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42</a:t>
            </a:fld>
            <a:endParaRPr lang="en-US" dirty="0"/>
          </a:p>
        </p:txBody>
      </p:sp>
    </p:spTree>
    <p:extLst>
      <p:ext uri="{BB962C8B-B14F-4D97-AF65-F5344CB8AC3E}">
        <p14:creationId xmlns:p14="http://schemas.microsoft.com/office/powerpoint/2010/main" val="4525334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14-25. Caption: (a) Large-amplitude oscillations of the Tacoma Narrows Bridge, due to gusty winds, led to its collapse (1940). (b) Collapse of a freeway in California, due to resonance in the soft ground below, caused y the 1989 earthquake.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Part (“a”): A photograph of the collapsed Tacoma Narrows Bridge in 1940 is shown. A tower of the bridge is visible which appears connected to other towers at the top through large hanging cables. These hanging cables are connected to the roadway on the bridge through a series of vertical cables. The roadway appears to be distorted from the center. </a:t>
            </a:r>
          </a:p>
          <a:p>
            <a:r>
              <a:rPr lang="en-US" sz="1200" kern="1200" dirty="0">
                <a:solidFill>
                  <a:schemeClr val="tx1"/>
                </a:solidFill>
                <a:effectLst/>
                <a:latin typeface="+mn-lt"/>
                <a:ea typeface="+mn-ea"/>
                <a:cs typeface="+mn-cs"/>
              </a:rPr>
              <a:t>LD: Part (b): A photograph of a collapsed freeway in California due to the 1989 earthquake is shown. The freeway has two trailers and a damaged car on it. There is a road on the right of the collapsed freeway. Two cars and a </a:t>
            </a:r>
            <a:r>
              <a:rPr lang="en-US" sz="1200" kern="1200" dirty="0" err="1">
                <a:solidFill>
                  <a:schemeClr val="tx1"/>
                </a:solidFill>
                <a:effectLst/>
                <a:latin typeface="+mn-lt"/>
                <a:ea typeface="+mn-ea"/>
                <a:cs typeface="+mn-cs"/>
              </a:rPr>
              <a:t>firetruck</a:t>
            </a:r>
            <a:r>
              <a:rPr lang="en-US" sz="1200" kern="1200" dirty="0">
                <a:solidFill>
                  <a:schemeClr val="tx1"/>
                </a:solidFill>
                <a:effectLst/>
                <a:latin typeface="+mn-lt"/>
                <a:ea typeface="+mn-ea"/>
                <a:cs typeface="+mn-cs"/>
              </a:rPr>
              <a:t> are parked on the right side of the road. Two people are standing next to the collapsed freeway while two more people are seated on the right sidewalk of the road facing the collapsed freeway.</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43</a:t>
            </a:fld>
            <a:endParaRPr lang="en-US" dirty="0"/>
          </a:p>
        </p:txBody>
      </p:sp>
    </p:spTree>
    <p:extLst>
      <p:ext uri="{BB962C8B-B14F-4D97-AF65-F5344CB8AC3E}">
        <p14:creationId xmlns:p14="http://schemas.microsoft.com/office/powerpoint/2010/main" val="40248813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14-24. Caption: Amplitude as a function of driving frequency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 </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showing resonance for lightly damped (B) and heavily damped (C) systems.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The graph is drawn on a coordinate plane. The horizontal axis is labeled External frequency f with a marking f subscript 0 placed at the center of the axis. The vertical axis is labeled Amplitude of oscillating system “A”. The graph consists of two curves. The first curve labeled C starts near the origin, moves up to the right, peaks at a point corresponding to f subscript 0 on the positive vertical axis, then goes down to the right till it reaches close to the horizontal axis. The second curve labeled B starts near the origin above the starting point of C, moves up to the right, peaks at a point corresponding to f subscript 0 on the positive vertical axis much above the peak of C, then goes down to the right till it reaches close to the horizontal axis above the end point of C.</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44</a:t>
            </a:fld>
            <a:endParaRPr lang="en-US" dirty="0"/>
          </a:p>
        </p:txBody>
      </p:sp>
    </p:spTree>
    <p:extLst>
      <p:ext uri="{BB962C8B-B14F-4D97-AF65-F5344CB8AC3E}">
        <p14:creationId xmlns:p14="http://schemas.microsoft.com/office/powerpoint/2010/main" val="37689895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197B1CF-726D-4BCC-A4E3-D374793AF7A7}"/>
              </a:ext>
            </a:extLst>
          </p:cNvPr>
          <p:cNvSpPr>
            <a:spLocks noGrp="1" noChangeArrowheads="1"/>
          </p:cNvSpPr>
          <p:nvPr>
            <p:ph type="sldNum" sz="quarter" idx="5"/>
          </p:nvPr>
        </p:nvSpPr>
        <p:spPr>
          <a:ln/>
        </p:spPr>
        <p:txBody>
          <a:bodyPr/>
          <a:lstStyle/>
          <a:p>
            <a:fld id="{01E7D132-1C01-4F26-A4A3-6C47DD7D6109}" type="slidenum">
              <a:rPr lang="en-US" altLang="en-US"/>
              <a:pPr/>
              <a:t>45</a:t>
            </a:fld>
            <a:endParaRPr lang="en-US" altLang="en-US" dirty="0"/>
          </a:p>
        </p:txBody>
      </p:sp>
      <p:sp>
        <p:nvSpPr>
          <p:cNvPr id="163842" name="Rectangle 2">
            <a:extLst>
              <a:ext uri="{FF2B5EF4-FFF2-40B4-BE49-F238E27FC236}">
                <a16:creationId xmlns:a16="http://schemas.microsoft.com/office/drawing/2014/main" id="{2428C90E-D924-47DD-92EF-DA6AB6EA808F}"/>
              </a:ext>
            </a:extLst>
          </p:cNvPr>
          <p:cNvSpPr>
            <a:spLocks noGrp="1" noRot="1" noChangeAspect="1" noChangeArrowheads="1" noTextEdit="1"/>
          </p:cNvSpPr>
          <p:nvPr>
            <p:ph type="sldImg"/>
          </p:nvPr>
        </p:nvSpPr>
        <p:spPr>
          <a:ln/>
        </p:spPr>
      </p:sp>
      <p:sp>
        <p:nvSpPr>
          <p:cNvPr id="163843" name="Rectangle 3">
            <a:extLst>
              <a:ext uri="{FF2B5EF4-FFF2-40B4-BE49-F238E27FC236}">
                <a16:creationId xmlns:a16="http://schemas.microsoft.com/office/drawing/2014/main" id="{D9EE9994-467A-4FB1-ABDC-A5851DFEF465}"/>
              </a:ext>
            </a:extLst>
          </p:cNvPr>
          <p:cNvSpPr>
            <a:spLocks noGrp="1" noChangeArrowheads="1"/>
          </p:cNvSpPr>
          <p:nvPr>
            <p:ph type="body" idx="1"/>
          </p:nvPr>
        </p:nvSpPr>
        <p:spPr/>
        <p:txBody>
          <a:bodyPr/>
          <a:lstStyle/>
          <a:p>
            <a:endParaRPr dirty="0"/>
          </a:p>
        </p:txBody>
      </p:sp>
    </p:spTree>
    <p:extLst>
      <p:ext uri="{BB962C8B-B14F-4D97-AF65-F5344CB8AC3E}">
        <p14:creationId xmlns:p14="http://schemas.microsoft.com/office/powerpoint/2010/main" val="1378788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14-27. Caption: Amplitude of a forced harmonic oscillator as a function of </a:t>
            </a:r>
            <a:r>
              <a:rPr lang="en-US" sz="1800" kern="1200" dirty="0">
                <a:solidFill>
                  <a:srgbClr val="000000"/>
                </a:solidFill>
                <a:effectLst/>
                <a:latin typeface="Arial" panose="020B0604020202020204" pitchFamily="34" charset="0"/>
                <a:ea typeface="Times New Roman" panose="02020603050405020304" pitchFamily="18" charset="0"/>
              </a:rPr>
              <a:t>ω</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Curves B, C, and D correspond to light, heavy, and overdamped systems, respectively (Q = m</a:t>
            </a:r>
            <a:r>
              <a:rPr lang="en-US" sz="1800" kern="1200" dirty="0">
                <a:solidFill>
                  <a:srgbClr val="000000"/>
                </a:solidFill>
                <a:effectLst/>
                <a:latin typeface="Arial" panose="020B0604020202020204" pitchFamily="34" charset="0"/>
                <a:ea typeface="Times New Roman" panose="02020603050405020304" pitchFamily="18" charset="0"/>
              </a:rPr>
              <a:t>ω</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0/b = 6, 2, 0.71).</a:t>
            </a:r>
            <a:endParaRPr lang="en-US" sz="1800" dirty="0">
              <a:effectLst/>
              <a:latin typeface="Times New Roman" panose="02020603050405020304" pitchFamily="18" charset="0"/>
              <a:ea typeface="Times New Roman" panose="02020603050405020304" pitchFamily="18" charset="0"/>
            </a:endParaRPr>
          </a:p>
          <a:p>
            <a:r>
              <a:rPr lang="en-US" dirty="0"/>
              <a:t>LD: </a:t>
            </a:r>
            <a:r>
              <a:rPr lang="en-US" sz="1200" kern="1200" dirty="0">
                <a:solidFill>
                  <a:schemeClr val="tx1"/>
                </a:solidFill>
                <a:effectLst/>
                <a:latin typeface="+mn-lt"/>
                <a:ea typeface="+mn-ea"/>
                <a:cs typeface="+mn-cs"/>
              </a:rPr>
              <a:t>The graph is drawn on a coordinate plane. The horizontal axis is labeled omega and ranges from 0 to 2 omega subscript 0 in interval of one unit. The vertical axis is labeled “A” and ranges from 0 to 6 </a:t>
            </a:r>
            <a:r>
              <a:rPr lang="en-US" sz="1200" kern="1200" dirty="0" err="1">
                <a:solidFill>
                  <a:schemeClr val="tx1"/>
                </a:solidFill>
                <a:effectLst/>
                <a:latin typeface="+mn-lt"/>
                <a:ea typeface="+mn-ea"/>
                <a:cs typeface="+mn-cs"/>
              </a:rPr>
              <a:t>StartFraction</a:t>
            </a:r>
            <a:r>
              <a:rPr lang="en-US" sz="1200" kern="1200" dirty="0">
                <a:solidFill>
                  <a:schemeClr val="tx1"/>
                </a:solidFill>
                <a:effectLst/>
                <a:latin typeface="+mn-lt"/>
                <a:ea typeface="+mn-ea"/>
                <a:cs typeface="+mn-cs"/>
              </a:rPr>
              <a:t> F subscript 0 over k </a:t>
            </a:r>
            <a:r>
              <a:rPr lang="en-US" sz="1200" kern="1200" dirty="0" err="1">
                <a:solidFill>
                  <a:schemeClr val="tx1"/>
                </a:solidFill>
                <a:effectLst/>
                <a:latin typeface="+mn-lt"/>
                <a:ea typeface="+mn-ea"/>
                <a:cs typeface="+mn-cs"/>
              </a:rPr>
              <a:t>EndFraction</a:t>
            </a:r>
            <a:r>
              <a:rPr lang="en-US" sz="1200" kern="1200" dirty="0">
                <a:solidFill>
                  <a:schemeClr val="tx1"/>
                </a:solidFill>
                <a:effectLst/>
                <a:latin typeface="+mn-lt"/>
                <a:ea typeface="+mn-ea"/>
                <a:cs typeface="+mn-cs"/>
              </a:rPr>
              <a:t> in interval of one unit. The first division on the vertical axis is labeled </a:t>
            </a:r>
            <a:r>
              <a:rPr lang="en-US" sz="1200" kern="1200" dirty="0" err="1">
                <a:solidFill>
                  <a:schemeClr val="tx1"/>
                </a:solidFill>
                <a:effectLst/>
                <a:latin typeface="+mn-lt"/>
                <a:ea typeface="+mn-ea"/>
                <a:cs typeface="+mn-cs"/>
              </a:rPr>
              <a:t>StartFraction</a:t>
            </a:r>
            <a:r>
              <a:rPr lang="en-US" sz="1200" kern="1200" dirty="0">
                <a:solidFill>
                  <a:schemeClr val="tx1"/>
                </a:solidFill>
                <a:effectLst/>
                <a:latin typeface="+mn-lt"/>
                <a:ea typeface="+mn-ea"/>
                <a:cs typeface="+mn-cs"/>
              </a:rPr>
              <a:t> F subscript 0 over k </a:t>
            </a:r>
            <a:r>
              <a:rPr lang="en-US" sz="1200" kern="1200" dirty="0" err="1">
                <a:solidFill>
                  <a:schemeClr val="tx1"/>
                </a:solidFill>
                <a:effectLst/>
                <a:latin typeface="+mn-lt"/>
                <a:ea typeface="+mn-ea"/>
                <a:cs typeface="+mn-cs"/>
              </a:rPr>
              <a:t>EndFraction</a:t>
            </a:r>
            <a:r>
              <a:rPr lang="en-US" sz="1200" kern="1200" dirty="0">
                <a:solidFill>
                  <a:schemeClr val="tx1"/>
                </a:solidFill>
                <a:effectLst/>
                <a:latin typeface="+mn-lt"/>
                <a:ea typeface="+mn-ea"/>
                <a:cs typeface="+mn-cs"/>
              </a:rPr>
              <a:t>. The fifth division on the vertical axis is labeled 5 </a:t>
            </a:r>
            <a:r>
              <a:rPr lang="en-US" sz="1200" kern="1200" dirty="0" err="1">
                <a:solidFill>
                  <a:schemeClr val="tx1"/>
                </a:solidFill>
                <a:effectLst/>
                <a:latin typeface="+mn-lt"/>
                <a:ea typeface="+mn-ea"/>
                <a:cs typeface="+mn-cs"/>
              </a:rPr>
              <a:t>StartFraction</a:t>
            </a:r>
            <a:r>
              <a:rPr lang="en-US" sz="1200" kern="1200" dirty="0">
                <a:solidFill>
                  <a:schemeClr val="tx1"/>
                </a:solidFill>
                <a:effectLst/>
                <a:latin typeface="+mn-lt"/>
                <a:ea typeface="+mn-ea"/>
                <a:cs typeface="+mn-cs"/>
              </a:rPr>
              <a:t> F subscript 0 over k </a:t>
            </a:r>
            <a:r>
              <a:rPr lang="en-US" sz="1200" kern="1200" dirty="0" err="1">
                <a:solidFill>
                  <a:schemeClr val="tx1"/>
                </a:solidFill>
                <a:effectLst/>
                <a:latin typeface="+mn-lt"/>
                <a:ea typeface="+mn-ea"/>
                <a:cs typeface="+mn-cs"/>
              </a:rPr>
              <a:t>EndFraction</a:t>
            </a:r>
            <a:r>
              <a:rPr lang="en-US" sz="1200" kern="1200" dirty="0">
                <a:solidFill>
                  <a:schemeClr val="tx1"/>
                </a:solidFill>
                <a:effectLst/>
                <a:latin typeface="+mn-lt"/>
                <a:ea typeface="+mn-ea"/>
                <a:cs typeface="+mn-cs"/>
              </a:rPr>
              <a:t>. A vertical dashed line starts from omega subscript 0 on the horizontal axis and goes up, parallel to the vertical axis till it reaches the end point of the vertical axis. Three curves start from a point (0, </a:t>
            </a:r>
            <a:r>
              <a:rPr lang="en-US" sz="1200" kern="1200" dirty="0" err="1">
                <a:solidFill>
                  <a:schemeClr val="tx1"/>
                </a:solidFill>
                <a:effectLst/>
                <a:latin typeface="+mn-lt"/>
                <a:ea typeface="+mn-ea"/>
                <a:cs typeface="+mn-cs"/>
              </a:rPr>
              <a:t>StartFraction</a:t>
            </a:r>
            <a:r>
              <a:rPr lang="en-US" sz="1200" kern="1200" dirty="0">
                <a:solidFill>
                  <a:schemeClr val="tx1"/>
                </a:solidFill>
                <a:effectLst/>
                <a:latin typeface="+mn-lt"/>
                <a:ea typeface="+mn-ea"/>
                <a:cs typeface="+mn-cs"/>
              </a:rPr>
              <a:t> F subscript 0 over k </a:t>
            </a:r>
            <a:r>
              <a:rPr lang="en-US" sz="1200" kern="1200" dirty="0" err="1">
                <a:solidFill>
                  <a:schemeClr val="tx1"/>
                </a:solidFill>
                <a:effectLst/>
                <a:latin typeface="+mn-lt"/>
                <a:ea typeface="+mn-ea"/>
                <a:cs typeface="+mn-cs"/>
              </a:rPr>
              <a:t>EndFraction</a:t>
            </a:r>
            <a:r>
              <a:rPr lang="en-US" sz="1200" kern="1200" dirty="0">
                <a:solidFill>
                  <a:schemeClr val="tx1"/>
                </a:solidFill>
                <a:effectLst/>
                <a:latin typeface="+mn-lt"/>
                <a:ea typeface="+mn-ea"/>
                <a:cs typeface="+mn-cs"/>
              </a:rPr>
              <a:t>). The first curve labeled D starts from this point and goes down gradually to the right till it reaches a point below the starting point on the positive vertical axis to meet at 2 omega subscript 0, a little above the horizontal axis. The second curve labeled C starts from the same point as D, moves up to the right, peaks up to a point where y equals 2 </a:t>
            </a:r>
            <a:r>
              <a:rPr lang="en-US" sz="1200" kern="1200" dirty="0" err="1">
                <a:solidFill>
                  <a:schemeClr val="tx1"/>
                </a:solidFill>
                <a:effectLst/>
                <a:latin typeface="+mn-lt"/>
                <a:ea typeface="+mn-ea"/>
                <a:cs typeface="+mn-cs"/>
              </a:rPr>
              <a:t>StartFraction</a:t>
            </a:r>
            <a:r>
              <a:rPr lang="en-US" sz="1200" kern="1200" dirty="0">
                <a:solidFill>
                  <a:schemeClr val="tx1"/>
                </a:solidFill>
                <a:effectLst/>
                <a:latin typeface="+mn-lt"/>
                <a:ea typeface="+mn-ea"/>
                <a:cs typeface="+mn-cs"/>
              </a:rPr>
              <a:t> F subscript 0 over k </a:t>
            </a:r>
            <a:r>
              <a:rPr lang="en-US" sz="1200" kern="1200" dirty="0" err="1">
                <a:solidFill>
                  <a:schemeClr val="tx1"/>
                </a:solidFill>
                <a:effectLst/>
                <a:latin typeface="+mn-lt"/>
                <a:ea typeface="+mn-ea"/>
                <a:cs typeface="+mn-cs"/>
              </a:rPr>
              <a:t>EndFraction</a:t>
            </a:r>
            <a:r>
              <a:rPr lang="en-US" sz="1200" kern="1200" dirty="0">
                <a:solidFill>
                  <a:schemeClr val="tx1"/>
                </a:solidFill>
                <a:effectLst/>
                <a:latin typeface="+mn-lt"/>
                <a:ea typeface="+mn-ea"/>
                <a:cs typeface="+mn-cs"/>
              </a:rPr>
              <a:t> to the left of the dashed line and moves down to the right till it reaches the same end point as D. The third curve labeled B starts from the same point as D, moves up to the right above the second curve, peaks at point (omega subscript 0,6 </a:t>
            </a:r>
            <a:r>
              <a:rPr lang="en-US" sz="1200" kern="1200" dirty="0" err="1">
                <a:solidFill>
                  <a:schemeClr val="tx1"/>
                </a:solidFill>
                <a:effectLst/>
                <a:latin typeface="+mn-lt"/>
                <a:ea typeface="+mn-ea"/>
                <a:cs typeface="+mn-cs"/>
              </a:rPr>
              <a:t>StartFraction</a:t>
            </a:r>
            <a:r>
              <a:rPr lang="en-US" sz="1200" kern="1200" dirty="0">
                <a:solidFill>
                  <a:schemeClr val="tx1"/>
                </a:solidFill>
                <a:effectLst/>
                <a:latin typeface="+mn-lt"/>
                <a:ea typeface="+mn-ea"/>
                <a:cs typeface="+mn-cs"/>
              </a:rPr>
              <a:t> F subscript 0 over k </a:t>
            </a:r>
            <a:r>
              <a:rPr lang="en-US" sz="1200" kern="1200" dirty="0" err="1">
                <a:solidFill>
                  <a:schemeClr val="tx1"/>
                </a:solidFill>
                <a:effectLst/>
                <a:latin typeface="+mn-lt"/>
                <a:ea typeface="+mn-ea"/>
                <a:cs typeface="+mn-cs"/>
              </a:rPr>
              <a:t>EndFraction</a:t>
            </a:r>
            <a:r>
              <a:rPr lang="en-US" sz="1200" kern="1200" dirty="0">
                <a:solidFill>
                  <a:schemeClr val="tx1"/>
                </a:solidFill>
                <a:effectLst/>
                <a:latin typeface="+mn-lt"/>
                <a:ea typeface="+mn-ea"/>
                <a:cs typeface="+mn-cs"/>
              </a:rPr>
              <a:t>) on the vertical dashed line, and moves down to the right till it reaches the same end point as D.</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46</a:t>
            </a:fld>
            <a:endParaRPr lang="en-US" dirty="0"/>
          </a:p>
        </p:txBody>
      </p:sp>
    </p:spTree>
    <p:extLst>
      <p:ext uri="{BB962C8B-B14F-4D97-AF65-F5344CB8AC3E}">
        <p14:creationId xmlns:p14="http://schemas.microsoft.com/office/powerpoint/2010/main" val="37299048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47</a:t>
            </a:fld>
            <a:endParaRPr lang="en-US" dirty="0"/>
          </a:p>
        </p:txBody>
      </p:sp>
    </p:spTree>
    <p:extLst>
      <p:ext uri="{BB962C8B-B14F-4D97-AF65-F5344CB8AC3E}">
        <p14:creationId xmlns:p14="http://schemas.microsoft.com/office/powerpoint/2010/main" val="7311726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48</a:t>
            </a:fld>
            <a:endParaRPr lang="en-US" dirty="0"/>
          </a:p>
        </p:txBody>
      </p:sp>
    </p:spTree>
    <p:extLst>
      <p:ext uri="{BB962C8B-B14F-4D97-AF65-F5344CB8AC3E}">
        <p14:creationId xmlns:p14="http://schemas.microsoft.com/office/powerpoint/2010/main" val="8745801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49</a:t>
            </a:fld>
            <a:endParaRPr lang="en-US" dirty="0"/>
          </a:p>
        </p:txBody>
      </p:sp>
    </p:spTree>
    <p:extLst>
      <p:ext uri="{BB962C8B-B14F-4D97-AF65-F5344CB8AC3E}">
        <p14:creationId xmlns:p14="http://schemas.microsoft.com/office/powerpoint/2010/main" val="948008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2368361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14-2. Caption: Force on, and velocity of, a mass at different positions of its oscillation cycle on a frictionless surface.</a:t>
            </a:r>
          </a:p>
          <a:p>
            <a:r>
              <a:rPr lang="en-US" dirty="0"/>
              <a:t>LD: The figure shows an object of velocity, v equals 0 placed on a horizontal frictionless surface. The object is attached to a vertical wall on the left through a spring. First part: The horizontal surface has the markings x equals negative “A” and x equals 0, which is placed equidistant to each other at a distance from the vertical wall. The object is place at the point x equals negative “A”. The spring attached to the object is compressed. A force vector arrow labeled vector F points from the top of the object to the right. Second part: The horizontal surface has the marking x equals 0 at the same position where it was initially marked in the first part. The object is placed at the point x equals 0. The spring is expanded slightly compared to that in the first part. A velocity vector arrow v equals positive v subscript max (max in positive direction) points from the left of the object to the right. Vector F equals 0 is written at the top of the block. Third part: The horizontal surface has the markings x equals 0 and x equals “A”. The object with velocity v equals 0 is placed at the point x equals “A”. The spring is expanded to a great extent. A force vector arrow labeled vector F points from the top of the object to the left. Fourth part: The horizontal surface has the marking x equals 0. The object is placed at the point x equals 0. A velocity vector arrow v equals negative v subscript max (max in positive direction) points from the center of the object to the left. Vector F equals 0 is written at the top of the object. Fifth part: The horizontal surface has the markings x equals negative “A” and x equals 0. The object is placed at the point x equals negative “A”. The spring attached to the object is compressed. A force vector arrow labeled vector F points from the top of the object to the right.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325420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7</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14-3. Caption: (a) Free spring, hung vertically. (b) Mass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 </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attached to spring in new equilibrium position, which occurs when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Σ</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 = 0 = mg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kx0.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Part (“a”) and Part (b) are placed next to each other. Part (“a”): The spring is hung freely from the top. Part (b): The spring is attached to a block of mass m at the bottom. A force vector arrow labeled F equals negative k x subscript 0 is pointing upward from the top of the block. A force vector arrow labeled m vector g is pointing downward from the bottom of the block. A dashed line from the bottom of the spring in Part (“a”) to the right. A dashed line is drawn from the top of the block in Part (b) to the left. The distance between the two dashed lines is indicated by a double-headed arrow labeled x subscript 0. A third dashed line is drawn from the top of the block to the right. The third dashed line is labeled x now measured from here. A double headed arrow labeled x indicates the distance from the third dashed line to the bottom of the force vector arrow labeled m vector g.</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8</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965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9</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2544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4/18/2024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478751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600" b="1" i="0" cap="none" baseline="0">
                <a:solidFill>
                  <a:srgbClr val="007FA3"/>
                </a:solidFill>
                <a:latin typeface="+mj-lt"/>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4/18/2024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7"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174801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4/18/2024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6"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488082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4/18/2024</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1" name="TextBox 10"/>
          <p:cNvSpPr txBox="1"/>
          <p:nvPr userDrawn="1"/>
        </p:nvSpPr>
        <p:spPr>
          <a:xfrm>
            <a:off x="1676400" y="6403200"/>
            <a:ext cx="60198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a:latin typeface="Verdana" panose="020B0604030504040204" pitchFamily="34" charset="0"/>
                <a:ea typeface="Verdana" panose="020B0604030504040204" pitchFamily="34" charset="0"/>
                <a:cs typeface="Verdana" panose="020B0604030504040204" pitchFamily="34" charset="0"/>
              </a:rPr>
              <a:t>2015, 2011, 2008</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476891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4/18/2024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1236452" y="6529254"/>
            <a:ext cx="5867400" cy="187537"/>
          </a:xfrm>
        </p:spPr>
        <p:txBody>
          <a:bodyPr/>
          <a:lstStyle>
            <a:lvl1pPr marL="0" indent="0" algn="r">
              <a:buNone/>
              <a:defRPr sz="800" baseline="0"/>
            </a:lvl1pPr>
          </a:lstStyle>
          <a:p>
            <a:pPr lvl="0"/>
            <a:r>
              <a:rPr lang="en-US" dirty="0"/>
              <a:t>Click to add copyright line</a:t>
            </a:r>
            <a:endParaRPr lang="en-IN" dirty="0"/>
          </a:p>
        </p:txBody>
      </p:sp>
    </p:spTree>
    <p:extLst>
      <p:ext uri="{BB962C8B-B14F-4D97-AF65-F5344CB8AC3E}">
        <p14:creationId xmlns:p14="http://schemas.microsoft.com/office/powerpoint/2010/main" val="3561146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6095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438402"/>
            <a:ext cx="8229600" cy="93165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4/18/2024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2"/>
          <p:cNvSpPr>
            <a:spLocks noGrp="1"/>
          </p:cNvSpPr>
          <p:nvPr>
            <p:ph idx="14"/>
          </p:nvPr>
        </p:nvSpPr>
        <p:spPr>
          <a:xfrm>
            <a:off x="457200" y="3657600"/>
            <a:ext cx="8229600" cy="779251"/>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4648200"/>
            <a:ext cx="8229600" cy="507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16"/>
          </p:nvPr>
        </p:nvSpPr>
        <p:spPr>
          <a:xfrm>
            <a:off x="457200" y="5334000"/>
            <a:ext cx="8229600" cy="53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510795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971800"/>
            <a:ext cx="8229600" cy="16303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4/18/2024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4724400"/>
            <a:ext cx="8229600" cy="129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3432975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1"/>
            <a:ext cx="8229600" cy="533401"/>
          </a:xfrm>
        </p:spPr>
        <p:txBody>
          <a:bodyPr/>
          <a:lstStyle>
            <a:lvl1pPr marL="0" indent="0">
              <a:buNone/>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endParaRPr lang="en-US" dirty="0"/>
          </a:p>
        </p:txBody>
      </p:sp>
      <p:sp>
        <p:nvSpPr>
          <p:cNvPr id="7" name="Content Placeholder 2"/>
          <p:cNvSpPr>
            <a:spLocks noGrp="1"/>
          </p:cNvSpPr>
          <p:nvPr>
            <p:ph idx="13"/>
          </p:nvPr>
        </p:nvSpPr>
        <p:spPr>
          <a:xfrm>
            <a:off x="457200" y="2286000"/>
            <a:ext cx="8229600" cy="457198"/>
          </a:xfrm>
        </p:spPr>
        <p:txBody>
          <a:bodyPr/>
          <a:lstStyle>
            <a:lvl1pPr marL="0" indent="0">
              <a:buNone/>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4/18/2024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Content Placeholder 11"/>
          <p:cNvSpPr>
            <a:spLocks noGrp="1"/>
          </p:cNvSpPr>
          <p:nvPr>
            <p:ph sz="quarter" idx="14"/>
          </p:nvPr>
        </p:nvSpPr>
        <p:spPr>
          <a:xfrm>
            <a:off x="457200" y="2845278"/>
            <a:ext cx="8229600" cy="389626"/>
          </a:xfrm>
        </p:spPr>
        <p:txBody>
          <a:bodyPr/>
          <a:lstStyle>
            <a:lvl1pPr marL="0" indent="0">
              <a:buNone/>
              <a:defRPr/>
            </a:lvl1pPr>
          </a:lstStyle>
          <a:p>
            <a:pPr lvl="0"/>
            <a:endParaRPr lang="en-US" dirty="0"/>
          </a:p>
        </p:txBody>
      </p:sp>
      <p:sp>
        <p:nvSpPr>
          <p:cNvPr id="14" name="Content Placeholder 13"/>
          <p:cNvSpPr>
            <a:spLocks noGrp="1"/>
          </p:cNvSpPr>
          <p:nvPr>
            <p:ph sz="quarter" idx="15"/>
          </p:nvPr>
        </p:nvSpPr>
        <p:spPr>
          <a:xfrm>
            <a:off x="457200" y="3429000"/>
            <a:ext cx="8229600" cy="483078"/>
          </a:xfrm>
        </p:spPr>
        <p:txBody>
          <a:bodyPr/>
          <a:lstStyle>
            <a:lvl1pPr marL="0" indent="0">
              <a:buNone/>
              <a:defRPr/>
            </a:lvl1pPr>
          </a:lstStyle>
          <a:p>
            <a:pPr lvl="0"/>
            <a:endParaRPr lang="en-US" dirty="0"/>
          </a:p>
        </p:txBody>
      </p:sp>
      <p:sp>
        <p:nvSpPr>
          <p:cNvPr id="16" name="Content Placeholder 15"/>
          <p:cNvSpPr>
            <a:spLocks noGrp="1"/>
          </p:cNvSpPr>
          <p:nvPr>
            <p:ph sz="quarter" idx="16"/>
          </p:nvPr>
        </p:nvSpPr>
        <p:spPr>
          <a:xfrm>
            <a:off x="457200" y="4038601"/>
            <a:ext cx="8229600" cy="457200"/>
          </a:xfrm>
        </p:spPr>
        <p:txBody>
          <a:bodyPr/>
          <a:lstStyle>
            <a:lvl1pPr marL="0" indent="0">
              <a:buNone/>
              <a:defRPr/>
            </a:lvl1pPr>
          </a:lstStyle>
          <a:p>
            <a:pPr lvl="0"/>
            <a:endParaRPr lang="en-US" dirty="0"/>
          </a:p>
        </p:txBody>
      </p:sp>
      <p:sp>
        <p:nvSpPr>
          <p:cNvPr id="18" name="Content Placeholder 17"/>
          <p:cNvSpPr>
            <a:spLocks noGrp="1"/>
          </p:cNvSpPr>
          <p:nvPr>
            <p:ph sz="quarter" idx="17"/>
          </p:nvPr>
        </p:nvSpPr>
        <p:spPr>
          <a:xfrm>
            <a:off x="457200" y="4648200"/>
            <a:ext cx="8229600" cy="355120"/>
          </a:xfrm>
        </p:spPr>
        <p:txBody>
          <a:bodyPr/>
          <a:lstStyle>
            <a:lvl1pPr marL="0" indent="0">
              <a:buNone/>
              <a:defRPr/>
            </a:lvl1pPr>
          </a:lstStyle>
          <a:p>
            <a:pPr lvl="0"/>
            <a:endParaRPr lang="en-US" dirty="0"/>
          </a:p>
        </p:txBody>
      </p:sp>
      <p:sp>
        <p:nvSpPr>
          <p:cNvPr id="20" name="Content Placeholder 19"/>
          <p:cNvSpPr>
            <a:spLocks noGrp="1"/>
          </p:cNvSpPr>
          <p:nvPr>
            <p:ph sz="quarter" idx="18"/>
          </p:nvPr>
        </p:nvSpPr>
        <p:spPr>
          <a:xfrm>
            <a:off x="457200" y="5181600"/>
            <a:ext cx="8229600" cy="439737"/>
          </a:xfrm>
        </p:spPr>
        <p:txBody>
          <a:bodyPr/>
          <a:lstStyle>
            <a:lvl1pPr marL="0" indent="0">
              <a:buNone/>
              <a:defRPr/>
            </a:lvl1pPr>
          </a:lstStyle>
          <a:p>
            <a:pPr lvl="0"/>
            <a:endParaRPr lang="en-US" dirty="0"/>
          </a:p>
        </p:txBody>
      </p:sp>
      <p:sp>
        <p:nvSpPr>
          <p:cNvPr id="5" name="Content Placeholder 4"/>
          <p:cNvSpPr>
            <a:spLocks noGrp="1"/>
          </p:cNvSpPr>
          <p:nvPr>
            <p:ph sz="quarter" idx="19"/>
          </p:nvPr>
        </p:nvSpPr>
        <p:spPr>
          <a:xfrm>
            <a:off x="457200" y="5680075"/>
            <a:ext cx="8229600" cy="339725"/>
          </a:xfrm>
        </p:spPr>
        <p:txBody>
          <a:bodyPr/>
          <a:lstStyle>
            <a:lvl1pPr marL="0" indent="0">
              <a:buNone/>
              <a:defRPr/>
            </a:lvl1pPr>
          </a:lstStyle>
          <a:p>
            <a:pPr lvl="0"/>
            <a:endParaRPr lang="en-US" dirty="0"/>
          </a:p>
        </p:txBody>
      </p:sp>
      <p:pic>
        <p:nvPicPr>
          <p:cNvPr id="15"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1172881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2" name="Content Placeholder 7">
            <a:extLst>
              <a:ext uri="{FF2B5EF4-FFF2-40B4-BE49-F238E27FC236}">
                <a16:creationId xmlns:a16="http://schemas.microsoft.com/office/drawing/2014/main" id="{A20925D3-0709-5BCE-35BC-DC3C3F931A3F}"/>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8"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658004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958098"/>
            <a:ext cx="8229600" cy="478970"/>
          </a:xfrm>
          <a:prstGeom prst="rect">
            <a:avLst/>
          </a:prstGeom>
          <a:noFill/>
          <a:ln>
            <a:noFill/>
          </a:ln>
        </p:spPr>
        <p:txBody>
          <a:bodyPr lIns="91425" tIns="91425" rIns="91425" bIns="91425" anchor="ctr"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lgn="ctr">
              <a:buNone/>
              <a:defRPr sz="3000" b="1">
                <a:latin typeface="+mn-lt"/>
              </a:defRPr>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0" indent="0" algn="ctr">
              <a:buNone/>
              <a:defRPr sz="2200">
                <a:latin typeface="+mn-lt"/>
              </a:defRPr>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225083905"/>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4/18/2024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410663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4/18/2024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 name="Content Placeholder 7">
            <a:extLst>
              <a:ext uri="{FF2B5EF4-FFF2-40B4-BE49-F238E27FC236}">
                <a16:creationId xmlns:a16="http://schemas.microsoft.com/office/drawing/2014/main" id="{ECA63E27-5E8E-9DE8-092C-72416F371FCA}"/>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10"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12579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b="0"/>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4/18/2024</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2" name="Content Placeholder 7">
            <a:extLst>
              <a:ext uri="{FF2B5EF4-FFF2-40B4-BE49-F238E27FC236}">
                <a16:creationId xmlns:a16="http://schemas.microsoft.com/office/drawing/2014/main" id="{EE272EA2-EF1B-48FC-80CE-C6323BCF5F66}"/>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11"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3397269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1" i="0" baseline="0">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1295400"/>
          </a:xfrm>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4/18/2024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3"/>
          </p:nvPr>
        </p:nvSpPr>
        <p:spPr>
          <a:xfrm>
            <a:off x="457200" y="3124200"/>
            <a:ext cx="8229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7">
            <a:extLst>
              <a:ext uri="{FF2B5EF4-FFF2-40B4-BE49-F238E27FC236}">
                <a16:creationId xmlns:a16="http://schemas.microsoft.com/office/drawing/2014/main" id="{6AB3074D-EAC4-60B5-432B-E6DF0CCC7402}"/>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9"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186607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600" b="1" i="0">
                <a:solidFill>
                  <a:srgbClr val="007FA3"/>
                </a:solidFill>
                <a:latin typeface="+mj-lt"/>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4/18/2024</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3" name="Content Placeholder 7">
            <a:extLst>
              <a:ext uri="{FF2B5EF4-FFF2-40B4-BE49-F238E27FC236}">
                <a16:creationId xmlns:a16="http://schemas.microsoft.com/office/drawing/2014/main" id="{BC201F2C-4AD2-39EF-40A9-F6EB36906A0D}"/>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9"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3824228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mj-lt"/>
              </a:defRPr>
            </a:lvl1pPr>
          </a:lstStyle>
          <a:p>
            <a:r>
              <a:rPr lang="en-US" dirty="0"/>
              <a:t>Click to edit Master title style</a:t>
            </a:r>
          </a:p>
        </p:txBody>
      </p:sp>
      <p:sp>
        <p:nvSpPr>
          <p:cNvPr id="3" name="Content Placeholder 2"/>
          <p:cNvSpPr>
            <a:spLocks noGrp="1"/>
          </p:cNvSpPr>
          <p:nvPr>
            <p:ph idx="1"/>
          </p:nvPr>
        </p:nvSpPr>
        <p:spPr>
          <a:xfrm>
            <a:off x="457200" y="1568932"/>
            <a:ext cx="8229600" cy="834224"/>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743200"/>
            <a:ext cx="8229600" cy="9858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4/18/2024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0" name="Content Placeholder 9"/>
          <p:cNvSpPr>
            <a:spLocks noGrp="1"/>
          </p:cNvSpPr>
          <p:nvPr>
            <p:ph sz="quarter" idx="14"/>
          </p:nvPr>
        </p:nvSpPr>
        <p:spPr>
          <a:xfrm>
            <a:off x="471052" y="4114800"/>
            <a:ext cx="8229600" cy="109279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1680394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1" baseline="0">
                <a:latin typeface="+mj-lt"/>
              </a:defRPr>
            </a:lvl1pPr>
          </a:lstStyle>
          <a:p>
            <a:r>
              <a:rPr lang="en-US" dirty="0"/>
              <a:t>Click to edit Master title style</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4/18/2024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8"/>
          <p:cNvSpPr>
            <a:spLocks noGrp="1"/>
          </p:cNvSpPr>
          <p:nvPr>
            <p:ph sz="quarter" idx="13"/>
          </p:nvPr>
        </p:nvSpPr>
        <p:spPr>
          <a:xfrm>
            <a:off x="457200" y="1600200"/>
            <a:ext cx="8229600" cy="685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p:cNvSpPr>
            <a:spLocks noGrp="1"/>
          </p:cNvSpPr>
          <p:nvPr>
            <p:ph sz="quarter" idx="14"/>
          </p:nvPr>
        </p:nvSpPr>
        <p:spPr>
          <a:xfrm>
            <a:off x="457200" y="2514600"/>
            <a:ext cx="8229600" cy="60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5"/>
          </p:nvPr>
        </p:nvSpPr>
        <p:spPr>
          <a:xfrm>
            <a:off x="457200" y="3352800"/>
            <a:ext cx="8229600" cy="7708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p:cNvSpPr>
            <a:spLocks noGrp="1"/>
          </p:cNvSpPr>
          <p:nvPr>
            <p:ph sz="quarter" idx="16"/>
          </p:nvPr>
        </p:nvSpPr>
        <p:spPr>
          <a:xfrm>
            <a:off x="457200" y="4419600"/>
            <a:ext cx="8229600" cy="76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p:cNvSpPr>
            <a:spLocks noGrp="1"/>
          </p:cNvSpPr>
          <p:nvPr>
            <p:ph sz="quarter" idx="17"/>
          </p:nvPr>
        </p:nvSpPr>
        <p:spPr>
          <a:xfrm>
            <a:off x="457200" y="5343525"/>
            <a:ext cx="8263719" cy="752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498949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5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564150"/>
            <a:ext cx="8229600" cy="93165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4/18/2024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2"/>
          <p:cNvSpPr>
            <a:spLocks noGrp="1"/>
          </p:cNvSpPr>
          <p:nvPr>
            <p:ph idx="14"/>
          </p:nvPr>
        </p:nvSpPr>
        <p:spPr>
          <a:xfrm>
            <a:off x="457200" y="2497349"/>
            <a:ext cx="8229600" cy="779251"/>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510540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pic>
        <p:nvPicPr>
          <p:cNvPr id="10"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167883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4/18/2024</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64062979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4" r:id="rId17"/>
    <p:sldLayoutId id="2147483685" r:id="rId18"/>
  </p:sldLayoutIdLst>
  <p:txStyles>
    <p:titleStyle>
      <a:lvl1pPr algn="l" defTabSz="914400" rtl="0" eaLnBrk="1" latinLnBrk="0" hangingPunct="1">
        <a:lnSpc>
          <a:spcPct val="100000"/>
        </a:lnSpc>
        <a:spcBef>
          <a:spcPct val="0"/>
        </a:spcBef>
        <a:buNone/>
        <a:defRPr sz="3400" b="1" kern="1200" baseline="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4.png"/><Relationship Id="rId7" Type="http://schemas.openxmlformats.org/officeDocument/2006/relationships/oleObject" Target="../embeddings/oleObject8.bin"/><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6.wmf"/><Relationship Id="rId5" Type="http://schemas.openxmlformats.org/officeDocument/2006/relationships/oleObject" Target="../embeddings/oleObject7.bin"/><Relationship Id="rId10" Type="http://schemas.openxmlformats.org/officeDocument/2006/relationships/image" Target="../media/image18.wmf"/><Relationship Id="rId4" Type="http://schemas.openxmlformats.org/officeDocument/2006/relationships/image" Target="../media/image15.png"/><Relationship Id="rId9"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6.wmf"/></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2.wmf"/><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4.wmf"/><Relationship Id="rId5" Type="http://schemas.openxmlformats.org/officeDocument/2006/relationships/oleObject" Target="../embeddings/oleObject14.bin"/><Relationship Id="rId4" Type="http://schemas.openxmlformats.org/officeDocument/2006/relationships/image" Target="../media/image33.wmf"/><Relationship Id="rId9" Type="http://schemas.openxmlformats.org/officeDocument/2006/relationships/image" Target="../media/image3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oleObject" Target="../embeddings/oleObject16.bin"/><Relationship Id="rId7" Type="http://schemas.openxmlformats.org/officeDocument/2006/relationships/image" Target="../media/image39.wmf"/><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oleObject" Target="../embeddings/oleObject17.bin"/><Relationship Id="rId5" Type="http://schemas.openxmlformats.org/officeDocument/2006/relationships/image" Target="../media/image38.png"/><Relationship Id="rId4" Type="http://schemas.openxmlformats.org/officeDocument/2006/relationships/image" Target="../media/image37.wmf"/><Relationship Id="rId9" Type="http://schemas.openxmlformats.org/officeDocument/2006/relationships/image" Target="../media/image40.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oleObject" Target="../embeddings/oleObject19.bin"/><Relationship Id="rId7"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42.wmf"/><Relationship Id="rId5" Type="http://schemas.openxmlformats.org/officeDocument/2006/relationships/oleObject" Target="../embeddings/oleObject20.bin"/><Relationship Id="rId4" Type="http://schemas.openxmlformats.org/officeDocument/2006/relationships/image" Target="../media/image41.wmf"/><Relationship Id="rId9" Type="http://schemas.openxmlformats.org/officeDocument/2006/relationships/image" Target="../media/image44.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46.png"/><Relationship Id="rId4" Type="http://schemas.openxmlformats.org/officeDocument/2006/relationships/image" Target="../media/image45.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hemeOverride" Target="../theme/themeOverride1.xml"/><Relationship Id="rId6" Type="http://schemas.openxmlformats.org/officeDocument/2006/relationships/image" Target="../media/image48.wmf"/><Relationship Id="rId5" Type="http://schemas.openxmlformats.org/officeDocument/2006/relationships/oleObject" Target="../embeddings/oleObject23.bin"/><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4.bin"/><Relationship Id="rId7"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wmf"/></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5.bin"/><Relationship Id="rId7" Type="http://schemas.openxmlformats.org/officeDocument/2006/relationships/image" Target="../media/image56.wmf"/><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oleObject" Target="../embeddings/oleObject26.bin"/><Relationship Id="rId5" Type="http://schemas.openxmlformats.org/officeDocument/2006/relationships/image" Target="../media/image55.png"/><Relationship Id="rId4" Type="http://schemas.openxmlformats.org/officeDocument/2006/relationships/image" Target="../media/image54.wmf"/></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58.wmf"/><Relationship Id="rId4" Type="http://schemas.openxmlformats.org/officeDocument/2006/relationships/oleObject" Target="../embeddings/oleObject27.bin"/></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61.png"/><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image" Target="../media/image63.png"/><Relationship Id="rId7" Type="http://schemas.openxmlformats.org/officeDocument/2006/relationships/image" Target="../media/image65.wmf"/><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oleObject" Target="../embeddings/oleObject29.bin"/><Relationship Id="rId11" Type="http://schemas.openxmlformats.org/officeDocument/2006/relationships/image" Target="../media/image67.wmf"/><Relationship Id="rId5" Type="http://schemas.openxmlformats.org/officeDocument/2006/relationships/image" Target="../media/image64.w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66.wmf"/></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32.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75.png"/><Relationship Id="rId4" Type="http://schemas.openxmlformats.org/officeDocument/2006/relationships/image" Target="../media/image74.png"/></Relationships>
</file>

<file path=ppt/slides/_rels/slide3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78.png"/><Relationship Id="rId4" Type="http://schemas.openxmlformats.org/officeDocument/2006/relationships/image" Target="../media/image77.png"/></Relationships>
</file>

<file path=ppt/slides/_rels/slide3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81.png"/></Relationships>
</file>

<file path=ppt/slides/_rels/slide3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84.png"/><Relationship Id="rId4" Type="http://schemas.openxmlformats.org/officeDocument/2006/relationships/image" Target="../media/image83.pn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2.bin"/><Relationship Id="rId7" Type="http://schemas.openxmlformats.org/officeDocument/2006/relationships/image" Target="../media/image88.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oleObject" Target="../embeddings/oleObject33.bin"/><Relationship Id="rId7" Type="http://schemas.openxmlformats.org/officeDocument/2006/relationships/image" Target="../media/image91.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90.wmf"/><Relationship Id="rId5" Type="http://schemas.openxmlformats.org/officeDocument/2006/relationships/oleObject" Target="../embeddings/oleObject34.bin"/><Relationship Id="rId4" Type="http://schemas.openxmlformats.org/officeDocument/2006/relationships/image" Target="../media/image89.wmf"/><Relationship Id="rId9" Type="http://schemas.openxmlformats.org/officeDocument/2006/relationships/image" Target="../media/image92.emf"/></Relationships>
</file>

<file path=ppt/slides/_rels/slide4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95.wmf"/><Relationship Id="rId4" Type="http://schemas.openxmlformats.org/officeDocument/2006/relationships/oleObject" Target="../embeddings/oleObject36.bin"/></Relationships>
</file>

<file path=ppt/slides/_rels/slide43.x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97.wmf"/></Relationships>
</file>

<file path=ppt/slides/_rels/slide4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4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104.png"/></Relationships>
</file>

<file path=ppt/slides/_rels/slide4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9.xml"/><Relationship Id="rId1" Type="http://schemas.openxmlformats.org/officeDocument/2006/relationships/slideLayout" Target="../slideLayouts/slideLayout17.xml"/><Relationship Id="rId4" Type="http://schemas.openxmlformats.org/officeDocument/2006/relationships/image" Target="../media/image108.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1.wmf"/><Relationship Id="rId5" Type="http://schemas.openxmlformats.org/officeDocument/2006/relationships/oleObject" Target="../embeddings/oleObject5.bin"/><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 uri="{C183D7F6-B498-43B3-948B-1728B52AA6E4}">
                <adec:decorative xmlns:adec="http://schemas.microsoft.com/office/drawing/2017/decorative" val="1"/>
              </a:ext>
            </a:extLst>
          </p:cNvPr>
          <p:cNvSpPr>
            <a:spLocks noGrp="1"/>
          </p:cNvSpPr>
          <p:nvPr>
            <p:ph type="title"/>
          </p:nvPr>
        </p:nvSpPr>
        <p:spPr>
          <a:xfrm>
            <a:off x="457199" y="143692"/>
            <a:ext cx="8229601" cy="1186345"/>
          </a:xfrm>
        </p:spPr>
        <p:txBody>
          <a:bodyPr anchor="t"/>
          <a:lstStyle/>
          <a:p>
            <a:r>
              <a:rPr kumimoji="0" lang="en-US" altLang="en-US" sz="3400" b="1" u="none" strike="noStrike" kern="1200" cap="none" spc="0" normalizeH="0" baseline="0" noProof="0" dirty="0">
                <a:ln>
                  <a:noFill/>
                </a:ln>
                <a:effectLst/>
                <a:uLnTx/>
                <a:uFillTx/>
                <a:latin typeface="Arial" panose="020B0604020202020204" pitchFamily="34" charset="0"/>
                <a:ea typeface="+mn-ea"/>
                <a:cs typeface="+mn-cs"/>
              </a:rPr>
              <a:t>Physics for Scientists and Engineers with Modern Physics</a:t>
            </a:r>
            <a:endParaRPr lang="en-US" sz="3400" dirty="0"/>
          </a:p>
        </p:txBody>
      </p:sp>
      <p:sp>
        <p:nvSpPr>
          <p:cNvPr id="3" name="Content Placeholder 2">
            <a:extLst>
              <a:ext uri="{FF2B5EF4-FFF2-40B4-BE49-F238E27FC236}">
                <a16:creationId xmlns:a16="http://schemas.microsoft.com/office/drawing/2014/main" id="{ABE18F80-D4FC-4D8F-B2BD-E7BEE7E012B5}"/>
              </a:ext>
              <a:ext uri="{C183D7F6-B498-43B3-948B-1728B52AA6E4}">
                <adec:decorative xmlns:adec="http://schemas.microsoft.com/office/drawing/2017/decorative" val="1"/>
              </a:ext>
            </a:extLst>
          </p:cNvPr>
          <p:cNvSpPr>
            <a:spLocks noGrp="1"/>
          </p:cNvSpPr>
          <p:nvPr>
            <p:ph type="body" idx="1"/>
          </p:nvPr>
        </p:nvSpPr>
        <p:spPr>
          <a:xfrm>
            <a:off x="457199" y="1370591"/>
            <a:ext cx="8229600" cy="413524"/>
          </a:xfrm>
        </p:spPr>
        <p:txBody>
          <a:bodyPr anchor="ctr"/>
          <a:lstStyle/>
          <a:p>
            <a:r>
              <a:rPr lang="en-US" altLang="en-US" dirty="0">
                <a:solidFill>
                  <a:schemeClr val="bg2"/>
                </a:solidFill>
              </a:rPr>
              <a:t>Fifth Edition</a:t>
            </a:r>
            <a:endParaRPr lang="en-IN" dirty="0">
              <a:solidFill>
                <a:schemeClr val="bg2"/>
              </a:solidFill>
            </a:endParaRPr>
          </a:p>
        </p:txBody>
      </p:sp>
      <p:pic>
        <p:nvPicPr>
          <p:cNvPr id="8" name="Picture 7" descr="Physics for Scientists &amp; Engineers, with Modern Physics Fifth Edition by Giancoli">
            <a:extLst>
              <a:ext uri="{FF2B5EF4-FFF2-40B4-BE49-F238E27FC236}">
                <a16:creationId xmlns:a16="http://schemas.microsoft.com/office/drawing/2014/main" id="{F742BD05-A876-3B09-CA06-AE3AAE1B10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69" y="1871400"/>
            <a:ext cx="3452631" cy="4453200"/>
          </a:xfrm>
          <a:prstGeom prst="rect">
            <a:avLst/>
          </a:prstGeom>
        </p:spPr>
      </p:pic>
      <p:sp>
        <p:nvSpPr>
          <p:cNvPr id="5" name="Content Placeholder 4">
            <a:extLst>
              <a:ext uri="{FF2B5EF4-FFF2-40B4-BE49-F238E27FC236}">
                <a16:creationId xmlns:a16="http://schemas.microsoft.com/office/drawing/2014/main" id="{2D222376-7AD7-4443-B67A-120BE12F4DDB}"/>
              </a:ext>
              <a:ext uri="{C183D7F6-B498-43B3-948B-1728B52AA6E4}">
                <adec:decorative xmlns:adec="http://schemas.microsoft.com/office/drawing/2017/decorative" val="1"/>
              </a:ext>
            </a:extLst>
          </p:cNvPr>
          <p:cNvSpPr>
            <a:spLocks noGrp="1"/>
          </p:cNvSpPr>
          <p:nvPr>
            <p:ph sz="quarter" idx="14"/>
          </p:nvPr>
        </p:nvSpPr>
        <p:spPr>
          <a:xfrm>
            <a:off x="5029200" y="1906104"/>
            <a:ext cx="3657600" cy="1186345"/>
          </a:xfrm>
        </p:spPr>
        <p:txBody>
          <a:bodyPr/>
          <a:lstStyle/>
          <a:p>
            <a:pPr marL="0" algn="ctr"/>
            <a:r>
              <a:rPr lang="en-US" b="1" dirty="0">
                <a:latin typeface="+mn-lt"/>
              </a:rPr>
              <a:t>Chapter 14</a:t>
            </a:r>
          </a:p>
        </p:txBody>
      </p:sp>
      <p:sp>
        <p:nvSpPr>
          <p:cNvPr id="6" name="Content Placeholder 5">
            <a:extLst>
              <a:ext uri="{FF2B5EF4-FFF2-40B4-BE49-F238E27FC236}">
                <a16:creationId xmlns:a16="http://schemas.microsoft.com/office/drawing/2014/main" id="{82FD4EC9-4778-4E2F-B136-2A176CA2BA69}"/>
              </a:ext>
              <a:ext uri="{C183D7F6-B498-43B3-948B-1728B52AA6E4}">
                <adec:decorative xmlns:adec="http://schemas.microsoft.com/office/drawing/2017/decorative" val="1"/>
              </a:ext>
            </a:extLst>
          </p:cNvPr>
          <p:cNvSpPr>
            <a:spLocks noGrp="1"/>
          </p:cNvSpPr>
          <p:nvPr>
            <p:ph sz="quarter" idx="15"/>
          </p:nvPr>
        </p:nvSpPr>
        <p:spPr>
          <a:xfrm>
            <a:off x="5029200" y="3252789"/>
            <a:ext cx="3657600" cy="1362754"/>
          </a:xfrm>
        </p:spPr>
        <p:txBody>
          <a:bodyPr/>
          <a:lstStyle/>
          <a:p>
            <a:pPr>
              <a:spcBef>
                <a:spcPct val="50000"/>
              </a:spcBef>
              <a:buClrTx/>
            </a:pPr>
            <a:r>
              <a:rPr lang="en-US" dirty="0"/>
              <a:t>Oscillations</a:t>
            </a:r>
          </a:p>
        </p:txBody>
      </p:sp>
      <p:pic>
        <p:nvPicPr>
          <p:cNvPr id="9" name="Picture Placeholder 21" descr="Pearson Logo">
            <a:extLst>
              <a:ext uri="{FF2B5EF4-FFF2-40B4-BE49-F238E27FC236}">
                <a16:creationId xmlns:a16="http://schemas.microsoft.com/office/drawing/2014/main" id="{68033E9A-44EC-4490-BF56-779C71031B23}"/>
              </a:ext>
            </a:extLst>
          </p:cNvPr>
          <p:cNvPicPr>
            <a:picLocks noChangeAspect="1"/>
          </p:cNvPicPr>
          <p:nvPr/>
        </p:nvPicPr>
        <p:blipFill>
          <a:blip r:embed="rId4"/>
          <a:srcRect t="22152" b="22152"/>
          <a:stretch>
            <a:fillRect/>
          </a:stretch>
        </p:blipFill>
        <p:spPr>
          <a:xfrm>
            <a:off x="315677" y="6420639"/>
            <a:ext cx="1176574" cy="296443"/>
          </a:xfrm>
          <a:prstGeom prst="rect">
            <a:avLst/>
          </a:prstGeom>
        </p:spPr>
      </p:pic>
      <p:sp>
        <p:nvSpPr>
          <p:cNvPr id="4" name="Content Placeholder 7">
            <a:extLst>
              <a:ext uri="{FF2B5EF4-FFF2-40B4-BE49-F238E27FC236}">
                <a16:creationId xmlns:a16="http://schemas.microsoft.com/office/drawing/2014/main" id="{20EB3883-DF4D-8172-68DE-4F6AF9431F3F}"/>
              </a:ext>
              <a:ext uri="{C183D7F6-B498-43B3-948B-1728B52AA6E4}">
                <adec:decorative xmlns:adec="http://schemas.microsoft.com/office/drawing/2017/decorative" val="1"/>
              </a:ext>
            </a:extLst>
          </p:cNvPr>
          <p:cNvSpPr txBox="1">
            <a:spLocks/>
          </p:cNvSpPr>
          <p:nvPr/>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spTree>
    <p:extLst>
      <p:ext uri="{BB962C8B-B14F-4D97-AF65-F5344CB8AC3E}">
        <p14:creationId xmlns:p14="http://schemas.microsoft.com/office/powerpoint/2010/main" val="1571858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D77546-C462-88E5-CD56-EAC26CCCFC4C}"/>
              </a:ext>
            </a:extLst>
          </p:cNvPr>
          <p:cNvSpPr>
            <a:spLocks noGrp="1"/>
          </p:cNvSpPr>
          <p:nvPr>
            <p:ph type="title"/>
          </p:nvPr>
        </p:nvSpPr>
        <p:spPr/>
        <p:txBody>
          <a:bodyPr/>
          <a:lstStyle/>
          <a:p>
            <a:r>
              <a:rPr lang="en-IN" dirty="0"/>
              <a:t>14-2 Simple Harmonic Motion</a:t>
            </a:r>
            <a:r>
              <a:rPr lang="en-US" altLang="en-US" sz="3600" b="0" dirty="0">
                <a:latin typeface="Arial" panose="020B0604020202020204" pitchFamily="34" charset="0"/>
              </a:rPr>
              <a:t> </a:t>
            </a:r>
            <a:r>
              <a:rPr lang="en-US" altLang="en-US" sz="2000" b="0" dirty="0">
                <a:latin typeface="Arial" panose="020B0604020202020204" pitchFamily="34" charset="0"/>
              </a:rPr>
              <a:t>(2 of 13)</a:t>
            </a:r>
            <a:endParaRPr lang="en-IN" sz="2000" dirty="0"/>
          </a:p>
        </p:txBody>
      </p:sp>
      <p:sp>
        <p:nvSpPr>
          <p:cNvPr id="25603" name="Content Placeholder 3">
            <a:extLst>
              <a:ext uri="{FF2B5EF4-FFF2-40B4-BE49-F238E27FC236}">
                <a16:creationId xmlns:a16="http://schemas.microsoft.com/office/drawing/2014/main" id="{05406C0C-7543-576C-6EA3-C29CFCDBA2CF}"/>
              </a:ext>
            </a:extLst>
          </p:cNvPr>
          <p:cNvSpPr>
            <a:spLocks noGrp="1"/>
          </p:cNvSpPr>
          <p:nvPr>
            <p:ph idx="1"/>
          </p:nvPr>
        </p:nvSpPr>
        <p:spPr>
          <a:xfrm>
            <a:off x="457200" y="1600201"/>
            <a:ext cx="8229600" cy="1524000"/>
          </a:xfrm>
        </p:spPr>
        <p:txBody>
          <a:bodyPr/>
          <a:lstStyle/>
          <a:p>
            <a:pPr marL="0" indent="0" eaLnBrk="1" hangingPunct="1">
              <a:spcBef>
                <a:spcPts val="1000"/>
              </a:spcBef>
              <a:buFontTx/>
              <a:buNone/>
            </a:pPr>
            <a:r>
              <a:rPr lang="en-US" altLang="en-US" sz="2600" b="1" dirty="0"/>
              <a:t>Example 14-2: Is the motion simple harmonic?</a:t>
            </a:r>
          </a:p>
          <a:p>
            <a:pPr marL="0" indent="0" eaLnBrk="1" hangingPunct="1">
              <a:spcBef>
                <a:spcPts val="1000"/>
              </a:spcBef>
              <a:buFontTx/>
              <a:buNone/>
            </a:pPr>
            <a:r>
              <a:rPr lang="en-US" altLang="en-US" sz="2600" dirty="0"/>
              <a:t>Which of the following forces would cause an object to move in simple harmonic motion?</a:t>
            </a:r>
            <a:endParaRPr lang="en-IN" altLang="en-US" sz="2600" dirty="0"/>
          </a:p>
        </p:txBody>
      </p:sp>
      <p:graphicFrame>
        <p:nvGraphicFramePr>
          <p:cNvPr id="25604" name="Object 1" descr="(a) F equals minus 0.5 x squared, (b) F equals minus 2.3 y, (c)  F equals 8.6 x, (d)  F equals minus 4 theta,  ">
            <a:extLst>
              <a:ext uri="{FF2B5EF4-FFF2-40B4-BE49-F238E27FC236}">
                <a16:creationId xmlns:a16="http://schemas.microsoft.com/office/drawing/2014/main" id="{0529982F-20B0-2B0D-A5D3-95B014D72C2C}"/>
              </a:ext>
            </a:extLst>
          </p:cNvPr>
          <p:cNvGraphicFramePr>
            <a:graphicFrameLocks noChangeAspect="1"/>
          </p:cNvGraphicFramePr>
          <p:nvPr>
            <p:extLst>
              <p:ext uri="{D42A27DB-BD31-4B8C-83A1-F6EECF244321}">
                <p14:modId xmlns:p14="http://schemas.microsoft.com/office/powerpoint/2010/main" val="2205275802"/>
              </p:ext>
            </p:extLst>
          </p:nvPr>
        </p:nvGraphicFramePr>
        <p:xfrm>
          <a:off x="1024731" y="3886200"/>
          <a:ext cx="7094538" cy="493713"/>
        </p:xfrm>
        <a:graphic>
          <a:graphicData uri="http://schemas.openxmlformats.org/presentationml/2006/ole">
            <mc:AlternateContent xmlns:mc="http://schemas.openxmlformats.org/markup-compatibility/2006">
              <mc:Choice xmlns:v="urn:schemas-microsoft-com:vml" Requires="v">
                <p:oleObj name="Equation" r:id="rId3" imgW="3657600" imgH="254000" progId="Equation.DSMT4">
                  <p:embed/>
                </p:oleObj>
              </mc:Choice>
              <mc:Fallback>
                <p:oleObj name="Equation" r:id="rId3" imgW="3657600" imgH="254000" progId="Equation.DSMT4">
                  <p:embed/>
                  <p:pic>
                    <p:nvPicPr>
                      <p:cNvPr id="25604" name="Object 1">
                        <a:extLst>
                          <a:ext uri="{FF2B5EF4-FFF2-40B4-BE49-F238E27FC236}">
                            <a16:creationId xmlns:a16="http://schemas.microsoft.com/office/drawing/2014/main" id="{0529982F-20B0-2B0D-A5D3-95B014D72C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731" y="3886200"/>
                        <a:ext cx="709453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dirty="0">
                <a:latin typeface="Arial" panose="020B0604020202020204" pitchFamily="34" charset="0"/>
              </a:rPr>
              <a:t>14-2 Simple Harmonic Motion </a:t>
            </a:r>
            <a:r>
              <a:rPr lang="en-US" altLang="en-US" sz="2000" b="0" dirty="0">
                <a:latin typeface="Arial" panose="020B0604020202020204" pitchFamily="34" charset="0"/>
              </a:rPr>
              <a:t>(3 of 13)</a:t>
            </a:r>
            <a:endParaRPr lang="en-IN" sz="2000" b="0" dirty="0"/>
          </a:p>
        </p:txBody>
      </p:sp>
      <p:sp>
        <p:nvSpPr>
          <p:cNvPr id="3" name="Content Placeholder 2"/>
          <p:cNvSpPr>
            <a:spLocks noGrp="1"/>
          </p:cNvSpPr>
          <p:nvPr>
            <p:ph idx="1"/>
          </p:nvPr>
        </p:nvSpPr>
        <p:spPr>
          <a:xfrm>
            <a:off x="457200" y="1600201"/>
            <a:ext cx="8229600" cy="761999"/>
          </a:xfrm>
        </p:spPr>
        <p:txBody>
          <a:bodyPr/>
          <a:lstStyle/>
          <a:p>
            <a:pPr marL="0" indent="0">
              <a:buNone/>
            </a:pPr>
            <a:r>
              <a:rPr lang="en-US" sz="2400" dirty="0">
                <a:latin typeface="Arial" panose="020B0604020202020204" pitchFamily="34" charset="0"/>
              </a:rPr>
              <a:t>Substituting, we verify that this solution does indeed satisfy the equation of motion, with:</a:t>
            </a:r>
          </a:p>
        </p:txBody>
      </p:sp>
      <p:pic>
        <p:nvPicPr>
          <p:cNvPr id="4" name="Picture 3" descr="The figure illustrates a graph representing the curve formed by a pen attached to an oscillating mass as a function of time on a paper moving at a steady rate underneath the pen.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196" y="2639634"/>
            <a:ext cx="4071204" cy="3240000"/>
          </a:xfrm>
          <a:prstGeom prst="rect">
            <a:avLst/>
          </a:prstGeom>
        </p:spPr>
      </p:pic>
      <p:pic>
        <p:nvPicPr>
          <p:cNvPr id="8" name="Picture 7" descr="omega square equals StartFraction k over m EndFraction.">
            <a:extLst>
              <a:ext uri="{FF2B5EF4-FFF2-40B4-BE49-F238E27FC236}">
                <a16:creationId xmlns:a16="http://schemas.microsoft.com/office/drawing/2014/main" id="{0306687D-20EF-68B7-B871-8A1865EDA846}"/>
              </a:ext>
            </a:extLst>
          </p:cNvPr>
          <p:cNvPicPr>
            <a:picLocks noChangeAspect="1"/>
          </p:cNvPicPr>
          <p:nvPr/>
        </p:nvPicPr>
        <p:blipFill>
          <a:blip r:embed="rId4"/>
          <a:stretch>
            <a:fillRect/>
          </a:stretch>
        </p:blipFill>
        <p:spPr>
          <a:xfrm>
            <a:off x="5654671" y="2327057"/>
            <a:ext cx="1028571" cy="733333"/>
          </a:xfrm>
          <a:prstGeom prst="rect">
            <a:avLst/>
          </a:prstGeom>
        </p:spPr>
      </p:pic>
      <p:sp>
        <p:nvSpPr>
          <p:cNvPr id="7" name="Content Placeholder 2"/>
          <p:cNvSpPr txBox="1">
            <a:spLocks/>
          </p:cNvSpPr>
          <p:nvPr/>
        </p:nvSpPr>
        <p:spPr>
          <a:xfrm>
            <a:off x="4717915" y="3352800"/>
            <a:ext cx="2825885" cy="385862"/>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a:latin typeface="Arial" panose="020B0604020202020204" pitchFamily="34" charset="0"/>
              </a:rPr>
              <a:t>The constants </a:t>
            </a:r>
            <a:r>
              <a:rPr lang="en-US" sz="2400" i="1" dirty="0">
                <a:latin typeface="Arial" panose="020B0604020202020204" pitchFamily="34" charset="0"/>
              </a:rPr>
              <a:t>A</a:t>
            </a:r>
            <a:r>
              <a:rPr lang="en-US" sz="2400" dirty="0">
                <a:latin typeface="Arial" panose="020B0604020202020204" pitchFamily="34" charset="0"/>
              </a:rPr>
              <a:t> and</a:t>
            </a:r>
          </a:p>
        </p:txBody>
      </p:sp>
      <p:graphicFrame>
        <p:nvGraphicFramePr>
          <p:cNvPr id="12" name="Object 11" descr="variable phi">
            <a:extLst>
              <a:ext uri="{FF2B5EF4-FFF2-40B4-BE49-F238E27FC236}">
                <a16:creationId xmlns:a16="http://schemas.microsoft.com/office/drawing/2014/main" id="{39D700CF-EFB6-4F98-B82F-75D2BFB9A2DC}"/>
              </a:ext>
            </a:extLst>
          </p:cNvPr>
          <p:cNvGraphicFramePr>
            <a:graphicFrameLocks noChangeAspect="1"/>
          </p:cNvGraphicFramePr>
          <p:nvPr>
            <p:extLst>
              <p:ext uri="{D42A27DB-BD31-4B8C-83A1-F6EECF244321}">
                <p14:modId xmlns:p14="http://schemas.microsoft.com/office/powerpoint/2010/main" val="1527790499"/>
              </p:ext>
            </p:extLst>
          </p:nvPr>
        </p:nvGraphicFramePr>
        <p:xfrm>
          <a:off x="7563464" y="3409551"/>
          <a:ext cx="266700" cy="304800"/>
        </p:xfrm>
        <a:graphic>
          <a:graphicData uri="http://schemas.openxmlformats.org/presentationml/2006/ole">
            <mc:AlternateContent xmlns:mc="http://schemas.openxmlformats.org/markup-compatibility/2006">
              <mc:Choice xmlns:v="urn:schemas-microsoft-com:vml" Requires="v">
                <p:oleObj name="Equation" r:id="rId5" imgW="266400" imgH="304560" progId="Equation.DSMT4">
                  <p:embed/>
                </p:oleObj>
              </mc:Choice>
              <mc:Fallback>
                <p:oleObj name="Equation" r:id="rId5" imgW="266400" imgH="304560" progId="Equation.DSMT4">
                  <p:embed/>
                  <p:pic>
                    <p:nvPicPr>
                      <p:cNvPr id="5" name="Object 4" descr="variable phi">
                        <a:extLst>
                          <a:ext uri="{FF2B5EF4-FFF2-40B4-BE49-F238E27FC236}">
                            <a16:creationId xmlns:a16="http://schemas.microsoft.com/office/drawing/2014/main" id="{39D700CF-EFB6-4F98-B82F-75D2BFB9A2DC}"/>
                          </a:ext>
                        </a:extLst>
                      </p:cNvPr>
                      <p:cNvPicPr/>
                      <p:nvPr/>
                    </p:nvPicPr>
                    <p:blipFill>
                      <a:blip r:embed="rId6"/>
                      <a:stretch>
                        <a:fillRect/>
                      </a:stretch>
                    </p:blipFill>
                    <p:spPr>
                      <a:xfrm>
                        <a:off x="7563464" y="3409551"/>
                        <a:ext cx="266700" cy="304800"/>
                      </a:xfrm>
                      <a:prstGeom prst="rect">
                        <a:avLst/>
                      </a:prstGeom>
                    </p:spPr>
                  </p:pic>
                </p:oleObj>
              </mc:Fallback>
            </mc:AlternateContent>
          </a:graphicData>
        </a:graphic>
      </p:graphicFrame>
      <p:sp>
        <p:nvSpPr>
          <p:cNvPr id="9" name="Content Placeholder 2"/>
          <p:cNvSpPr txBox="1">
            <a:spLocks/>
          </p:cNvSpPr>
          <p:nvPr/>
        </p:nvSpPr>
        <p:spPr>
          <a:xfrm>
            <a:off x="4717915" y="3693268"/>
            <a:ext cx="2902085" cy="743584"/>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a:latin typeface="Arial" panose="020B0604020202020204" pitchFamily="34" charset="0"/>
              </a:rPr>
              <a:t>will be determined by initial conditions; </a:t>
            </a:r>
            <a:r>
              <a:rPr lang="en-US" sz="2400" i="1" dirty="0">
                <a:latin typeface="Arial" panose="020B0604020202020204" pitchFamily="34" charset="0"/>
              </a:rPr>
              <a:t>A</a:t>
            </a:r>
            <a:r>
              <a:rPr lang="en-US" sz="2400" dirty="0">
                <a:latin typeface="Arial" panose="020B0604020202020204" pitchFamily="34" charset="0"/>
              </a:rPr>
              <a:t> is</a:t>
            </a:r>
          </a:p>
        </p:txBody>
      </p:sp>
      <p:sp>
        <p:nvSpPr>
          <p:cNvPr id="13" name="TextBox 12">
            <a:extLst>
              <a:ext uri="{FF2B5EF4-FFF2-40B4-BE49-F238E27FC236}">
                <a16:creationId xmlns:a16="http://schemas.microsoft.com/office/drawing/2014/main" id="{15E8EDFC-139D-E55D-711E-EC4C29FB7AF7}"/>
              </a:ext>
            </a:extLst>
          </p:cNvPr>
          <p:cNvSpPr txBox="1"/>
          <p:nvPr/>
        </p:nvSpPr>
        <p:spPr>
          <a:xfrm>
            <a:off x="4717915" y="4436852"/>
            <a:ext cx="2514602" cy="369332"/>
          </a:xfrm>
          <a:prstGeom prst="rect">
            <a:avLst/>
          </a:prstGeom>
          <a:noFill/>
        </p:spPr>
        <p:txBody>
          <a:bodyPr wrap="square" lIns="0" tIns="0" rIns="0" bIns="0">
            <a:spAutoFit/>
          </a:bodyPr>
          <a:lstStyle/>
          <a:p>
            <a:r>
              <a:rPr lang="en-US" sz="2400" dirty="0">
                <a:latin typeface="Arial" panose="020B0604020202020204" pitchFamily="34" charset="0"/>
              </a:rPr>
              <a:t>the amplitude, and</a:t>
            </a:r>
            <a:endParaRPr lang="en-CA" sz="2400" dirty="0"/>
          </a:p>
        </p:txBody>
      </p:sp>
      <p:graphicFrame>
        <p:nvGraphicFramePr>
          <p:cNvPr id="11" name="Object 10" descr="variable phi">
            <a:extLst>
              <a:ext uri="{FF2B5EF4-FFF2-40B4-BE49-F238E27FC236}">
                <a16:creationId xmlns:a16="http://schemas.microsoft.com/office/drawing/2014/main" id="{25257E01-35AC-4DF9-BF10-16264B853960}"/>
              </a:ext>
            </a:extLst>
          </p:cNvPr>
          <p:cNvGraphicFramePr>
            <a:graphicFrameLocks noChangeAspect="1"/>
          </p:cNvGraphicFramePr>
          <p:nvPr>
            <p:extLst>
              <p:ext uri="{D42A27DB-BD31-4B8C-83A1-F6EECF244321}">
                <p14:modId xmlns:p14="http://schemas.microsoft.com/office/powerpoint/2010/main" val="259075350"/>
              </p:ext>
            </p:extLst>
          </p:nvPr>
        </p:nvGraphicFramePr>
        <p:xfrm>
          <a:off x="7286932" y="4479725"/>
          <a:ext cx="266700" cy="304800"/>
        </p:xfrm>
        <a:graphic>
          <a:graphicData uri="http://schemas.openxmlformats.org/presentationml/2006/ole">
            <mc:AlternateContent xmlns:mc="http://schemas.openxmlformats.org/markup-compatibility/2006">
              <mc:Choice xmlns:v="urn:schemas-microsoft-com:vml" Requires="v">
                <p:oleObj name="Equation" r:id="rId7" imgW="266780" imgH="304931" progId="Equation.DSMT4">
                  <p:embed/>
                </p:oleObj>
              </mc:Choice>
              <mc:Fallback>
                <p:oleObj name="Equation" r:id="rId7" imgW="266780" imgH="304931" progId="Equation.DSMT4">
                  <p:embed/>
                  <p:pic>
                    <p:nvPicPr>
                      <p:cNvPr id="6" name="Object 5" descr="variable phi">
                        <a:extLst>
                          <a:ext uri="{FF2B5EF4-FFF2-40B4-BE49-F238E27FC236}">
                            <a16:creationId xmlns:a16="http://schemas.microsoft.com/office/drawing/2014/main" id="{25257E01-35AC-4DF9-BF10-16264B853960}"/>
                          </a:ext>
                        </a:extLst>
                      </p:cNvPr>
                      <p:cNvPicPr/>
                      <p:nvPr/>
                    </p:nvPicPr>
                    <p:blipFill>
                      <a:blip r:embed="rId8"/>
                      <a:stretch>
                        <a:fillRect/>
                      </a:stretch>
                    </p:blipFill>
                    <p:spPr>
                      <a:xfrm>
                        <a:off x="7286932" y="4479725"/>
                        <a:ext cx="266700" cy="304800"/>
                      </a:xfrm>
                      <a:prstGeom prst="rect">
                        <a:avLst/>
                      </a:prstGeom>
                    </p:spPr>
                  </p:pic>
                </p:oleObj>
              </mc:Fallback>
            </mc:AlternateContent>
          </a:graphicData>
        </a:graphic>
      </p:graphicFrame>
      <p:sp>
        <p:nvSpPr>
          <p:cNvPr id="10" name="Content Placeholder 2"/>
          <p:cNvSpPr txBox="1">
            <a:spLocks/>
          </p:cNvSpPr>
          <p:nvPr/>
        </p:nvSpPr>
        <p:spPr>
          <a:xfrm>
            <a:off x="4717915" y="4763312"/>
            <a:ext cx="2597285" cy="409366"/>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a:latin typeface="Arial" panose="020B0604020202020204" pitchFamily="34" charset="0"/>
              </a:rPr>
              <a:t>gives the phase of</a:t>
            </a:r>
          </a:p>
        </p:txBody>
      </p:sp>
      <p:sp>
        <p:nvSpPr>
          <p:cNvPr id="15" name="TextBox 14">
            <a:extLst>
              <a:ext uri="{FF2B5EF4-FFF2-40B4-BE49-F238E27FC236}">
                <a16:creationId xmlns:a16="http://schemas.microsoft.com/office/drawing/2014/main" id="{A8CAD46A-6F7C-999F-92C2-38DCB61511C6}"/>
              </a:ext>
            </a:extLst>
          </p:cNvPr>
          <p:cNvSpPr txBox="1"/>
          <p:nvPr/>
        </p:nvSpPr>
        <p:spPr>
          <a:xfrm>
            <a:off x="4720543" y="5125269"/>
            <a:ext cx="1828800" cy="369332"/>
          </a:xfrm>
          <a:prstGeom prst="rect">
            <a:avLst/>
          </a:prstGeom>
          <a:noFill/>
        </p:spPr>
        <p:txBody>
          <a:bodyPr wrap="square" lIns="0" tIns="0" rIns="0" bIns="0">
            <a:spAutoFit/>
          </a:bodyPr>
          <a:lstStyle/>
          <a:p>
            <a:r>
              <a:rPr lang="en-US" sz="2400" dirty="0">
                <a:latin typeface="Arial" panose="020B0604020202020204" pitchFamily="34" charset="0"/>
              </a:rPr>
              <a:t>the motion at</a:t>
            </a:r>
            <a:endParaRPr lang="en-CA" sz="2400" dirty="0"/>
          </a:p>
        </p:txBody>
      </p:sp>
      <p:graphicFrame>
        <p:nvGraphicFramePr>
          <p:cNvPr id="5" name="Object 4" descr="t equals 0.">
            <a:extLst>
              <a:ext uri="{FF2B5EF4-FFF2-40B4-BE49-F238E27FC236}">
                <a16:creationId xmlns:a16="http://schemas.microsoft.com/office/drawing/2014/main" id="{B7B57FB3-D42A-9C8C-8BB7-66F3026C21A3}"/>
              </a:ext>
            </a:extLst>
          </p:cNvPr>
          <p:cNvGraphicFramePr>
            <a:graphicFrameLocks noChangeAspect="1"/>
          </p:cNvGraphicFramePr>
          <p:nvPr>
            <p:extLst>
              <p:ext uri="{D42A27DB-BD31-4B8C-83A1-F6EECF244321}">
                <p14:modId xmlns:p14="http://schemas.microsoft.com/office/powerpoint/2010/main" val="3403613916"/>
              </p:ext>
            </p:extLst>
          </p:nvPr>
        </p:nvGraphicFramePr>
        <p:xfrm>
          <a:off x="6551968" y="5162845"/>
          <a:ext cx="685800" cy="292100"/>
        </p:xfrm>
        <a:graphic>
          <a:graphicData uri="http://schemas.openxmlformats.org/presentationml/2006/ole">
            <mc:AlternateContent xmlns:mc="http://schemas.openxmlformats.org/markup-compatibility/2006">
              <mc:Choice xmlns:v="urn:schemas-microsoft-com:vml" Requires="v">
                <p:oleObj name="Equation" r:id="rId9" imgW="685800" imgH="291960" progId="Equation.DSMT4">
                  <p:embed/>
                </p:oleObj>
              </mc:Choice>
              <mc:Fallback>
                <p:oleObj name="Equation" r:id="rId9" imgW="685800" imgH="291960" progId="Equation.DSMT4">
                  <p:embed/>
                  <p:pic>
                    <p:nvPicPr>
                      <p:cNvPr id="0" name=""/>
                      <p:cNvPicPr/>
                      <p:nvPr/>
                    </p:nvPicPr>
                    <p:blipFill>
                      <a:blip r:embed="rId10"/>
                      <a:stretch>
                        <a:fillRect/>
                      </a:stretch>
                    </p:blipFill>
                    <p:spPr>
                      <a:xfrm>
                        <a:off x="6551968" y="5162845"/>
                        <a:ext cx="685800" cy="292100"/>
                      </a:xfrm>
                      <a:prstGeom prst="rect">
                        <a:avLst/>
                      </a:prstGeom>
                    </p:spPr>
                  </p:pic>
                </p:oleObj>
              </mc:Fallback>
            </mc:AlternateContent>
          </a:graphicData>
        </a:graphic>
      </p:graphicFrame>
    </p:spTree>
    <p:extLst>
      <p:ext uri="{BB962C8B-B14F-4D97-AF65-F5344CB8AC3E}">
        <p14:creationId xmlns:p14="http://schemas.microsoft.com/office/powerpoint/2010/main" val="341816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dirty="0">
                <a:latin typeface="Arial" panose="020B0604020202020204" pitchFamily="34" charset="0"/>
              </a:rPr>
              <a:t>14-2 Simple Harmonic Motion </a:t>
            </a:r>
            <a:r>
              <a:rPr lang="en-US" altLang="en-US" sz="2000" b="0" dirty="0">
                <a:latin typeface="Arial" panose="020B0604020202020204" pitchFamily="34" charset="0"/>
              </a:rPr>
              <a:t>(4 of 13)</a:t>
            </a:r>
            <a:endParaRPr lang="en-IN" sz="2000" b="0" dirty="0"/>
          </a:p>
        </p:txBody>
      </p:sp>
      <p:sp>
        <p:nvSpPr>
          <p:cNvPr id="3" name="Content Placeholder 2"/>
          <p:cNvSpPr>
            <a:spLocks noGrp="1"/>
          </p:cNvSpPr>
          <p:nvPr>
            <p:ph idx="1"/>
          </p:nvPr>
        </p:nvSpPr>
        <p:spPr>
          <a:xfrm>
            <a:off x="457200" y="1600200"/>
            <a:ext cx="8229600" cy="762000"/>
          </a:xfrm>
        </p:spPr>
        <p:txBody>
          <a:bodyPr/>
          <a:lstStyle/>
          <a:p>
            <a:pPr marL="0" indent="0">
              <a:spcBef>
                <a:spcPts val="1000"/>
              </a:spcBef>
              <a:buNone/>
            </a:pPr>
            <a:r>
              <a:rPr lang="en-US" sz="2600" dirty="0">
                <a:latin typeface="Arial" panose="020B0604020202020204" pitchFamily="34" charset="0"/>
              </a:rPr>
              <a:t>The velocity can be found by differentiating the displacement:</a:t>
            </a:r>
          </a:p>
        </p:txBody>
      </p:sp>
      <p:pic>
        <p:nvPicPr>
          <p:cNvPr id="7" name="Picture 6" descr="v equals StartFraction d x over d t EndFraction equals StartFraction d over d t EndFraction open square bracket &quot;A&quot; cosine (omega t plus phi) close square bracket equals negative omega &quot;A&quot; sine (omega t plus phi).">
            <a:extLst>
              <a:ext uri="{FF2B5EF4-FFF2-40B4-BE49-F238E27FC236}">
                <a16:creationId xmlns:a16="http://schemas.microsoft.com/office/drawing/2014/main" id="{93D9A121-C3F1-0C11-F3C2-D4897D5F9D90}"/>
              </a:ext>
            </a:extLst>
          </p:cNvPr>
          <p:cNvPicPr>
            <a:picLocks noChangeAspect="1"/>
          </p:cNvPicPr>
          <p:nvPr/>
        </p:nvPicPr>
        <p:blipFill>
          <a:blip r:embed="rId3"/>
          <a:stretch>
            <a:fillRect/>
          </a:stretch>
        </p:blipFill>
        <p:spPr>
          <a:xfrm>
            <a:off x="1776762" y="2509156"/>
            <a:ext cx="5590476" cy="733333"/>
          </a:xfrm>
          <a:prstGeom prst="rect">
            <a:avLst/>
          </a:prstGeom>
        </p:spPr>
      </p:pic>
      <p:sp>
        <p:nvSpPr>
          <p:cNvPr id="8" name="Content Placeholder 2"/>
          <p:cNvSpPr txBox="1">
            <a:spLocks/>
          </p:cNvSpPr>
          <p:nvPr/>
        </p:nvSpPr>
        <p:spPr>
          <a:xfrm>
            <a:off x="457200" y="3477638"/>
            <a:ext cx="5314122" cy="388684"/>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ts val="1000"/>
              </a:spcBef>
              <a:buNone/>
            </a:pPr>
            <a:r>
              <a:rPr lang="en-US" sz="2600" dirty="0">
                <a:latin typeface="Arial" panose="020B0604020202020204" pitchFamily="34" charset="0"/>
              </a:rPr>
              <a:t>These figures illustrate the effect of</a:t>
            </a:r>
          </a:p>
        </p:txBody>
      </p:sp>
      <p:pic>
        <p:nvPicPr>
          <p:cNvPr id="12" name="Picture 11" descr="phi:">
            <a:extLst>
              <a:ext uri="{FF2B5EF4-FFF2-40B4-BE49-F238E27FC236}">
                <a16:creationId xmlns:a16="http://schemas.microsoft.com/office/drawing/2014/main" id="{B7E892EC-F1B9-77B1-0243-647058CBD361}"/>
              </a:ext>
            </a:extLst>
          </p:cNvPr>
          <p:cNvPicPr>
            <a:picLocks noChangeAspect="1"/>
          </p:cNvPicPr>
          <p:nvPr/>
        </p:nvPicPr>
        <p:blipFill>
          <a:blip r:embed="rId4"/>
          <a:stretch>
            <a:fillRect/>
          </a:stretch>
        </p:blipFill>
        <p:spPr>
          <a:xfrm>
            <a:off x="5771322" y="3519324"/>
            <a:ext cx="333333" cy="352381"/>
          </a:xfrm>
          <a:prstGeom prst="rect">
            <a:avLst/>
          </a:prstGeom>
        </p:spPr>
      </p:pic>
      <p:pic>
        <p:nvPicPr>
          <p:cNvPr id="4" name="Picture 3" descr="The figure illustrates a curve graphed on a coordinate plane. Long description is available in notes, press F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2116" y="4191000"/>
            <a:ext cx="3718795" cy="1800000"/>
          </a:xfrm>
          <a:prstGeom prst="rect">
            <a:avLst/>
          </a:prstGeom>
        </p:spPr>
      </p:pic>
      <p:pic>
        <p:nvPicPr>
          <p:cNvPr id="5" name="Picture 4" descr="A curve for x equals “A” cos of omega t plus phi is graphed on a coordinate plane. Long description is available in notes, press F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3167" y="4011000"/>
            <a:ext cx="3506652" cy="2160000"/>
          </a:xfrm>
          <a:prstGeom prst="rect">
            <a:avLst/>
          </a:prstGeom>
        </p:spPr>
      </p:pic>
    </p:spTree>
    <p:extLst>
      <p:ext uri="{BB962C8B-B14F-4D97-AF65-F5344CB8AC3E}">
        <p14:creationId xmlns:p14="http://schemas.microsoft.com/office/powerpoint/2010/main" val="2406538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latin typeface="Arial" panose="020B0604020202020204" pitchFamily="34" charset="0"/>
              </a:rPr>
              <a:t>14-2 Simple Harmonic Motion </a:t>
            </a:r>
            <a:r>
              <a:rPr lang="en-US" altLang="en-US" sz="2000" b="0" dirty="0">
                <a:latin typeface="Arial" panose="020B0604020202020204" pitchFamily="34" charset="0"/>
              </a:rPr>
              <a:t>(5 of 13)</a:t>
            </a:r>
            <a:endParaRPr lang="en-IN" sz="2000" b="0" spc="-100" dirty="0"/>
          </a:p>
        </p:txBody>
      </p:sp>
      <p:sp>
        <p:nvSpPr>
          <p:cNvPr id="23" name="Content Placeholder 2">
            <a:extLst>
              <a:ext uri="{FF2B5EF4-FFF2-40B4-BE49-F238E27FC236}">
                <a16:creationId xmlns:a16="http://schemas.microsoft.com/office/drawing/2014/main" id="{B77A88DC-9363-417C-8412-379BF6ADEB45}"/>
              </a:ext>
            </a:extLst>
          </p:cNvPr>
          <p:cNvSpPr>
            <a:spLocks noGrp="1"/>
          </p:cNvSpPr>
          <p:nvPr>
            <p:ph idx="1"/>
          </p:nvPr>
        </p:nvSpPr>
        <p:spPr>
          <a:xfrm>
            <a:off x="457200" y="1600201"/>
            <a:ext cx="1371600" cy="380999"/>
          </a:xfrm>
        </p:spPr>
        <p:txBody>
          <a:bodyPr/>
          <a:lstStyle/>
          <a:p>
            <a:pPr marL="0" indent="0">
              <a:spcBef>
                <a:spcPct val="50000"/>
              </a:spcBef>
              <a:buNone/>
              <a:defRPr/>
            </a:pPr>
            <a:r>
              <a:rPr lang="en-US" altLang="en-US" sz="2600" dirty="0"/>
              <a:t>Because</a:t>
            </a:r>
          </a:p>
        </p:txBody>
      </p:sp>
      <p:pic>
        <p:nvPicPr>
          <p:cNvPr id="5" name="Picture 4" descr="omega equals 2 pi f equals StartRoot k divided by m EndRoot,">
            <a:extLst>
              <a:ext uri="{FF2B5EF4-FFF2-40B4-BE49-F238E27FC236}">
                <a16:creationId xmlns:a16="http://schemas.microsoft.com/office/drawing/2014/main" id="{BCB7C286-14A1-B044-7031-5D7780257701}"/>
              </a:ext>
            </a:extLst>
          </p:cNvPr>
          <p:cNvPicPr>
            <a:picLocks noChangeAspect="1"/>
          </p:cNvPicPr>
          <p:nvPr/>
        </p:nvPicPr>
        <p:blipFill>
          <a:blip r:embed="rId3"/>
          <a:stretch>
            <a:fillRect/>
          </a:stretch>
        </p:blipFill>
        <p:spPr>
          <a:xfrm>
            <a:off x="1828800" y="1581065"/>
            <a:ext cx="2247619" cy="457143"/>
          </a:xfrm>
          <a:prstGeom prst="rect">
            <a:avLst/>
          </a:prstGeom>
        </p:spPr>
      </p:pic>
      <p:sp>
        <p:nvSpPr>
          <p:cNvPr id="7" name="Content Placeholder 2">
            <a:extLst>
              <a:ext uri="{FF2B5EF4-FFF2-40B4-BE49-F238E27FC236}">
                <a16:creationId xmlns:a16="http://schemas.microsoft.com/office/drawing/2014/main" id="{B77A88DC-9363-417C-8412-379BF6ADEB45}"/>
              </a:ext>
            </a:extLst>
          </p:cNvPr>
          <p:cNvSpPr txBox="1">
            <a:spLocks/>
          </p:cNvSpPr>
          <p:nvPr/>
        </p:nvSpPr>
        <p:spPr>
          <a:xfrm>
            <a:off x="4218040" y="1600201"/>
            <a:ext cx="1371600" cy="3809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ct val="50000"/>
              </a:spcBef>
              <a:buNone/>
              <a:defRPr/>
            </a:pPr>
            <a:r>
              <a:rPr lang="en-US" altLang="en-US" sz="2600" dirty="0"/>
              <a:t>then</a:t>
            </a:r>
          </a:p>
        </p:txBody>
      </p:sp>
      <p:pic>
        <p:nvPicPr>
          <p:cNvPr id="6" name="Picture 5" descr="First Line: f equals StartFraction 1 over 2 pi EndFraction StartRoot StartFraction k over m EndFraction EndRoot. Second Line: T equals 2 pi StartRoot StartFraction m over k EndFraction EndRoot.">
            <a:extLst>
              <a:ext uri="{FF2B5EF4-FFF2-40B4-BE49-F238E27FC236}">
                <a16:creationId xmlns:a16="http://schemas.microsoft.com/office/drawing/2014/main" id="{00417C0A-A51A-CDF7-1EBF-5BD87893F8E2}"/>
              </a:ext>
            </a:extLst>
          </p:cNvPr>
          <p:cNvPicPr>
            <a:picLocks noChangeAspect="1"/>
          </p:cNvPicPr>
          <p:nvPr/>
        </p:nvPicPr>
        <p:blipFill>
          <a:blip r:embed="rId4"/>
          <a:stretch>
            <a:fillRect/>
          </a:stretch>
        </p:blipFill>
        <p:spPr>
          <a:xfrm>
            <a:off x="2770421" y="2810269"/>
            <a:ext cx="1447619" cy="200952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latin typeface="Arial" panose="020B0604020202020204" pitchFamily="34" charset="0"/>
              </a:rPr>
              <a:t>14-2 Simple Harmonic Motion </a:t>
            </a:r>
            <a:r>
              <a:rPr lang="en-US" altLang="en-US" sz="2000" b="0" dirty="0">
                <a:latin typeface="Arial" panose="020B0604020202020204" pitchFamily="34" charset="0"/>
              </a:rPr>
              <a:t>(6 of 13)</a:t>
            </a:r>
            <a:endParaRPr lang="en-IN" sz="2000" b="0" spc="-100" dirty="0"/>
          </a:p>
        </p:txBody>
      </p:sp>
      <p:sp>
        <p:nvSpPr>
          <p:cNvPr id="23" name="Content Placeholder 2">
            <a:extLst>
              <a:ext uri="{FF2B5EF4-FFF2-40B4-BE49-F238E27FC236}">
                <a16:creationId xmlns:a16="http://schemas.microsoft.com/office/drawing/2014/main" id="{B77A88DC-9363-417C-8412-379BF6ADEB45}"/>
              </a:ext>
            </a:extLst>
          </p:cNvPr>
          <p:cNvSpPr>
            <a:spLocks noGrp="1"/>
          </p:cNvSpPr>
          <p:nvPr>
            <p:ph idx="1"/>
          </p:nvPr>
        </p:nvSpPr>
        <p:spPr>
          <a:xfrm>
            <a:off x="457200" y="1600199"/>
            <a:ext cx="8153400" cy="1401097"/>
          </a:xfrm>
        </p:spPr>
        <p:txBody>
          <a:bodyPr/>
          <a:lstStyle/>
          <a:p>
            <a:pPr marL="0" indent="0">
              <a:spcBef>
                <a:spcPct val="50000"/>
              </a:spcBef>
              <a:buNone/>
              <a:defRPr/>
            </a:pPr>
            <a:r>
              <a:rPr lang="en-US" altLang="en-US" sz="2600" b="1" dirty="0"/>
              <a:t>Example 14-3: Car springs again.</a:t>
            </a:r>
          </a:p>
          <a:p>
            <a:pPr marL="0" indent="0">
              <a:spcBef>
                <a:spcPct val="50000"/>
              </a:spcBef>
              <a:buNone/>
              <a:defRPr/>
            </a:pPr>
            <a:r>
              <a:rPr lang="en-US" altLang="en-US" sz="2600" dirty="0"/>
              <a:t>Determine the period and frequency of a car whose mass is 1400 k</a:t>
            </a:r>
            <a:r>
              <a:rPr lang="en-US" altLang="en-US" sz="100" dirty="0"/>
              <a:t> </a:t>
            </a:r>
            <a:r>
              <a:rPr lang="en-US" altLang="en-US" sz="2600" dirty="0"/>
              <a:t>g and whose shock absorbers have a</a:t>
            </a:r>
          </a:p>
        </p:txBody>
      </p:sp>
      <p:sp>
        <p:nvSpPr>
          <p:cNvPr id="4" name="TextBox 3">
            <a:extLst>
              <a:ext uri="{FF2B5EF4-FFF2-40B4-BE49-F238E27FC236}">
                <a16:creationId xmlns:a16="http://schemas.microsoft.com/office/drawing/2014/main" id="{07A0248C-AD14-FFC5-3CCA-0C7ECAF548CE}"/>
              </a:ext>
            </a:extLst>
          </p:cNvPr>
          <p:cNvSpPr txBox="1"/>
          <p:nvPr/>
        </p:nvSpPr>
        <p:spPr>
          <a:xfrm>
            <a:off x="457200" y="2989210"/>
            <a:ext cx="2724150" cy="400110"/>
          </a:xfrm>
          <a:prstGeom prst="rect">
            <a:avLst/>
          </a:prstGeom>
          <a:noFill/>
        </p:spPr>
        <p:txBody>
          <a:bodyPr wrap="square" lIns="0" tIns="0" rIns="0" bIns="0">
            <a:spAutoFit/>
          </a:bodyPr>
          <a:lstStyle/>
          <a:p>
            <a:r>
              <a:rPr lang="en-US" altLang="en-US" sz="2600" dirty="0"/>
              <a:t>spring constant of</a:t>
            </a:r>
            <a:endParaRPr lang="en-CA" sz="2600" dirty="0"/>
          </a:p>
        </p:txBody>
      </p:sp>
      <p:graphicFrame>
        <p:nvGraphicFramePr>
          <p:cNvPr id="9" name="Object 8" descr="6.5 multiplied by 10 to the 4 power N per m">
            <a:extLst>
              <a:ext uri="{FF2B5EF4-FFF2-40B4-BE49-F238E27FC236}">
                <a16:creationId xmlns:a16="http://schemas.microsoft.com/office/drawing/2014/main" id="{7B68DA04-2250-471A-A237-C2CD41A6D67F}"/>
              </a:ext>
            </a:extLst>
          </p:cNvPr>
          <p:cNvGraphicFramePr>
            <a:graphicFrameLocks noChangeAspect="1"/>
          </p:cNvGraphicFramePr>
          <p:nvPr>
            <p:extLst>
              <p:ext uri="{D42A27DB-BD31-4B8C-83A1-F6EECF244321}">
                <p14:modId xmlns:p14="http://schemas.microsoft.com/office/powerpoint/2010/main" val="3875379328"/>
              </p:ext>
            </p:extLst>
          </p:nvPr>
        </p:nvGraphicFramePr>
        <p:xfrm>
          <a:off x="3181964" y="2979378"/>
          <a:ext cx="1943100" cy="457200"/>
        </p:xfrm>
        <a:graphic>
          <a:graphicData uri="http://schemas.openxmlformats.org/presentationml/2006/ole">
            <mc:AlternateContent xmlns:mc="http://schemas.openxmlformats.org/markup-compatibility/2006">
              <mc:Choice xmlns:v="urn:schemas-microsoft-com:vml" Requires="v">
                <p:oleObj name="Equation" r:id="rId3" imgW="1942920" imgH="457200" progId="Equation.DSMT4">
                  <p:embed/>
                </p:oleObj>
              </mc:Choice>
              <mc:Fallback>
                <p:oleObj name="Equation" r:id="rId3" imgW="1942920" imgH="457200" progId="Equation.DSMT4">
                  <p:embed/>
                  <p:pic>
                    <p:nvPicPr>
                      <p:cNvPr id="5" name="Object 4" descr="6.5 multiplied by 10 to the 4 power N per m">
                        <a:extLst>
                          <a:ext uri="{FF2B5EF4-FFF2-40B4-BE49-F238E27FC236}">
                            <a16:creationId xmlns:a16="http://schemas.microsoft.com/office/drawing/2014/main" id="{7B68DA04-2250-471A-A237-C2CD41A6D67F}"/>
                          </a:ext>
                        </a:extLst>
                      </p:cNvPr>
                      <p:cNvPicPr/>
                      <p:nvPr/>
                    </p:nvPicPr>
                    <p:blipFill>
                      <a:blip r:embed="rId4"/>
                      <a:stretch>
                        <a:fillRect/>
                      </a:stretch>
                    </p:blipFill>
                    <p:spPr>
                      <a:xfrm>
                        <a:off x="3181964" y="2979378"/>
                        <a:ext cx="1943100" cy="457200"/>
                      </a:xfrm>
                      <a:prstGeom prst="rect">
                        <a:avLst/>
                      </a:prstGeom>
                    </p:spPr>
                  </p:pic>
                </p:oleObj>
              </mc:Fallback>
            </mc:AlternateContent>
          </a:graphicData>
        </a:graphic>
      </p:graphicFrame>
      <p:sp>
        <p:nvSpPr>
          <p:cNvPr id="10" name="Content Placeholder 2">
            <a:extLst>
              <a:ext uri="{FF2B5EF4-FFF2-40B4-BE49-F238E27FC236}">
                <a16:creationId xmlns:a16="http://schemas.microsoft.com/office/drawing/2014/main" id="{B77A88DC-9363-417C-8412-379BF6ADEB45}"/>
              </a:ext>
            </a:extLst>
          </p:cNvPr>
          <p:cNvSpPr txBox="1">
            <a:spLocks/>
          </p:cNvSpPr>
          <p:nvPr/>
        </p:nvSpPr>
        <p:spPr>
          <a:xfrm>
            <a:off x="5257800" y="3001296"/>
            <a:ext cx="2971800" cy="422275"/>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ct val="50000"/>
              </a:spcBef>
              <a:buNone/>
              <a:defRPr/>
            </a:pPr>
            <a:r>
              <a:rPr lang="en-US" altLang="en-US" sz="2600" dirty="0"/>
              <a:t>after hitting a bump.</a:t>
            </a:r>
          </a:p>
        </p:txBody>
      </p:sp>
      <p:sp>
        <p:nvSpPr>
          <p:cNvPr id="11" name="Content Placeholder 2">
            <a:extLst>
              <a:ext uri="{FF2B5EF4-FFF2-40B4-BE49-F238E27FC236}">
                <a16:creationId xmlns:a16="http://schemas.microsoft.com/office/drawing/2014/main" id="{B77A88DC-9363-417C-8412-379BF6ADEB45}"/>
              </a:ext>
            </a:extLst>
          </p:cNvPr>
          <p:cNvSpPr txBox="1">
            <a:spLocks/>
          </p:cNvSpPr>
          <p:nvPr/>
        </p:nvSpPr>
        <p:spPr>
          <a:xfrm>
            <a:off x="457200" y="3414765"/>
            <a:ext cx="7524750" cy="885825"/>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ct val="50000"/>
              </a:spcBef>
              <a:buNone/>
              <a:defRPr/>
            </a:pPr>
            <a:r>
              <a:rPr lang="en-US" altLang="en-US" sz="2600" dirty="0"/>
              <a:t>Assume the shock absorbers are poor, so the car really oscillates up and down.</a:t>
            </a:r>
          </a:p>
        </p:txBody>
      </p:sp>
    </p:spTree>
    <p:extLst>
      <p:ext uri="{BB962C8B-B14F-4D97-AF65-F5344CB8AC3E}">
        <p14:creationId xmlns:p14="http://schemas.microsoft.com/office/powerpoint/2010/main" val="1545452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DD00D4-C266-BBDF-927C-59D2F0F9B8C8}"/>
              </a:ext>
            </a:extLst>
          </p:cNvPr>
          <p:cNvSpPr>
            <a:spLocks noGrp="1"/>
          </p:cNvSpPr>
          <p:nvPr>
            <p:ph type="title"/>
          </p:nvPr>
        </p:nvSpPr>
        <p:spPr/>
        <p:txBody>
          <a:bodyPr/>
          <a:lstStyle/>
          <a:p>
            <a:r>
              <a:rPr lang="en-IN" dirty="0"/>
              <a:t>14-2 Simple Harmonic Motion</a:t>
            </a:r>
            <a:r>
              <a:rPr lang="en-US" altLang="en-US" sz="3600" b="0" dirty="0"/>
              <a:t> </a:t>
            </a:r>
            <a:r>
              <a:rPr lang="en-US" altLang="en-US" sz="2000" b="0" dirty="0"/>
              <a:t>(7 of 13)</a:t>
            </a:r>
            <a:endParaRPr lang="en-IN" sz="2000" dirty="0"/>
          </a:p>
        </p:txBody>
      </p:sp>
      <p:sp>
        <p:nvSpPr>
          <p:cNvPr id="27651" name="Content Placeholder 3">
            <a:extLst>
              <a:ext uri="{FF2B5EF4-FFF2-40B4-BE49-F238E27FC236}">
                <a16:creationId xmlns:a16="http://schemas.microsoft.com/office/drawing/2014/main" id="{0CE40FD3-2C4F-FF34-FCE2-A24D59AAE698}"/>
              </a:ext>
            </a:extLst>
          </p:cNvPr>
          <p:cNvSpPr>
            <a:spLocks noGrp="1"/>
          </p:cNvSpPr>
          <p:nvPr>
            <p:ph idx="1"/>
          </p:nvPr>
        </p:nvSpPr>
        <p:spPr>
          <a:xfrm>
            <a:off x="457200" y="1600200"/>
            <a:ext cx="5410200" cy="4419599"/>
          </a:xfrm>
        </p:spPr>
        <p:txBody>
          <a:bodyPr/>
          <a:lstStyle/>
          <a:p>
            <a:pPr marL="0" indent="0" eaLnBrk="1" hangingPunct="1">
              <a:spcBef>
                <a:spcPct val="50000"/>
              </a:spcBef>
              <a:buFontTx/>
              <a:buNone/>
            </a:pPr>
            <a:r>
              <a:rPr lang="en-US" altLang="en-US" sz="2600" b="1" dirty="0"/>
              <a:t>Example 14-4: Spider web. </a:t>
            </a:r>
          </a:p>
          <a:p>
            <a:pPr marL="0" indent="0" eaLnBrk="1" hangingPunct="1">
              <a:spcBef>
                <a:spcPct val="50000"/>
              </a:spcBef>
              <a:buFontTx/>
              <a:buNone/>
            </a:pPr>
            <a:r>
              <a:rPr lang="en-US" altLang="en-US" sz="2400" dirty="0">
                <a:latin typeface="+mj-lt"/>
              </a:rPr>
              <a:t>A spider of mass 0.30 g waits in its web of negligible mass. A slight movement causes the web to vibrate with a frequency of about 15 Hz. (a) Estimate the value of the spring stiffness constant </a:t>
            </a:r>
            <a:r>
              <a:rPr lang="en-US" altLang="en-US" sz="2400" i="1" dirty="0">
                <a:latin typeface="+mj-lt"/>
                <a:cs typeface="Times New Roman" panose="02020603050405020304" pitchFamily="18" charset="0"/>
              </a:rPr>
              <a:t>k</a:t>
            </a:r>
            <a:r>
              <a:rPr lang="en-US" altLang="en-US" sz="2400" dirty="0">
                <a:latin typeface="+mj-lt"/>
              </a:rPr>
              <a:t> for the web. (b) At what frequency would you expect the web to vibrate if an insect of mass 0.10 g is trapped in addition to the spider?</a:t>
            </a:r>
            <a:endParaRPr lang="en-IN" altLang="en-US" sz="2400" b="0" dirty="0">
              <a:latin typeface="+mj-lt"/>
            </a:endParaRPr>
          </a:p>
        </p:txBody>
      </p:sp>
      <p:pic>
        <p:nvPicPr>
          <p:cNvPr id="5" name="Picture 4" descr="A photograph of a spider facing downward at the center of its web with a small insect trapped to the left of the web is shown.">
            <a:extLst>
              <a:ext uri="{FF2B5EF4-FFF2-40B4-BE49-F238E27FC236}">
                <a16:creationId xmlns:a16="http://schemas.microsoft.com/office/drawing/2014/main" id="{01C7171F-CA38-3E2E-4661-3E4AC0409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828800"/>
            <a:ext cx="2876923" cy="1980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latin typeface="Arial" panose="020B0604020202020204" pitchFamily="34" charset="0"/>
              </a:rPr>
              <a:t>14-2 Simple Harmonic Motion </a:t>
            </a:r>
            <a:r>
              <a:rPr lang="en-US" altLang="en-US" sz="2000" b="0" dirty="0">
                <a:latin typeface="Arial" panose="020B0604020202020204" pitchFamily="34" charset="0"/>
              </a:rPr>
              <a:t>(8 of 13)</a:t>
            </a:r>
            <a:endParaRPr lang="en-IN" sz="2000" b="0" spc="-100" dirty="0"/>
          </a:p>
        </p:txBody>
      </p:sp>
      <p:pic>
        <p:nvPicPr>
          <p:cNvPr id="2" name="Picture 1" descr="The figure illustrates three graphs labeled (“a”), (b), and (c) that shows displacement, velocity, and acceleration as a function of time.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657927"/>
            <a:ext cx="2631000" cy="4320000"/>
          </a:xfrm>
          <a:prstGeom prst="rect">
            <a:avLst/>
          </a:prstGeom>
        </p:spPr>
      </p:pic>
      <p:sp>
        <p:nvSpPr>
          <p:cNvPr id="24" name="Content Placeholder 2">
            <a:extLst>
              <a:ext uri="{FF2B5EF4-FFF2-40B4-BE49-F238E27FC236}">
                <a16:creationId xmlns:a16="http://schemas.microsoft.com/office/drawing/2014/main" id="{B77A88DC-9363-417C-8412-379BF6ADEB45}"/>
              </a:ext>
            </a:extLst>
          </p:cNvPr>
          <p:cNvSpPr>
            <a:spLocks noGrp="1"/>
          </p:cNvSpPr>
          <p:nvPr>
            <p:ph idx="1"/>
          </p:nvPr>
        </p:nvSpPr>
        <p:spPr>
          <a:xfrm>
            <a:off x="3276600" y="1600202"/>
            <a:ext cx="5126615" cy="1219198"/>
          </a:xfrm>
        </p:spPr>
        <p:txBody>
          <a:bodyPr/>
          <a:lstStyle/>
          <a:p>
            <a:pPr marL="0" indent="0">
              <a:spcBef>
                <a:spcPts val="700"/>
              </a:spcBef>
              <a:buNone/>
              <a:defRPr/>
            </a:pPr>
            <a:r>
              <a:rPr lang="en-US" altLang="en-US" sz="2400" dirty="0"/>
              <a:t>The velocity and acceleration for simple harmonic motion can be found by differentiating the displacement:</a:t>
            </a:r>
          </a:p>
        </p:txBody>
      </p:sp>
      <p:pic>
        <p:nvPicPr>
          <p:cNvPr id="5" name="Picture 4" descr="v equals StartFraction d x over d t EndFraction equals negative omega &quot;A&quot; Sin (omega t plus phi)">
            <a:extLst>
              <a:ext uri="{FF2B5EF4-FFF2-40B4-BE49-F238E27FC236}">
                <a16:creationId xmlns:a16="http://schemas.microsoft.com/office/drawing/2014/main" id="{D43FD105-BB7D-1213-6E01-54C5EC650E9A}"/>
              </a:ext>
            </a:extLst>
          </p:cNvPr>
          <p:cNvPicPr>
            <a:picLocks noChangeAspect="1"/>
          </p:cNvPicPr>
          <p:nvPr/>
        </p:nvPicPr>
        <p:blipFill>
          <a:blip r:embed="rId4"/>
          <a:stretch>
            <a:fillRect/>
          </a:stretch>
        </p:blipFill>
        <p:spPr>
          <a:xfrm>
            <a:off x="4038600" y="3255572"/>
            <a:ext cx="3085714" cy="733333"/>
          </a:xfrm>
          <a:prstGeom prst="rect">
            <a:avLst/>
          </a:prstGeom>
        </p:spPr>
      </p:pic>
      <p:pic>
        <p:nvPicPr>
          <p:cNvPr id="7" name="Picture 6" descr="a equals StartFraction d squared x over d t squared EndFraction equals StartFraction d v over d t EndFraction equals negative omega squared A cosine (omega t plus phi).">
            <a:extLst>
              <a:ext uri="{FF2B5EF4-FFF2-40B4-BE49-F238E27FC236}">
                <a16:creationId xmlns:a16="http://schemas.microsoft.com/office/drawing/2014/main" id="{82596AF2-5AFE-4BA7-5737-F69FB0BC8651}"/>
              </a:ext>
            </a:extLst>
          </p:cNvPr>
          <p:cNvPicPr>
            <a:picLocks noChangeAspect="1"/>
          </p:cNvPicPr>
          <p:nvPr/>
        </p:nvPicPr>
        <p:blipFill>
          <a:blip r:embed="rId5"/>
          <a:stretch>
            <a:fillRect/>
          </a:stretch>
        </p:blipFill>
        <p:spPr>
          <a:xfrm>
            <a:off x="3960564" y="4872083"/>
            <a:ext cx="4190476" cy="771429"/>
          </a:xfrm>
          <a:prstGeom prst="rect">
            <a:avLst/>
          </a:prstGeom>
        </p:spPr>
      </p:pic>
    </p:spTree>
    <p:extLst>
      <p:ext uri="{BB962C8B-B14F-4D97-AF65-F5344CB8AC3E}">
        <p14:creationId xmlns:p14="http://schemas.microsoft.com/office/powerpoint/2010/main" val="977852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latin typeface="Arial" panose="020B0604020202020204" pitchFamily="34" charset="0"/>
              </a:rPr>
              <a:t>14-2 Simple Harmonic Motion </a:t>
            </a:r>
            <a:r>
              <a:rPr lang="en-US" altLang="en-US" sz="2000" b="0" dirty="0">
                <a:latin typeface="Arial" panose="020B0604020202020204" pitchFamily="34" charset="0"/>
              </a:rPr>
              <a:t>(9 of 13)</a:t>
            </a:r>
            <a:endParaRPr lang="en-IN" sz="2000" b="0" spc="-100" dirty="0"/>
          </a:p>
        </p:txBody>
      </p:sp>
      <p:sp>
        <p:nvSpPr>
          <p:cNvPr id="3" name="Content Placeholder 2">
            <a:extLst>
              <a:ext uri="{FF2B5EF4-FFF2-40B4-BE49-F238E27FC236}">
                <a16:creationId xmlns:a16="http://schemas.microsoft.com/office/drawing/2014/main" id="{143C6CA1-72AA-41E8-91BD-68E39ED1D5EC}"/>
              </a:ext>
            </a:extLst>
          </p:cNvPr>
          <p:cNvSpPr>
            <a:spLocks noGrp="1"/>
          </p:cNvSpPr>
          <p:nvPr>
            <p:ph idx="1"/>
          </p:nvPr>
        </p:nvSpPr>
        <p:spPr>
          <a:xfrm>
            <a:off x="457200" y="1600200"/>
            <a:ext cx="8229600" cy="2209799"/>
          </a:xfrm>
        </p:spPr>
        <p:txBody>
          <a:bodyPr/>
          <a:lstStyle/>
          <a:p>
            <a:pPr marL="0" lvl="0" indent="0" fontAlgn="base">
              <a:spcBef>
                <a:spcPct val="50000"/>
              </a:spcBef>
              <a:spcAft>
                <a:spcPct val="0"/>
              </a:spcAft>
              <a:buClrTx/>
              <a:buSzTx/>
              <a:buNone/>
              <a:defRPr/>
            </a:pPr>
            <a:r>
              <a:rPr lang="en-US" altLang="en-US" sz="2600" b="1" dirty="0">
                <a:latin typeface="Arial" panose="020B0604020202020204" pitchFamily="34" charset="0"/>
              </a:rPr>
              <a:t>Example 14-5: A vibrating floor.</a:t>
            </a:r>
          </a:p>
          <a:p>
            <a:pPr marL="0" lvl="0" indent="0" fontAlgn="base">
              <a:spcBef>
                <a:spcPct val="50000"/>
              </a:spcBef>
              <a:spcAft>
                <a:spcPct val="0"/>
              </a:spcAft>
              <a:buClrTx/>
              <a:buSzTx/>
              <a:buNone/>
              <a:defRPr/>
            </a:pPr>
            <a:r>
              <a:rPr lang="en-US" altLang="en-US" sz="2600" dirty="0">
                <a:latin typeface="Arial" panose="020B0604020202020204" pitchFamily="34" charset="0"/>
              </a:rPr>
              <a:t>A large motor in a factory causes the floor to vibrate at a frequency of 10 Hz. The amplitude of the floor’s motion near the motor is about 3.0 m</a:t>
            </a:r>
            <a:r>
              <a:rPr lang="en-US" altLang="en-US" sz="100" dirty="0">
                <a:latin typeface="Arial" panose="020B0604020202020204" pitchFamily="34" charset="0"/>
              </a:rPr>
              <a:t> </a:t>
            </a:r>
            <a:r>
              <a:rPr lang="en-US" altLang="en-US" sz="2600" dirty="0" err="1">
                <a:latin typeface="Arial" panose="020B0604020202020204" pitchFamily="34" charset="0"/>
              </a:rPr>
              <a:t>m</a:t>
            </a:r>
            <a:r>
              <a:rPr lang="en-US" altLang="en-US" sz="2600" dirty="0">
                <a:latin typeface="Arial" panose="020B0604020202020204" pitchFamily="34" charset="0"/>
              </a:rPr>
              <a:t>. Estimate the maximum acceleration of the floor near the motor.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C69B35-8789-3EAA-D70D-34A567F9FE5A}"/>
              </a:ext>
            </a:extLst>
          </p:cNvPr>
          <p:cNvSpPr>
            <a:spLocks noGrp="1"/>
          </p:cNvSpPr>
          <p:nvPr>
            <p:ph type="title"/>
          </p:nvPr>
        </p:nvSpPr>
        <p:spPr/>
        <p:txBody>
          <a:bodyPr/>
          <a:lstStyle/>
          <a:p>
            <a:r>
              <a:rPr lang="en-IN" dirty="0"/>
              <a:t>14-2 Simple Harmonic Motion</a:t>
            </a:r>
            <a:r>
              <a:rPr lang="en-US" altLang="en-US" b="0" dirty="0"/>
              <a:t> </a:t>
            </a:r>
            <a:r>
              <a:rPr lang="en-US" altLang="en-US" sz="2000" b="0" dirty="0"/>
              <a:t>(10 of 13)</a:t>
            </a:r>
            <a:endParaRPr lang="en-IN" sz="2000" dirty="0"/>
          </a:p>
        </p:txBody>
      </p:sp>
      <p:sp>
        <p:nvSpPr>
          <p:cNvPr id="29699" name="Content Placeholder 3">
            <a:extLst>
              <a:ext uri="{FF2B5EF4-FFF2-40B4-BE49-F238E27FC236}">
                <a16:creationId xmlns:a16="http://schemas.microsoft.com/office/drawing/2014/main" id="{CED37806-7739-A8C0-875C-972A310FC513}"/>
              </a:ext>
            </a:extLst>
          </p:cNvPr>
          <p:cNvSpPr>
            <a:spLocks noGrp="1"/>
          </p:cNvSpPr>
          <p:nvPr>
            <p:ph idx="1"/>
          </p:nvPr>
        </p:nvSpPr>
        <p:spPr>
          <a:xfrm>
            <a:off x="457200" y="1600200"/>
            <a:ext cx="4478593" cy="516431"/>
          </a:xfrm>
        </p:spPr>
        <p:txBody>
          <a:bodyPr/>
          <a:lstStyle/>
          <a:p>
            <a:pPr marL="0" indent="0" eaLnBrk="1" hangingPunct="1">
              <a:spcBef>
                <a:spcPct val="50000"/>
              </a:spcBef>
              <a:buFontTx/>
              <a:buNone/>
            </a:pPr>
            <a:r>
              <a:rPr lang="en-US" altLang="en-US" sz="2600" b="1" dirty="0"/>
              <a:t>Example 14-6: Starting with.</a:t>
            </a:r>
            <a:endParaRPr lang="en-IN" altLang="en-US" sz="2600" dirty="0"/>
          </a:p>
        </p:txBody>
      </p:sp>
      <p:pic>
        <p:nvPicPr>
          <p:cNvPr id="2" name="Picture 1" descr="x equals A cosine omega t">
            <a:extLst>
              <a:ext uri="{FF2B5EF4-FFF2-40B4-BE49-F238E27FC236}">
                <a16:creationId xmlns:a16="http://schemas.microsoft.com/office/drawing/2014/main" id="{E91C7009-AA66-A6F3-BC1E-5EF07F87EFB2}"/>
              </a:ext>
            </a:extLst>
          </p:cNvPr>
          <p:cNvPicPr>
            <a:picLocks noChangeAspect="1"/>
          </p:cNvPicPr>
          <p:nvPr/>
        </p:nvPicPr>
        <p:blipFill>
          <a:blip r:embed="rId3"/>
          <a:stretch>
            <a:fillRect/>
          </a:stretch>
        </p:blipFill>
        <p:spPr>
          <a:xfrm>
            <a:off x="4975549" y="1564016"/>
            <a:ext cx="2228571" cy="428571"/>
          </a:xfrm>
          <a:prstGeom prst="rect">
            <a:avLst/>
          </a:prstGeom>
        </p:spPr>
      </p:pic>
      <p:sp>
        <p:nvSpPr>
          <p:cNvPr id="29700" name="Content Placeholder 3">
            <a:extLst>
              <a:ext uri="{FF2B5EF4-FFF2-40B4-BE49-F238E27FC236}">
                <a16:creationId xmlns:a16="http://schemas.microsoft.com/office/drawing/2014/main" id="{7FA2974C-1CF8-4F69-1982-666639A4A9AB}"/>
              </a:ext>
            </a:extLst>
          </p:cNvPr>
          <p:cNvSpPr txBox="1">
            <a:spLocks/>
          </p:cNvSpPr>
          <p:nvPr/>
        </p:nvSpPr>
        <p:spPr bwMode="auto">
          <a:xfrm>
            <a:off x="373626" y="2297113"/>
            <a:ext cx="8229600" cy="859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t>The displacement of an object is described by the following equation, where </a:t>
            </a:r>
            <a:r>
              <a:rPr lang="en-US" altLang="en-US" sz="2600" i="1" dirty="0">
                <a:latin typeface="Times New Roman" panose="02020603050405020304" pitchFamily="18" charset="0"/>
                <a:cs typeface="Times New Roman" panose="02020603050405020304" pitchFamily="18" charset="0"/>
              </a:rPr>
              <a:t>x</a:t>
            </a:r>
            <a:r>
              <a:rPr lang="en-US" altLang="en-US" sz="2400" dirty="0"/>
              <a:t> is in meters and </a:t>
            </a:r>
            <a:r>
              <a:rPr lang="en-US" altLang="en-US" sz="2600" i="1" dirty="0">
                <a:latin typeface="Times New Roman" panose="02020603050405020304" pitchFamily="18" charset="0"/>
                <a:cs typeface="Times New Roman" panose="02020603050405020304" pitchFamily="18" charset="0"/>
              </a:rPr>
              <a:t>t</a:t>
            </a:r>
            <a:r>
              <a:rPr lang="en-US" altLang="en-US" sz="2400" dirty="0"/>
              <a:t> is in seconds:</a:t>
            </a:r>
          </a:p>
        </p:txBody>
      </p:sp>
      <p:graphicFrame>
        <p:nvGraphicFramePr>
          <p:cNvPr id="29702" name="Object 6" descr="x equals (0.30 m) cosine (8.0 t rad).">
            <a:extLst>
              <a:ext uri="{FF2B5EF4-FFF2-40B4-BE49-F238E27FC236}">
                <a16:creationId xmlns:a16="http://schemas.microsoft.com/office/drawing/2014/main" id="{7217C64F-81E6-ECA8-580C-3F3D101A8135}"/>
              </a:ext>
            </a:extLst>
          </p:cNvPr>
          <p:cNvGraphicFramePr>
            <a:graphicFrameLocks noChangeAspect="1"/>
          </p:cNvGraphicFramePr>
          <p:nvPr>
            <p:extLst>
              <p:ext uri="{D42A27DB-BD31-4B8C-83A1-F6EECF244321}">
                <p14:modId xmlns:p14="http://schemas.microsoft.com/office/powerpoint/2010/main" val="4078825066"/>
              </p:ext>
            </p:extLst>
          </p:nvPr>
        </p:nvGraphicFramePr>
        <p:xfrm>
          <a:off x="2497138" y="3156744"/>
          <a:ext cx="3576637" cy="544512"/>
        </p:xfrm>
        <a:graphic>
          <a:graphicData uri="http://schemas.openxmlformats.org/presentationml/2006/ole">
            <mc:AlternateContent xmlns:mc="http://schemas.openxmlformats.org/markup-compatibility/2006">
              <mc:Choice xmlns:v="urn:schemas-microsoft-com:vml" Requires="v">
                <p:oleObj name="Equation" r:id="rId4" imgW="1663700" imgH="254000" progId="Equation.DSMT4">
                  <p:embed/>
                </p:oleObj>
              </mc:Choice>
              <mc:Fallback>
                <p:oleObj name="Equation" r:id="rId4" imgW="1663700" imgH="254000" progId="Equation.DSMT4">
                  <p:embed/>
                  <p:pic>
                    <p:nvPicPr>
                      <p:cNvPr id="29702" name="Object 6">
                        <a:extLst>
                          <a:ext uri="{FF2B5EF4-FFF2-40B4-BE49-F238E27FC236}">
                            <a16:creationId xmlns:a16="http://schemas.microsoft.com/office/drawing/2014/main" id="{7217C64F-81E6-ECA8-580C-3F3D101A81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7138" y="3156744"/>
                        <a:ext cx="3576637"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2">
            <a:extLst>
              <a:ext uri="{FF2B5EF4-FFF2-40B4-BE49-F238E27FC236}">
                <a16:creationId xmlns:a16="http://schemas.microsoft.com/office/drawing/2014/main" id="{4E14DA3D-2F02-1B61-9BEC-1B88ED312DDD}"/>
              </a:ext>
            </a:extLst>
          </p:cNvPr>
          <p:cNvSpPr txBox="1"/>
          <p:nvPr/>
        </p:nvSpPr>
        <p:spPr>
          <a:xfrm>
            <a:off x="373626" y="3810000"/>
            <a:ext cx="8541774" cy="1200329"/>
          </a:xfrm>
          <a:prstGeom prst="rect">
            <a:avLst/>
          </a:prstGeom>
          <a:noFill/>
        </p:spPr>
        <p:txBody>
          <a:bodyPr wrap="square">
            <a:spAutoFit/>
          </a:bodyPr>
          <a:lstStyle/>
          <a:p>
            <a:r>
              <a:rPr lang="en-US" altLang="en-US" sz="2400" dirty="0"/>
              <a:t>Determine the oscillating object’s (a) amplitude, (b) frequency, (c) period, (d) maximum speed, and (e) maximum acceleration.</a:t>
            </a:r>
            <a:endParaRPr lang="en-IN"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14-2 Simple Harmonic Motion </a:t>
            </a:r>
            <a:r>
              <a:rPr lang="en-US" altLang="en-US" sz="2000" b="0" dirty="0">
                <a:latin typeface="Arial" panose="020B0604020202020204" pitchFamily="34" charset="0"/>
              </a:rPr>
              <a:t>(11 of 13)</a:t>
            </a:r>
            <a:endParaRPr lang="en-IN" sz="2000" b="0" spc="-100" dirty="0"/>
          </a:p>
        </p:txBody>
      </p:sp>
      <p:sp>
        <p:nvSpPr>
          <p:cNvPr id="2" name="Content Placeholder 1"/>
          <p:cNvSpPr>
            <a:spLocks noGrp="1"/>
          </p:cNvSpPr>
          <p:nvPr>
            <p:ph idx="1"/>
          </p:nvPr>
        </p:nvSpPr>
        <p:spPr>
          <a:xfrm>
            <a:off x="457200" y="1600201"/>
            <a:ext cx="5410200" cy="372433"/>
          </a:xfrm>
        </p:spPr>
        <p:txBody>
          <a:bodyPr/>
          <a:lstStyle/>
          <a:p>
            <a:pPr marL="0" indent="0">
              <a:buNone/>
            </a:pPr>
            <a:r>
              <a:rPr lang="en-US" sz="2400" b="1" dirty="0"/>
              <a:t>Example 14-7: Loudspeaker.</a:t>
            </a:r>
          </a:p>
        </p:txBody>
      </p:sp>
      <p:sp>
        <p:nvSpPr>
          <p:cNvPr id="20" name="Content Placeholder 1"/>
          <p:cNvSpPr txBox="1">
            <a:spLocks/>
          </p:cNvSpPr>
          <p:nvPr/>
        </p:nvSpPr>
        <p:spPr>
          <a:xfrm>
            <a:off x="447815" y="2010735"/>
            <a:ext cx="5687239" cy="1037266"/>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200" dirty="0"/>
              <a:t>The cone of a loudspeaker oscillates in SHM at a frequency of 262 Hz (“middle C”). The amplitude at the central part of the cone is</a:t>
            </a:r>
          </a:p>
        </p:txBody>
      </p:sp>
      <p:graphicFrame>
        <p:nvGraphicFramePr>
          <p:cNvPr id="7" name="Object 6" descr="&quot;A&quot; equals 1.5 multiplied by 10 to the negative 4 power m,">
            <a:extLst>
              <a:ext uri="{FF2B5EF4-FFF2-40B4-BE49-F238E27FC236}">
                <a16:creationId xmlns:a16="http://schemas.microsoft.com/office/drawing/2014/main" id="{876A711F-CC66-4DA7-A6D4-2714038C592A}"/>
              </a:ext>
            </a:extLst>
          </p:cNvPr>
          <p:cNvGraphicFramePr>
            <a:graphicFrameLocks noChangeAspect="1"/>
          </p:cNvGraphicFramePr>
          <p:nvPr>
            <p:extLst>
              <p:ext uri="{D42A27DB-BD31-4B8C-83A1-F6EECF244321}">
                <p14:modId xmlns:p14="http://schemas.microsoft.com/office/powerpoint/2010/main" val="303489057"/>
              </p:ext>
            </p:extLst>
          </p:nvPr>
        </p:nvGraphicFramePr>
        <p:xfrm>
          <a:off x="401638" y="2992438"/>
          <a:ext cx="2006600" cy="406400"/>
        </p:xfrm>
        <a:graphic>
          <a:graphicData uri="http://schemas.openxmlformats.org/presentationml/2006/ole">
            <mc:AlternateContent xmlns:mc="http://schemas.openxmlformats.org/markup-compatibility/2006">
              <mc:Choice xmlns:v="urn:schemas-microsoft-com:vml" Requires="v">
                <p:oleObj name="Equation" r:id="rId3" imgW="2006280" imgH="406080" progId="Equation.DSMT4">
                  <p:embed/>
                </p:oleObj>
              </mc:Choice>
              <mc:Fallback>
                <p:oleObj name="Equation" r:id="rId3" imgW="2006280" imgH="406080" progId="Equation.DSMT4">
                  <p:embed/>
                  <p:pic>
                    <p:nvPicPr>
                      <p:cNvPr id="5" name="Object 4" descr="&quot;A&quot; equals 1.5 multiplied by 10 to the negative 4 power m">
                        <a:extLst>
                          <a:ext uri="{FF2B5EF4-FFF2-40B4-BE49-F238E27FC236}">
                            <a16:creationId xmlns:a16="http://schemas.microsoft.com/office/drawing/2014/main" id="{876A711F-CC66-4DA7-A6D4-2714038C592A}"/>
                          </a:ext>
                        </a:extLst>
                      </p:cNvPr>
                      <p:cNvPicPr/>
                      <p:nvPr/>
                    </p:nvPicPr>
                    <p:blipFill>
                      <a:blip r:embed="rId4"/>
                      <a:stretch>
                        <a:fillRect/>
                      </a:stretch>
                    </p:blipFill>
                    <p:spPr>
                      <a:xfrm>
                        <a:off x="401638" y="2992438"/>
                        <a:ext cx="2006600" cy="406400"/>
                      </a:xfrm>
                      <a:prstGeom prst="rect">
                        <a:avLst/>
                      </a:prstGeom>
                    </p:spPr>
                  </p:pic>
                </p:oleObj>
              </mc:Fallback>
            </mc:AlternateContent>
          </a:graphicData>
        </a:graphic>
      </p:graphicFrame>
      <p:sp>
        <p:nvSpPr>
          <p:cNvPr id="8" name="Content Placeholder 1"/>
          <p:cNvSpPr txBox="1">
            <a:spLocks/>
          </p:cNvSpPr>
          <p:nvPr/>
        </p:nvSpPr>
        <p:spPr>
          <a:xfrm>
            <a:off x="2467896" y="3039361"/>
            <a:ext cx="808704" cy="38734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200" dirty="0"/>
              <a:t>and at</a:t>
            </a:r>
          </a:p>
        </p:txBody>
      </p:sp>
      <p:graphicFrame>
        <p:nvGraphicFramePr>
          <p:cNvPr id="6" name="Object 5" descr="t equals 0, x equals A.">
            <a:extLst>
              <a:ext uri="{FF2B5EF4-FFF2-40B4-BE49-F238E27FC236}">
                <a16:creationId xmlns:a16="http://schemas.microsoft.com/office/drawing/2014/main" id="{788325F2-259A-269E-3C7E-6C85EE3E1D3E}"/>
              </a:ext>
            </a:extLst>
          </p:cNvPr>
          <p:cNvGraphicFramePr>
            <a:graphicFrameLocks noChangeAspect="1"/>
          </p:cNvGraphicFramePr>
          <p:nvPr>
            <p:extLst>
              <p:ext uri="{D42A27DB-BD31-4B8C-83A1-F6EECF244321}">
                <p14:modId xmlns:p14="http://schemas.microsoft.com/office/powerpoint/2010/main" val="2326716975"/>
              </p:ext>
            </p:extLst>
          </p:nvPr>
        </p:nvGraphicFramePr>
        <p:xfrm>
          <a:off x="3348038" y="3067050"/>
          <a:ext cx="1435100" cy="342900"/>
        </p:xfrm>
        <a:graphic>
          <a:graphicData uri="http://schemas.openxmlformats.org/presentationml/2006/ole">
            <mc:AlternateContent xmlns:mc="http://schemas.openxmlformats.org/markup-compatibility/2006">
              <mc:Choice xmlns:v="urn:schemas-microsoft-com:vml" Requires="v">
                <p:oleObj name="Equation" r:id="rId5" imgW="1434960" imgH="342720" progId="Equation.DSMT4">
                  <p:embed/>
                </p:oleObj>
              </mc:Choice>
              <mc:Fallback>
                <p:oleObj name="Equation" r:id="rId5" imgW="1434960" imgH="342720" progId="Equation.DSMT4">
                  <p:embed/>
                  <p:pic>
                    <p:nvPicPr>
                      <p:cNvPr id="0" name=""/>
                      <p:cNvPicPr/>
                      <p:nvPr/>
                    </p:nvPicPr>
                    <p:blipFill>
                      <a:blip r:embed="rId6"/>
                      <a:stretch>
                        <a:fillRect/>
                      </a:stretch>
                    </p:blipFill>
                    <p:spPr>
                      <a:xfrm>
                        <a:off x="3348038" y="3067050"/>
                        <a:ext cx="1435100" cy="342900"/>
                      </a:xfrm>
                      <a:prstGeom prst="rect">
                        <a:avLst/>
                      </a:prstGeom>
                    </p:spPr>
                  </p:pic>
                </p:oleObj>
              </mc:Fallback>
            </mc:AlternateContent>
          </a:graphicData>
        </a:graphic>
      </p:graphicFrame>
      <p:sp>
        <p:nvSpPr>
          <p:cNvPr id="3" name="Rectangle 2"/>
          <p:cNvSpPr/>
          <p:nvPr/>
        </p:nvSpPr>
        <p:spPr>
          <a:xfrm>
            <a:off x="369310" y="3358621"/>
            <a:ext cx="5687238" cy="1446550"/>
          </a:xfrm>
          <a:prstGeom prst="rect">
            <a:avLst/>
          </a:prstGeom>
        </p:spPr>
        <p:txBody>
          <a:bodyPr wrap="square">
            <a:spAutoFit/>
          </a:bodyPr>
          <a:lstStyle/>
          <a:p>
            <a:r>
              <a:rPr lang="en-US" sz="2200" dirty="0"/>
              <a:t>(a) What equation describes the motion of the center of the cone? (b) What are the velocity and acceleration as a function of time? (c) What is the position of the cone at</a:t>
            </a:r>
          </a:p>
        </p:txBody>
      </p:sp>
      <p:graphicFrame>
        <p:nvGraphicFramePr>
          <p:cNvPr id="9" name="Object 8" descr="t equals 1.00 m s (equals 1.00 multiplied by 10 superscript negative 3 s) question mark ">
            <a:extLst>
              <a:ext uri="{FF2B5EF4-FFF2-40B4-BE49-F238E27FC236}">
                <a16:creationId xmlns:a16="http://schemas.microsoft.com/office/drawing/2014/main" id="{D753CB15-63CE-6F44-0177-3017E71B823F}"/>
              </a:ext>
            </a:extLst>
          </p:cNvPr>
          <p:cNvGraphicFramePr>
            <a:graphicFrameLocks noChangeAspect="1"/>
          </p:cNvGraphicFramePr>
          <p:nvPr>
            <p:extLst>
              <p:ext uri="{D42A27DB-BD31-4B8C-83A1-F6EECF244321}">
                <p14:modId xmlns:p14="http://schemas.microsoft.com/office/powerpoint/2010/main" val="114883927"/>
              </p:ext>
            </p:extLst>
          </p:nvPr>
        </p:nvGraphicFramePr>
        <p:xfrm>
          <a:off x="428573" y="4781550"/>
          <a:ext cx="3136900" cy="469900"/>
        </p:xfrm>
        <a:graphic>
          <a:graphicData uri="http://schemas.openxmlformats.org/presentationml/2006/ole">
            <mc:AlternateContent xmlns:mc="http://schemas.openxmlformats.org/markup-compatibility/2006">
              <mc:Choice xmlns:v="urn:schemas-microsoft-com:vml" Requires="v">
                <p:oleObj name="Equation" r:id="rId7" imgW="3136680" imgH="469800" progId="Equation.DSMT4">
                  <p:embed/>
                </p:oleObj>
              </mc:Choice>
              <mc:Fallback>
                <p:oleObj name="Equation" r:id="rId7" imgW="3136680" imgH="469800" progId="Equation.DSMT4">
                  <p:embed/>
                  <p:pic>
                    <p:nvPicPr>
                      <p:cNvPr id="0" name=""/>
                      <p:cNvPicPr/>
                      <p:nvPr/>
                    </p:nvPicPr>
                    <p:blipFill>
                      <a:blip r:embed="rId8"/>
                      <a:stretch>
                        <a:fillRect/>
                      </a:stretch>
                    </p:blipFill>
                    <p:spPr>
                      <a:xfrm>
                        <a:off x="428573" y="4781550"/>
                        <a:ext cx="3136900" cy="469900"/>
                      </a:xfrm>
                      <a:prstGeom prst="rect">
                        <a:avLst/>
                      </a:prstGeom>
                    </p:spPr>
                  </p:pic>
                </p:oleObj>
              </mc:Fallback>
            </mc:AlternateContent>
          </a:graphicData>
        </a:graphic>
      </p:graphicFrame>
      <p:pic>
        <p:nvPicPr>
          <p:cNvPr id="5" name="Picture 4" descr="A photograph of a vertical box fitted with two loudspeakers placed one above the other is shown. The cone of the loudspeakers is visible and facing the observe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24600" y="1828800"/>
            <a:ext cx="2172655" cy="4320000"/>
          </a:xfrm>
          <a:prstGeom prst="rect">
            <a:avLst/>
          </a:prstGeom>
        </p:spPr>
      </p:pic>
    </p:spTree>
    <p:extLst>
      <p:ext uri="{BB962C8B-B14F-4D97-AF65-F5344CB8AC3E}">
        <p14:creationId xmlns:p14="http://schemas.microsoft.com/office/powerpoint/2010/main" val="3592398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t> Units of Chapter 14</a:t>
            </a:r>
            <a:endParaRPr lang="en-US" sz="2000" b="0" dirty="0"/>
          </a:p>
        </p:txBody>
      </p:sp>
      <p:sp>
        <p:nvSpPr>
          <p:cNvPr id="3" name="Content Placeholder 2">
            <a:extLst>
              <a:ext uri="{FF2B5EF4-FFF2-40B4-BE49-F238E27FC236}">
                <a16:creationId xmlns:a16="http://schemas.microsoft.com/office/drawing/2014/main" id="{79792EF8-BE43-4772-B7D0-85A79A0B3B25}"/>
              </a:ext>
            </a:extLst>
          </p:cNvPr>
          <p:cNvSpPr>
            <a:spLocks noGrp="1"/>
          </p:cNvSpPr>
          <p:nvPr>
            <p:ph idx="1"/>
          </p:nvPr>
        </p:nvSpPr>
        <p:spPr>
          <a:xfrm>
            <a:off x="457200" y="1600201"/>
            <a:ext cx="7772400" cy="4724399"/>
          </a:xfrm>
        </p:spPr>
        <p:txBody>
          <a:bodyPr/>
          <a:lstStyle/>
          <a:p>
            <a:pPr>
              <a:buSzPts val="2800"/>
            </a:pPr>
            <a:r>
              <a:rPr lang="en-US" sz="2400" dirty="0">
                <a:latin typeface="Arial" panose="020B0604020202020204" pitchFamily="34" charset="0"/>
              </a:rPr>
              <a:t>Oscillations of a Spring</a:t>
            </a:r>
          </a:p>
          <a:p>
            <a:pPr>
              <a:buSzPts val="2800"/>
            </a:pPr>
            <a:r>
              <a:rPr lang="en-US" sz="2400" dirty="0">
                <a:latin typeface="Arial" panose="020B0604020202020204" pitchFamily="34" charset="0"/>
              </a:rPr>
              <a:t>Simple Harmonic Motion</a:t>
            </a:r>
          </a:p>
          <a:p>
            <a:pPr>
              <a:buSzPts val="2800"/>
            </a:pPr>
            <a:r>
              <a:rPr lang="en-US" sz="2400" dirty="0">
                <a:latin typeface="Arial" panose="020B0604020202020204" pitchFamily="34" charset="0"/>
              </a:rPr>
              <a:t>Energy in the Simple Harmonic Oscillator</a:t>
            </a:r>
          </a:p>
          <a:p>
            <a:pPr>
              <a:buSzPts val="2800"/>
            </a:pPr>
            <a:r>
              <a:rPr lang="en-US" sz="2400" dirty="0">
                <a:latin typeface="Arial" panose="020B0604020202020204" pitchFamily="34" charset="0"/>
              </a:rPr>
              <a:t>Simple Harmonic Motion Related to Uniform Circular Motion</a:t>
            </a:r>
          </a:p>
          <a:p>
            <a:pPr>
              <a:buSzPts val="2800"/>
            </a:pPr>
            <a:r>
              <a:rPr lang="en-US" sz="2400" dirty="0">
                <a:latin typeface="Arial" panose="020B0604020202020204" pitchFamily="34" charset="0"/>
              </a:rPr>
              <a:t>The Simple Pendulum</a:t>
            </a:r>
          </a:p>
          <a:p>
            <a:pPr>
              <a:buSzPts val="2800"/>
            </a:pPr>
            <a:r>
              <a:rPr lang="en-US" sz="2400" dirty="0">
                <a:latin typeface="Arial" panose="020B0604020202020204" pitchFamily="34" charset="0"/>
              </a:rPr>
              <a:t>The Physical Pendulum and the Torsion Pendulum</a:t>
            </a:r>
          </a:p>
          <a:p>
            <a:pPr>
              <a:buSzPts val="2800"/>
            </a:pPr>
            <a:r>
              <a:rPr lang="en-US" sz="2400" dirty="0">
                <a:latin typeface="Arial" panose="020B0604020202020204" pitchFamily="34" charset="0"/>
              </a:rPr>
              <a:t>Damped Harmonic Motion</a:t>
            </a:r>
          </a:p>
          <a:p>
            <a:pPr>
              <a:buSzPts val="2800"/>
            </a:pPr>
            <a:r>
              <a:rPr lang="en-US" sz="2400" dirty="0">
                <a:latin typeface="Arial" panose="020B0604020202020204" pitchFamily="34" charset="0"/>
              </a:rPr>
              <a:t>Forced Oscillations; Resonance</a:t>
            </a:r>
          </a:p>
        </p:txBody>
      </p:sp>
    </p:spTree>
    <p:extLst>
      <p:ext uri="{BB962C8B-B14F-4D97-AF65-F5344CB8AC3E}">
        <p14:creationId xmlns:p14="http://schemas.microsoft.com/office/powerpoint/2010/main" val="2281164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DCE2A-C5EC-EA20-03F7-98E4FBC51341}"/>
              </a:ext>
            </a:extLst>
          </p:cNvPr>
          <p:cNvSpPr>
            <a:spLocks noGrp="1"/>
          </p:cNvSpPr>
          <p:nvPr>
            <p:ph type="title"/>
          </p:nvPr>
        </p:nvSpPr>
        <p:spPr/>
        <p:txBody>
          <a:bodyPr/>
          <a:lstStyle/>
          <a:p>
            <a:r>
              <a:rPr lang="en-IN" dirty="0"/>
              <a:t>14-2 Simple Harmonic Motion</a:t>
            </a:r>
            <a:r>
              <a:rPr lang="en-US" altLang="en-US" sz="3600" b="0" dirty="0"/>
              <a:t> </a:t>
            </a:r>
            <a:r>
              <a:rPr lang="en-US" altLang="en-US" sz="2000" b="0" dirty="0"/>
              <a:t>(12 of 13)</a:t>
            </a:r>
            <a:endParaRPr lang="en-IN" sz="2000" dirty="0"/>
          </a:p>
        </p:txBody>
      </p:sp>
      <p:sp>
        <p:nvSpPr>
          <p:cNvPr id="3" name="Content Placeholder 2">
            <a:extLst>
              <a:ext uri="{FF2B5EF4-FFF2-40B4-BE49-F238E27FC236}">
                <a16:creationId xmlns:a16="http://schemas.microsoft.com/office/drawing/2014/main" id="{EF386425-DAC3-E3B0-2908-A83C55203A58}"/>
              </a:ext>
            </a:extLst>
          </p:cNvPr>
          <p:cNvSpPr>
            <a:spLocks noGrp="1"/>
          </p:cNvSpPr>
          <p:nvPr>
            <p:ph idx="1"/>
          </p:nvPr>
        </p:nvSpPr>
        <p:spPr>
          <a:xfrm>
            <a:off x="457200" y="1600201"/>
            <a:ext cx="8229600" cy="2414172"/>
          </a:xfrm>
        </p:spPr>
        <p:txBody>
          <a:bodyPr/>
          <a:lstStyle/>
          <a:p>
            <a:pPr marL="0" indent="0">
              <a:buNone/>
            </a:pPr>
            <a:r>
              <a:rPr lang="en-US" sz="2400" b="1" dirty="0"/>
              <a:t>Example 14-8: Spring calculations.</a:t>
            </a:r>
          </a:p>
          <a:p>
            <a:pPr marL="0" indent="0">
              <a:buNone/>
            </a:pPr>
            <a:r>
              <a:rPr lang="en-US" sz="2400" dirty="0"/>
              <a:t>A spring stretches 0.150 m when a 0.300-k</a:t>
            </a:r>
            <a:r>
              <a:rPr lang="en-US" sz="100" dirty="0"/>
              <a:t> </a:t>
            </a:r>
            <a:r>
              <a:rPr lang="en-US" sz="2400" dirty="0"/>
              <a:t>g mass is gently suspended from it. The spring is then set up horizontally with the 0.300-k</a:t>
            </a:r>
            <a:r>
              <a:rPr lang="en-US" sz="100" dirty="0"/>
              <a:t> </a:t>
            </a:r>
            <a:r>
              <a:rPr lang="en-US" sz="2400" dirty="0"/>
              <a:t>g mass resting on a frictionless table. The mass is pulled so that the spring is stretched 0.100 m from the equilibrium point, and released from rest. Determine: (a) the</a:t>
            </a:r>
          </a:p>
          <a:p>
            <a:endParaRPr lang="en-IN" sz="2400" dirty="0"/>
          </a:p>
        </p:txBody>
      </p:sp>
      <p:sp>
        <p:nvSpPr>
          <p:cNvPr id="14" name="TextBox 13">
            <a:extLst>
              <a:ext uri="{FF2B5EF4-FFF2-40B4-BE49-F238E27FC236}">
                <a16:creationId xmlns:a16="http://schemas.microsoft.com/office/drawing/2014/main" id="{FAA95735-E589-C58D-8E8F-6E4283C13275}"/>
              </a:ext>
            </a:extLst>
          </p:cNvPr>
          <p:cNvSpPr txBox="1"/>
          <p:nvPr/>
        </p:nvSpPr>
        <p:spPr>
          <a:xfrm>
            <a:off x="457200" y="3994222"/>
            <a:ext cx="6630321" cy="369332"/>
          </a:xfrm>
          <a:prstGeom prst="rect">
            <a:avLst/>
          </a:prstGeom>
          <a:noFill/>
        </p:spPr>
        <p:txBody>
          <a:bodyPr wrap="square" lIns="0" tIns="0" rIns="0" bIns="0">
            <a:spAutoFit/>
          </a:bodyPr>
          <a:lstStyle/>
          <a:p>
            <a:r>
              <a:rPr lang="en-US" sz="2400" dirty="0"/>
              <a:t>spring stiffness constant </a:t>
            </a:r>
            <a:r>
              <a:rPr lang="en-US" sz="2400" i="1" dirty="0"/>
              <a:t>k</a:t>
            </a:r>
            <a:r>
              <a:rPr lang="en-US" sz="2400" dirty="0"/>
              <a:t> and angular frequency</a:t>
            </a:r>
            <a:endParaRPr lang="en-CA" sz="2400" dirty="0"/>
          </a:p>
        </p:txBody>
      </p:sp>
      <p:graphicFrame>
        <p:nvGraphicFramePr>
          <p:cNvPr id="4" name="Object 3" descr="omega;">
            <a:extLst>
              <a:ext uri="{FF2B5EF4-FFF2-40B4-BE49-F238E27FC236}">
                <a16:creationId xmlns:a16="http://schemas.microsoft.com/office/drawing/2014/main" id="{F9FB9561-FA35-6836-7CD7-4CDDA7882B72}"/>
              </a:ext>
            </a:extLst>
          </p:cNvPr>
          <p:cNvGraphicFramePr>
            <a:graphicFrameLocks noChangeAspect="1"/>
          </p:cNvGraphicFramePr>
          <p:nvPr>
            <p:extLst>
              <p:ext uri="{D42A27DB-BD31-4B8C-83A1-F6EECF244321}">
                <p14:modId xmlns:p14="http://schemas.microsoft.com/office/powerpoint/2010/main" val="2502162486"/>
              </p:ext>
            </p:extLst>
          </p:nvPr>
        </p:nvGraphicFramePr>
        <p:xfrm>
          <a:off x="7117017" y="4099539"/>
          <a:ext cx="330200" cy="266700"/>
        </p:xfrm>
        <a:graphic>
          <a:graphicData uri="http://schemas.openxmlformats.org/presentationml/2006/ole">
            <mc:AlternateContent xmlns:mc="http://schemas.openxmlformats.org/markup-compatibility/2006">
              <mc:Choice xmlns:v="urn:schemas-microsoft-com:vml" Requires="v">
                <p:oleObj name="Equation" r:id="rId3" imgW="330120" imgH="266400" progId="Equation.DSMT4">
                  <p:embed/>
                </p:oleObj>
              </mc:Choice>
              <mc:Fallback>
                <p:oleObj name="Equation" r:id="rId3" imgW="330120" imgH="266400" progId="Equation.DSMT4">
                  <p:embed/>
                  <p:pic>
                    <p:nvPicPr>
                      <p:cNvPr id="0" name=""/>
                      <p:cNvPicPr/>
                      <p:nvPr/>
                    </p:nvPicPr>
                    <p:blipFill>
                      <a:blip r:embed="rId4"/>
                      <a:stretch>
                        <a:fillRect/>
                      </a:stretch>
                    </p:blipFill>
                    <p:spPr>
                      <a:xfrm>
                        <a:off x="7117017" y="4099539"/>
                        <a:ext cx="330200" cy="266700"/>
                      </a:xfrm>
                      <a:prstGeom prst="rect">
                        <a:avLst/>
                      </a:prstGeom>
                    </p:spPr>
                  </p:pic>
                </p:oleObj>
              </mc:Fallback>
            </mc:AlternateContent>
          </a:graphicData>
        </a:graphic>
      </p:graphicFrame>
      <p:sp>
        <p:nvSpPr>
          <p:cNvPr id="5" name="Content Placeholder 2">
            <a:extLst>
              <a:ext uri="{FF2B5EF4-FFF2-40B4-BE49-F238E27FC236}">
                <a16:creationId xmlns:a16="http://schemas.microsoft.com/office/drawing/2014/main" id="{A8D4A701-7165-E446-3CBA-DB14017372CC}"/>
              </a:ext>
            </a:extLst>
          </p:cNvPr>
          <p:cNvSpPr txBox="1">
            <a:spLocks/>
          </p:cNvSpPr>
          <p:nvPr/>
        </p:nvSpPr>
        <p:spPr bwMode="auto">
          <a:xfrm>
            <a:off x="332248" y="4361323"/>
            <a:ext cx="751635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dirty="0"/>
              <a:t>(b) the amplitude of the horizontal oscillation </a:t>
            </a:r>
            <a:r>
              <a:rPr lang="en-US" altLang="en-US" sz="2400" i="1" dirty="0"/>
              <a:t>A</a:t>
            </a:r>
            <a:r>
              <a:rPr lang="en-US" altLang="en-US" sz="2400" dirty="0"/>
              <a:t>; (c) the</a:t>
            </a:r>
          </a:p>
        </p:txBody>
      </p:sp>
      <p:sp>
        <p:nvSpPr>
          <p:cNvPr id="16" name="TextBox 15">
            <a:extLst>
              <a:ext uri="{FF2B5EF4-FFF2-40B4-BE49-F238E27FC236}">
                <a16:creationId xmlns:a16="http://schemas.microsoft.com/office/drawing/2014/main" id="{E54CF4DE-6BDB-C5FB-C554-D942B7318A69}"/>
              </a:ext>
            </a:extLst>
          </p:cNvPr>
          <p:cNvSpPr txBox="1"/>
          <p:nvPr/>
        </p:nvSpPr>
        <p:spPr>
          <a:xfrm>
            <a:off x="427704" y="4770819"/>
            <a:ext cx="4806591" cy="369332"/>
          </a:xfrm>
          <a:prstGeom prst="rect">
            <a:avLst/>
          </a:prstGeom>
          <a:noFill/>
        </p:spPr>
        <p:txBody>
          <a:bodyPr wrap="square" lIns="0" tIns="0" rIns="0" bIns="0">
            <a:spAutoFit/>
          </a:bodyPr>
          <a:lstStyle/>
          <a:p>
            <a:r>
              <a:rPr lang="en-US" altLang="en-US" sz="2400" dirty="0"/>
              <a:t>magnitude of the maximum velocity</a:t>
            </a:r>
            <a:endParaRPr lang="en-CA" sz="2400" dirty="0"/>
          </a:p>
        </p:txBody>
      </p:sp>
      <p:pic>
        <p:nvPicPr>
          <p:cNvPr id="13" name="Picture 12" descr="v subscript max;">
            <a:extLst>
              <a:ext uri="{FF2B5EF4-FFF2-40B4-BE49-F238E27FC236}">
                <a16:creationId xmlns:a16="http://schemas.microsoft.com/office/drawing/2014/main" id="{C48C2720-434E-B3C0-A4DD-2CFCD311A8DD}"/>
              </a:ext>
            </a:extLst>
          </p:cNvPr>
          <p:cNvPicPr>
            <a:picLocks noChangeAspect="1"/>
          </p:cNvPicPr>
          <p:nvPr/>
        </p:nvPicPr>
        <p:blipFill>
          <a:blip r:embed="rId5"/>
          <a:stretch>
            <a:fillRect/>
          </a:stretch>
        </p:blipFill>
        <p:spPr>
          <a:xfrm>
            <a:off x="5272712" y="4729163"/>
            <a:ext cx="580952" cy="542857"/>
          </a:xfrm>
          <a:prstGeom prst="rect">
            <a:avLst/>
          </a:prstGeom>
        </p:spPr>
      </p:pic>
      <p:sp>
        <p:nvSpPr>
          <p:cNvPr id="7" name="Content Placeholder 2">
            <a:extLst>
              <a:ext uri="{FF2B5EF4-FFF2-40B4-BE49-F238E27FC236}">
                <a16:creationId xmlns:a16="http://schemas.microsoft.com/office/drawing/2014/main" id="{F3FB6113-E7AB-D801-E25B-10EEFCFF48C5}"/>
              </a:ext>
            </a:extLst>
          </p:cNvPr>
          <p:cNvSpPr txBox="1">
            <a:spLocks/>
          </p:cNvSpPr>
          <p:nvPr/>
        </p:nvSpPr>
        <p:spPr bwMode="auto">
          <a:xfrm>
            <a:off x="5821241" y="4726194"/>
            <a:ext cx="27505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dirty="0"/>
              <a:t>(d) the magnitude</a:t>
            </a:r>
            <a:endParaRPr lang="en-IN" altLang="en-US" sz="2800" b="0" dirty="0"/>
          </a:p>
        </p:txBody>
      </p:sp>
      <p:sp>
        <p:nvSpPr>
          <p:cNvPr id="9" name="TextBox 8">
            <a:extLst>
              <a:ext uri="{FF2B5EF4-FFF2-40B4-BE49-F238E27FC236}">
                <a16:creationId xmlns:a16="http://schemas.microsoft.com/office/drawing/2014/main" id="{E3B4BB2F-C4A6-FDED-E114-389489FBFFCF}"/>
              </a:ext>
            </a:extLst>
          </p:cNvPr>
          <p:cNvSpPr txBox="1"/>
          <p:nvPr/>
        </p:nvSpPr>
        <p:spPr>
          <a:xfrm>
            <a:off x="342694" y="5159728"/>
            <a:ext cx="4020573" cy="369332"/>
          </a:xfrm>
          <a:prstGeom prst="rect">
            <a:avLst/>
          </a:prstGeom>
          <a:noFill/>
        </p:spPr>
        <p:txBody>
          <a:bodyPr wrap="square" lIns="0" tIns="0" rIns="0" bIns="0">
            <a:spAutoFit/>
          </a:bodyPr>
          <a:lstStyle/>
          <a:p>
            <a:pPr>
              <a:spcBef>
                <a:spcPct val="50000"/>
              </a:spcBef>
              <a:buFontTx/>
              <a:buNone/>
            </a:pPr>
            <a:r>
              <a:rPr lang="en-US" altLang="en-US" sz="2400" dirty="0"/>
              <a:t> of the maximum acceleration</a:t>
            </a:r>
          </a:p>
        </p:txBody>
      </p:sp>
      <p:graphicFrame>
        <p:nvGraphicFramePr>
          <p:cNvPr id="10" name="Object 9" descr="a subscript max">
            <a:extLst>
              <a:ext uri="{FF2B5EF4-FFF2-40B4-BE49-F238E27FC236}">
                <a16:creationId xmlns:a16="http://schemas.microsoft.com/office/drawing/2014/main" id="{0665153D-3661-C457-C39E-0CD8EE3DA74B}"/>
              </a:ext>
            </a:extLst>
          </p:cNvPr>
          <p:cNvGraphicFramePr>
            <a:graphicFrameLocks noChangeAspect="1"/>
          </p:cNvGraphicFramePr>
          <p:nvPr>
            <p:extLst>
              <p:ext uri="{D42A27DB-BD31-4B8C-83A1-F6EECF244321}">
                <p14:modId xmlns:p14="http://schemas.microsoft.com/office/powerpoint/2010/main" val="446879911"/>
              </p:ext>
            </p:extLst>
          </p:nvPr>
        </p:nvGraphicFramePr>
        <p:xfrm>
          <a:off x="4373099" y="5200650"/>
          <a:ext cx="444500" cy="419100"/>
        </p:xfrm>
        <a:graphic>
          <a:graphicData uri="http://schemas.openxmlformats.org/presentationml/2006/ole">
            <mc:AlternateContent xmlns:mc="http://schemas.openxmlformats.org/markup-compatibility/2006">
              <mc:Choice xmlns:v="urn:schemas-microsoft-com:vml" Requires="v">
                <p:oleObj name="Equation" r:id="rId6" imgW="444240" imgH="419040" progId="Equation.DSMT4">
                  <p:embed/>
                </p:oleObj>
              </mc:Choice>
              <mc:Fallback>
                <p:oleObj name="Equation" r:id="rId6" imgW="444240" imgH="419040" progId="Equation.DSMT4">
                  <p:embed/>
                  <p:pic>
                    <p:nvPicPr>
                      <p:cNvPr id="0" name=""/>
                      <p:cNvPicPr/>
                      <p:nvPr/>
                    </p:nvPicPr>
                    <p:blipFill>
                      <a:blip r:embed="rId7"/>
                      <a:stretch>
                        <a:fillRect/>
                      </a:stretch>
                    </p:blipFill>
                    <p:spPr>
                      <a:xfrm>
                        <a:off x="4373099" y="5200650"/>
                        <a:ext cx="444500" cy="419100"/>
                      </a:xfrm>
                      <a:prstGeom prst="rect">
                        <a:avLst/>
                      </a:prstGeom>
                    </p:spPr>
                  </p:pic>
                </p:oleObj>
              </mc:Fallback>
            </mc:AlternateContent>
          </a:graphicData>
        </a:graphic>
      </p:graphicFrame>
      <p:sp>
        <p:nvSpPr>
          <p:cNvPr id="11" name="Content Placeholder 2">
            <a:extLst>
              <a:ext uri="{FF2B5EF4-FFF2-40B4-BE49-F238E27FC236}">
                <a16:creationId xmlns:a16="http://schemas.microsoft.com/office/drawing/2014/main" id="{00BB259E-C86B-C791-4D21-E292160596D1}"/>
              </a:ext>
            </a:extLst>
          </p:cNvPr>
          <p:cNvSpPr txBox="1">
            <a:spLocks/>
          </p:cNvSpPr>
          <p:nvPr/>
        </p:nvSpPr>
        <p:spPr bwMode="auto">
          <a:xfrm>
            <a:off x="4867187" y="5207616"/>
            <a:ext cx="4101695" cy="360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dirty="0"/>
              <a:t>of the mass; (e) the period </a:t>
            </a:r>
            <a:r>
              <a:rPr lang="en-US" altLang="en-US" sz="2400" i="1" dirty="0">
                <a:latin typeface="Times New Roman" panose="02020603050405020304" pitchFamily="18" charset="0"/>
              </a:rPr>
              <a:t>T</a:t>
            </a:r>
            <a:endParaRPr lang="en-IN" altLang="en-US" sz="2800" b="0" dirty="0"/>
          </a:p>
        </p:txBody>
      </p:sp>
      <p:sp>
        <p:nvSpPr>
          <p:cNvPr id="12" name="Content Placeholder 2">
            <a:extLst>
              <a:ext uri="{FF2B5EF4-FFF2-40B4-BE49-F238E27FC236}">
                <a16:creationId xmlns:a16="http://schemas.microsoft.com/office/drawing/2014/main" id="{2E0677D5-30B0-864D-CC56-13D5FC043F68}"/>
              </a:ext>
            </a:extLst>
          </p:cNvPr>
          <p:cNvSpPr txBox="1">
            <a:spLocks/>
          </p:cNvSpPr>
          <p:nvPr/>
        </p:nvSpPr>
        <p:spPr bwMode="auto">
          <a:xfrm>
            <a:off x="332248" y="5475439"/>
            <a:ext cx="8077200" cy="43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dirty="0"/>
              <a:t>and frequency </a:t>
            </a:r>
            <a:r>
              <a:rPr lang="en-US" altLang="en-US" sz="2400" i="1" dirty="0">
                <a:latin typeface="Times New Roman" panose="02020603050405020304" pitchFamily="18" charset="0"/>
              </a:rPr>
              <a:t>f</a:t>
            </a:r>
            <a:r>
              <a:rPr lang="en-US" altLang="en-US" sz="2400" dirty="0"/>
              <a:t>; (f) the displacement </a:t>
            </a:r>
            <a:r>
              <a:rPr lang="en-US" altLang="en-US" sz="2400" i="1" dirty="0">
                <a:latin typeface="Times New Roman" panose="02020603050405020304" pitchFamily="18" charset="0"/>
              </a:rPr>
              <a:t>x</a:t>
            </a:r>
            <a:r>
              <a:rPr lang="en-US" altLang="en-US" sz="2400" dirty="0"/>
              <a:t> as a function of</a:t>
            </a:r>
            <a:endParaRPr lang="en-IN" altLang="en-US" sz="2800" b="0" dirty="0"/>
          </a:p>
        </p:txBody>
      </p:sp>
      <p:sp>
        <p:nvSpPr>
          <p:cNvPr id="18" name="TextBox 17">
            <a:extLst>
              <a:ext uri="{FF2B5EF4-FFF2-40B4-BE49-F238E27FC236}">
                <a16:creationId xmlns:a16="http://schemas.microsoft.com/office/drawing/2014/main" id="{3FFFB1B1-A2A3-21D6-939A-69208135DF4F}"/>
              </a:ext>
            </a:extLst>
          </p:cNvPr>
          <p:cNvSpPr txBox="1"/>
          <p:nvPr/>
        </p:nvSpPr>
        <p:spPr>
          <a:xfrm>
            <a:off x="427704" y="5902071"/>
            <a:ext cx="3733800" cy="369332"/>
          </a:xfrm>
          <a:prstGeom prst="rect">
            <a:avLst/>
          </a:prstGeom>
          <a:noFill/>
        </p:spPr>
        <p:txBody>
          <a:bodyPr wrap="square" lIns="0" tIns="0" rIns="0" bIns="0">
            <a:spAutoFit/>
          </a:bodyPr>
          <a:lstStyle/>
          <a:p>
            <a:r>
              <a:rPr lang="en-US" altLang="en-US" sz="2400" dirty="0"/>
              <a:t>time; and (g) the velocity at</a:t>
            </a:r>
            <a:endParaRPr lang="en-CA" sz="2400" dirty="0"/>
          </a:p>
        </p:txBody>
      </p:sp>
      <p:graphicFrame>
        <p:nvGraphicFramePr>
          <p:cNvPr id="8" name="Object 7" descr="t equals 0.150 s.">
            <a:extLst>
              <a:ext uri="{FF2B5EF4-FFF2-40B4-BE49-F238E27FC236}">
                <a16:creationId xmlns:a16="http://schemas.microsoft.com/office/drawing/2014/main" id="{2767A13E-2080-DE80-724E-D547F92B2B9A}"/>
              </a:ext>
            </a:extLst>
          </p:cNvPr>
          <p:cNvGraphicFramePr>
            <a:graphicFrameLocks noChangeAspect="1"/>
          </p:cNvGraphicFramePr>
          <p:nvPr>
            <p:extLst>
              <p:ext uri="{D42A27DB-BD31-4B8C-83A1-F6EECF244321}">
                <p14:modId xmlns:p14="http://schemas.microsoft.com/office/powerpoint/2010/main" val="857292227"/>
              </p:ext>
            </p:extLst>
          </p:nvPr>
        </p:nvGraphicFramePr>
        <p:xfrm>
          <a:off x="4178888" y="5956869"/>
          <a:ext cx="1384300" cy="279400"/>
        </p:xfrm>
        <a:graphic>
          <a:graphicData uri="http://schemas.openxmlformats.org/presentationml/2006/ole">
            <mc:AlternateContent xmlns:mc="http://schemas.openxmlformats.org/markup-compatibility/2006">
              <mc:Choice xmlns:v="urn:schemas-microsoft-com:vml" Requires="v">
                <p:oleObj name="Equation" r:id="rId8" imgW="1384200" imgH="279360" progId="Equation.DSMT4">
                  <p:embed/>
                </p:oleObj>
              </mc:Choice>
              <mc:Fallback>
                <p:oleObj name="Equation" r:id="rId8" imgW="1384200" imgH="279360" progId="Equation.DSMT4">
                  <p:embed/>
                  <p:pic>
                    <p:nvPicPr>
                      <p:cNvPr id="0" name=""/>
                      <p:cNvPicPr/>
                      <p:nvPr/>
                    </p:nvPicPr>
                    <p:blipFill>
                      <a:blip r:embed="rId9"/>
                      <a:stretch>
                        <a:fillRect/>
                      </a:stretch>
                    </p:blipFill>
                    <p:spPr>
                      <a:xfrm>
                        <a:off x="4178888" y="5956869"/>
                        <a:ext cx="1384300" cy="279400"/>
                      </a:xfrm>
                      <a:prstGeom prst="rect">
                        <a:avLst/>
                      </a:prstGeom>
                    </p:spPr>
                  </p:pic>
                </p:oleObj>
              </mc:Fallback>
            </mc:AlternateContent>
          </a:graphicData>
        </a:graphic>
      </p:graphicFrame>
    </p:spTree>
    <p:extLst>
      <p:ext uri="{BB962C8B-B14F-4D97-AF65-F5344CB8AC3E}">
        <p14:creationId xmlns:p14="http://schemas.microsoft.com/office/powerpoint/2010/main" val="1840684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14-2 Simple Harmonic Motion </a:t>
            </a:r>
            <a:r>
              <a:rPr lang="en-US" altLang="en-US" sz="2000" b="0" dirty="0"/>
              <a:t>(13 of 13)</a:t>
            </a:r>
            <a:endParaRPr lang="en-IN" sz="2000" b="0" dirty="0"/>
          </a:p>
        </p:txBody>
      </p:sp>
      <p:sp>
        <p:nvSpPr>
          <p:cNvPr id="3" name="Content Placeholder 2">
            <a:extLst>
              <a:ext uri="{FF2B5EF4-FFF2-40B4-BE49-F238E27FC236}">
                <a16:creationId xmlns:a16="http://schemas.microsoft.com/office/drawing/2014/main" id="{143C6CA1-72AA-41E8-91BD-68E39ED1D5EC}"/>
              </a:ext>
            </a:extLst>
          </p:cNvPr>
          <p:cNvSpPr>
            <a:spLocks noGrp="1"/>
          </p:cNvSpPr>
          <p:nvPr>
            <p:ph idx="1"/>
          </p:nvPr>
        </p:nvSpPr>
        <p:spPr>
          <a:xfrm>
            <a:off x="457200" y="1600201"/>
            <a:ext cx="8229600" cy="996399"/>
          </a:xfrm>
        </p:spPr>
        <p:txBody>
          <a:bodyPr/>
          <a:lstStyle/>
          <a:p>
            <a:pPr marL="0" lvl="0" indent="0">
              <a:buNone/>
            </a:pPr>
            <a:r>
              <a:rPr lang="en-US" altLang="en-US" sz="2600" b="1" dirty="0"/>
              <a:t>Example 14-9: Spring is started with a push.</a:t>
            </a:r>
          </a:p>
          <a:p>
            <a:pPr marL="0" lvl="0" indent="0">
              <a:buNone/>
            </a:pPr>
            <a:r>
              <a:rPr lang="en-US" altLang="en-US" sz="2600" dirty="0"/>
              <a:t>Suppose the spring of Example 14-8</a:t>
            </a:r>
          </a:p>
        </p:txBody>
      </p:sp>
      <p:graphicFrame>
        <p:nvGraphicFramePr>
          <p:cNvPr id="2" name="Object 1" descr="(where omega equals 8.08 rad per s)">
            <a:extLst>
              <a:ext uri="{FF2B5EF4-FFF2-40B4-BE49-F238E27FC236}">
                <a16:creationId xmlns:a16="http://schemas.microsoft.com/office/drawing/2014/main" id="{91CBB210-8D9D-F2ED-7599-FB3175A88B4E}"/>
              </a:ext>
            </a:extLst>
          </p:cNvPr>
          <p:cNvGraphicFramePr>
            <a:graphicFrameLocks noChangeAspect="1"/>
          </p:cNvGraphicFramePr>
          <p:nvPr>
            <p:extLst>
              <p:ext uri="{D42A27DB-BD31-4B8C-83A1-F6EECF244321}">
                <p14:modId xmlns:p14="http://schemas.microsoft.com/office/powerpoint/2010/main" val="2668819409"/>
              </p:ext>
            </p:extLst>
          </p:nvPr>
        </p:nvGraphicFramePr>
        <p:xfrm>
          <a:off x="442012" y="2638008"/>
          <a:ext cx="3263900" cy="419100"/>
        </p:xfrm>
        <a:graphic>
          <a:graphicData uri="http://schemas.openxmlformats.org/presentationml/2006/ole">
            <mc:AlternateContent xmlns:mc="http://schemas.openxmlformats.org/markup-compatibility/2006">
              <mc:Choice xmlns:v="urn:schemas-microsoft-com:vml" Requires="v">
                <p:oleObj name="Equation" r:id="rId3" imgW="3263760" imgH="419040" progId="Equation.DSMT4">
                  <p:embed/>
                </p:oleObj>
              </mc:Choice>
              <mc:Fallback>
                <p:oleObj name="Equation" r:id="rId3" imgW="3263760" imgH="419040" progId="Equation.DSMT4">
                  <p:embed/>
                  <p:pic>
                    <p:nvPicPr>
                      <p:cNvPr id="0" name=""/>
                      <p:cNvPicPr/>
                      <p:nvPr/>
                    </p:nvPicPr>
                    <p:blipFill>
                      <a:blip r:embed="rId4"/>
                      <a:stretch>
                        <a:fillRect/>
                      </a:stretch>
                    </p:blipFill>
                    <p:spPr>
                      <a:xfrm>
                        <a:off x="442012" y="2638008"/>
                        <a:ext cx="3263900" cy="419100"/>
                      </a:xfrm>
                      <a:prstGeom prst="rect">
                        <a:avLst/>
                      </a:prstGeom>
                    </p:spPr>
                  </p:pic>
                </p:oleObj>
              </mc:Fallback>
            </mc:AlternateContent>
          </a:graphicData>
        </a:graphic>
      </p:graphicFrame>
      <p:sp>
        <p:nvSpPr>
          <p:cNvPr id="9" name="Content Placeholder 2">
            <a:extLst>
              <a:ext uri="{FF2B5EF4-FFF2-40B4-BE49-F238E27FC236}">
                <a16:creationId xmlns:a16="http://schemas.microsoft.com/office/drawing/2014/main" id="{143C6CA1-72AA-41E8-91BD-68E39ED1D5EC}"/>
              </a:ext>
            </a:extLst>
          </p:cNvPr>
          <p:cNvSpPr txBox="1">
            <a:spLocks/>
          </p:cNvSpPr>
          <p:nvPr/>
        </p:nvSpPr>
        <p:spPr>
          <a:xfrm>
            <a:off x="3767772" y="2607110"/>
            <a:ext cx="4729756" cy="400951"/>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altLang="en-US" sz="2600" dirty="0"/>
              <a:t>is compressed 0.100 m from</a:t>
            </a:r>
          </a:p>
        </p:txBody>
      </p:sp>
      <p:sp>
        <p:nvSpPr>
          <p:cNvPr id="6" name="TextBox 5">
            <a:extLst>
              <a:ext uri="{FF2B5EF4-FFF2-40B4-BE49-F238E27FC236}">
                <a16:creationId xmlns:a16="http://schemas.microsoft.com/office/drawing/2014/main" id="{3D2F3531-D00E-E6F8-5623-B96BBECA7D8D}"/>
              </a:ext>
            </a:extLst>
          </p:cNvPr>
          <p:cNvSpPr txBox="1"/>
          <p:nvPr/>
        </p:nvSpPr>
        <p:spPr>
          <a:xfrm>
            <a:off x="449386" y="3011449"/>
            <a:ext cx="1717245" cy="492443"/>
          </a:xfrm>
          <a:prstGeom prst="rect">
            <a:avLst/>
          </a:prstGeom>
          <a:noFill/>
        </p:spPr>
        <p:txBody>
          <a:bodyPr wrap="square" lIns="0" rIns="0">
            <a:spAutoFit/>
          </a:bodyPr>
          <a:lstStyle/>
          <a:p>
            <a:r>
              <a:rPr lang="en-US" altLang="en-US" sz="2600" dirty="0"/>
              <a:t>equilibrium</a:t>
            </a:r>
            <a:endParaRPr lang="en-IN" sz="2600" dirty="0"/>
          </a:p>
        </p:txBody>
      </p:sp>
      <p:graphicFrame>
        <p:nvGraphicFramePr>
          <p:cNvPr id="7" name="Object 6" descr="(x subscript 0 Baseline equals negative 0.100 m)">
            <a:extLst>
              <a:ext uri="{FF2B5EF4-FFF2-40B4-BE49-F238E27FC236}">
                <a16:creationId xmlns:a16="http://schemas.microsoft.com/office/drawing/2014/main" id="{2D694D90-E16D-36D7-DBBC-FD5DF87F18A2}"/>
              </a:ext>
            </a:extLst>
          </p:cNvPr>
          <p:cNvGraphicFramePr>
            <a:graphicFrameLocks noChangeAspect="1"/>
          </p:cNvGraphicFramePr>
          <p:nvPr>
            <p:extLst>
              <p:ext uri="{D42A27DB-BD31-4B8C-83A1-F6EECF244321}">
                <p14:modId xmlns:p14="http://schemas.microsoft.com/office/powerpoint/2010/main" val="2064203379"/>
              </p:ext>
            </p:extLst>
          </p:nvPr>
        </p:nvGraphicFramePr>
        <p:xfrm>
          <a:off x="2157413" y="3076575"/>
          <a:ext cx="2298700" cy="431800"/>
        </p:xfrm>
        <a:graphic>
          <a:graphicData uri="http://schemas.openxmlformats.org/presentationml/2006/ole">
            <mc:AlternateContent xmlns:mc="http://schemas.openxmlformats.org/markup-compatibility/2006">
              <mc:Choice xmlns:v="urn:schemas-microsoft-com:vml" Requires="v">
                <p:oleObj name="Equation" r:id="rId5" imgW="2298600" imgH="431640" progId="Equation.DSMT4">
                  <p:embed/>
                </p:oleObj>
              </mc:Choice>
              <mc:Fallback>
                <p:oleObj name="Equation" r:id="rId5" imgW="2298600" imgH="431640" progId="Equation.DSMT4">
                  <p:embed/>
                  <p:pic>
                    <p:nvPicPr>
                      <p:cNvPr id="0" name=""/>
                      <p:cNvPicPr/>
                      <p:nvPr/>
                    </p:nvPicPr>
                    <p:blipFill>
                      <a:blip r:embed="rId6"/>
                      <a:stretch>
                        <a:fillRect/>
                      </a:stretch>
                    </p:blipFill>
                    <p:spPr>
                      <a:xfrm>
                        <a:off x="2157413" y="3076575"/>
                        <a:ext cx="2298700" cy="431800"/>
                      </a:xfrm>
                      <a:prstGeom prst="rect">
                        <a:avLst/>
                      </a:prstGeom>
                    </p:spPr>
                  </p:pic>
                </p:oleObj>
              </mc:Fallback>
            </mc:AlternateContent>
          </a:graphicData>
        </a:graphic>
      </p:graphicFrame>
      <p:sp>
        <p:nvSpPr>
          <p:cNvPr id="11" name="Content Placeholder 2">
            <a:extLst>
              <a:ext uri="{FF2B5EF4-FFF2-40B4-BE49-F238E27FC236}">
                <a16:creationId xmlns:a16="http://schemas.microsoft.com/office/drawing/2014/main" id="{143C6CA1-72AA-41E8-91BD-68E39ED1D5EC}"/>
              </a:ext>
            </a:extLst>
          </p:cNvPr>
          <p:cNvSpPr txBox="1">
            <a:spLocks/>
          </p:cNvSpPr>
          <p:nvPr/>
        </p:nvSpPr>
        <p:spPr>
          <a:xfrm>
            <a:off x="4535383" y="3058688"/>
            <a:ext cx="3962145" cy="400951"/>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altLang="en-US" sz="2600" dirty="0"/>
              <a:t>but is given a shove to</a:t>
            </a:r>
          </a:p>
        </p:txBody>
      </p:sp>
      <p:sp>
        <p:nvSpPr>
          <p:cNvPr id="12" name="Content Placeholder 2">
            <a:extLst>
              <a:ext uri="{FF2B5EF4-FFF2-40B4-BE49-F238E27FC236}">
                <a16:creationId xmlns:a16="http://schemas.microsoft.com/office/drawing/2014/main" id="{143C6CA1-72AA-41E8-91BD-68E39ED1D5EC}"/>
              </a:ext>
            </a:extLst>
          </p:cNvPr>
          <p:cNvSpPr txBox="1">
            <a:spLocks/>
          </p:cNvSpPr>
          <p:nvPr/>
        </p:nvSpPr>
        <p:spPr>
          <a:xfrm>
            <a:off x="457200" y="3518631"/>
            <a:ext cx="5486400" cy="400951"/>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altLang="en-US" sz="2600" dirty="0"/>
              <a:t>create a velocity in the +</a:t>
            </a:r>
            <a:r>
              <a:rPr lang="en-US" altLang="en-US" sz="2600" i="1" dirty="0"/>
              <a:t>x</a:t>
            </a:r>
            <a:r>
              <a:rPr lang="en-US" altLang="en-US" sz="2600" dirty="0"/>
              <a:t> direction of</a:t>
            </a:r>
          </a:p>
        </p:txBody>
      </p:sp>
      <p:pic>
        <p:nvPicPr>
          <p:cNvPr id="5" name="Picture 4" descr="v subscript 0 Baseline equals 0.400 m per s">
            <a:extLst>
              <a:ext uri="{FF2B5EF4-FFF2-40B4-BE49-F238E27FC236}">
                <a16:creationId xmlns:a16="http://schemas.microsoft.com/office/drawing/2014/main" id="{1369B4C4-6F9F-AB96-C1F2-11503BA40428}"/>
              </a:ext>
            </a:extLst>
          </p:cNvPr>
          <p:cNvPicPr>
            <a:picLocks noChangeAspect="1"/>
          </p:cNvPicPr>
          <p:nvPr/>
        </p:nvPicPr>
        <p:blipFill>
          <a:blip r:embed="rId7"/>
          <a:stretch>
            <a:fillRect/>
          </a:stretch>
        </p:blipFill>
        <p:spPr>
          <a:xfrm>
            <a:off x="6025317" y="3527011"/>
            <a:ext cx="2238095" cy="438095"/>
          </a:xfrm>
          <a:prstGeom prst="rect">
            <a:avLst/>
          </a:prstGeom>
        </p:spPr>
      </p:pic>
      <p:sp>
        <p:nvSpPr>
          <p:cNvPr id="16" name="Content Placeholder 2">
            <a:extLst>
              <a:ext uri="{FF2B5EF4-FFF2-40B4-BE49-F238E27FC236}">
                <a16:creationId xmlns:a16="http://schemas.microsoft.com/office/drawing/2014/main" id="{143C6CA1-72AA-41E8-91BD-68E39ED1D5EC}"/>
              </a:ext>
            </a:extLst>
          </p:cNvPr>
          <p:cNvSpPr txBox="1">
            <a:spLocks/>
          </p:cNvSpPr>
          <p:nvPr/>
        </p:nvSpPr>
        <p:spPr>
          <a:xfrm>
            <a:off x="457200" y="3911558"/>
            <a:ext cx="4495800" cy="400951"/>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altLang="en-US" sz="2600" dirty="0"/>
              <a:t>Determine (a) the phase angle</a:t>
            </a:r>
          </a:p>
        </p:txBody>
      </p:sp>
      <p:graphicFrame>
        <p:nvGraphicFramePr>
          <p:cNvPr id="20" name="Object 19" descr="variable phi">
            <a:extLst>
              <a:ext uri="{FF2B5EF4-FFF2-40B4-BE49-F238E27FC236}">
                <a16:creationId xmlns:a16="http://schemas.microsoft.com/office/drawing/2014/main" id="{39BCC9F2-4ECF-4BF7-88B7-DB560C7CBAA3}"/>
              </a:ext>
            </a:extLst>
          </p:cNvPr>
          <p:cNvGraphicFramePr>
            <a:graphicFrameLocks noChangeAspect="1"/>
          </p:cNvGraphicFramePr>
          <p:nvPr>
            <p:extLst>
              <p:ext uri="{D42A27DB-BD31-4B8C-83A1-F6EECF244321}">
                <p14:modId xmlns:p14="http://schemas.microsoft.com/office/powerpoint/2010/main" val="2306098451"/>
              </p:ext>
            </p:extLst>
          </p:nvPr>
        </p:nvGraphicFramePr>
        <p:xfrm>
          <a:off x="4984391" y="4013200"/>
          <a:ext cx="342900" cy="304800"/>
        </p:xfrm>
        <a:graphic>
          <a:graphicData uri="http://schemas.openxmlformats.org/presentationml/2006/ole">
            <mc:AlternateContent xmlns:mc="http://schemas.openxmlformats.org/markup-compatibility/2006">
              <mc:Choice xmlns:v="urn:schemas-microsoft-com:vml" Requires="v">
                <p:oleObj name="Equation" r:id="rId8" imgW="342720" imgH="304560" progId="Equation.DSMT4">
                  <p:embed/>
                </p:oleObj>
              </mc:Choice>
              <mc:Fallback>
                <p:oleObj name="Equation" r:id="rId8" imgW="342720" imgH="304560" progId="Equation.DSMT4">
                  <p:embed/>
                  <p:pic>
                    <p:nvPicPr>
                      <p:cNvPr id="10" name="Object 9" descr="variable phi">
                        <a:extLst>
                          <a:ext uri="{FF2B5EF4-FFF2-40B4-BE49-F238E27FC236}">
                            <a16:creationId xmlns:a16="http://schemas.microsoft.com/office/drawing/2014/main" id="{39BCC9F2-4ECF-4BF7-88B7-DB560C7CBAA3}"/>
                          </a:ext>
                        </a:extLst>
                      </p:cNvPr>
                      <p:cNvPicPr/>
                      <p:nvPr/>
                    </p:nvPicPr>
                    <p:blipFill>
                      <a:blip r:embed="rId9"/>
                      <a:stretch>
                        <a:fillRect/>
                      </a:stretch>
                    </p:blipFill>
                    <p:spPr>
                      <a:xfrm>
                        <a:off x="4984391" y="4013200"/>
                        <a:ext cx="342900" cy="304800"/>
                      </a:xfrm>
                      <a:prstGeom prst="rect">
                        <a:avLst/>
                      </a:prstGeom>
                    </p:spPr>
                  </p:pic>
                </p:oleObj>
              </mc:Fallback>
            </mc:AlternateContent>
          </a:graphicData>
        </a:graphic>
      </p:graphicFrame>
      <p:sp>
        <p:nvSpPr>
          <p:cNvPr id="21" name="Content Placeholder 2">
            <a:extLst>
              <a:ext uri="{FF2B5EF4-FFF2-40B4-BE49-F238E27FC236}">
                <a16:creationId xmlns:a16="http://schemas.microsoft.com/office/drawing/2014/main" id="{143C6CA1-72AA-41E8-91BD-68E39ED1D5EC}"/>
              </a:ext>
            </a:extLst>
          </p:cNvPr>
          <p:cNvSpPr txBox="1">
            <a:spLocks/>
          </p:cNvSpPr>
          <p:nvPr/>
        </p:nvSpPr>
        <p:spPr>
          <a:xfrm>
            <a:off x="5368744" y="3899244"/>
            <a:ext cx="3128783" cy="400951"/>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altLang="en-US" sz="2600" dirty="0"/>
              <a:t>(b) the amplitude </a:t>
            </a:r>
            <a:r>
              <a:rPr lang="en-US" altLang="en-US" sz="2600" i="1" dirty="0"/>
              <a:t>A</a:t>
            </a:r>
            <a:r>
              <a:rPr lang="en-US" altLang="en-US" sz="2600" dirty="0"/>
              <a:t>, </a:t>
            </a:r>
          </a:p>
        </p:txBody>
      </p:sp>
      <p:sp>
        <p:nvSpPr>
          <p:cNvPr id="22" name="Content Placeholder 2">
            <a:extLst>
              <a:ext uri="{FF2B5EF4-FFF2-40B4-BE49-F238E27FC236}">
                <a16:creationId xmlns:a16="http://schemas.microsoft.com/office/drawing/2014/main" id="{143C6CA1-72AA-41E8-91BD-68E39ED1D5EC}"/>
              </a:ext>
            </a:extLst>
          </p:cNvPr>
          <p:cNvSpPr txBox="1">
            <a:spLocks/>
          </p:cNvSpPr>
          <p:nvPr/>
        </p:nvSpPr>
        <p:spPr>
          <a:xfrm>
            <a:off x="457200" y="4313706"/>
            <a:ext cx="7818702" cy="400951"/>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altLang="en-US" sz="2600" dirty="0"/>
              <a:t>and (c) the displacement </a:t>
            </a:r>
            <a:r>
              <a:rPr lang="en-US" altLang="en-US" sz="2600" i="1" dirty="0"/>
              <a:t>x</a:t>
            </a:r>
            <a:r>
              <a:rPr lang="en-US" altLang="en-US" sz="2600" dirty="0"/>
              <a:t> as a function of time, </a:t>
            </a:r>
            <a:r>
              <a:rPr lang="en-US" altLang="en-US" sz="2600" i="1" dirty="0">
                <a:latin typeface="Times New Roman" panose="02020603050405020304" pitchFamily="18" charset="0"/>
                <a:cs typeface="Times New Roman" panose="02020603050405020304" pitchFamily="18" charset="0"/>
              </a:rPr>
              <a:t>x</a:t>
            </a:r>
            <a:r>
              <a:rPr lang="en-US" altLang="en-US" sz="2600" dirty="0"/>
              <a:t>(</a:t>
            </a:r>
            <a:r>
              <a:rPr lang="en-US" altLang="en-US" sz="2600" i="1" dirty="0"/>
              <a:t>t</a:t>
            </a:r>
            <a:r>
              <a:rPr lang="en-US" altLang="en-US" sz="2600" dirty="0"/>
              <a:t>).</a:t>
            </a:r>
          </a:p>
        </p:txBody>
      </p:sp>
    </p:spTree>
    <p:extLst>
      <p:ext uri="{BB962C8B-B14F-4D97-AF65-F5344CB8AC3E}">
        <p14:creationId xmlns:p14="http://schemas.microsoft.com/office/powerpoint/2010/main" val="2831150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14-3 Energy in the Simple Harmonic Oscillator </a:t>
            </a:r>
            <a:r>
              <a:rPr lang="en-US" altLang="en-US" sz="2000" b="0" dirty="0">
                <a:latin typeface="Arial" panose="020B0604020202020204" pitchFamily="34" charset="0"/>
              </a:rPr>
              <a:t>(1 of 6)</a:t>
            </a:r>
            <a:endParaRPr lang="en-IN" sz="2000" b="0" dirty="0"/>
          </a:p>
        </p:txBody>
      </p:sp>
      <p:sp>
        <p:nvSpPr>
          <p:cNvPr id="10" name="Content Placeholder 12"/>
          <p:cNvSpPr txBox="1">
            <a:spLocks/>
          </p:cNvSpPr>
          <p:nvPr/>
        </p:nvSpPr>
        <p:spPr>
          <a:xfrm>
            <a:off x="457200" y="1600201"/>
            <a:ext cx="8229600" cy="8381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SzTx/>
              <a:buNone/>
              <a:defRPr/>
            </a:pPr>
            <a:r>
              <a:rPr lang="en-US" altLang="en-US" sz="2600" dirty="0">
                <a:latin typeface="Arial" panose="020B0604020202020204" pitchFamily="34" charset="0"/>
              </a:rPr>
              <a:t>We already know that the </a:t>
            </a:r>
            <a:r>
              <a:rPr lang="en-US" altLang="en-US" sz="2600" dirty="0">
                <a:solidFill>
                  <a:srgbClr val="007FA3"/>
                </a:solidFill>
                <a:latin typeface="Arial" panose="020B0604020202020204" pitchFamily="34" charset="0"/>
              </a:rPr>
              <a:t>potential energy</a:t>
            </a:r>
            <a:r>
              <a:rPr lang="en-US" altLang="en-US" sz="2600" dirty="0">
                <a:latin typeface="Arial" panose="020B0604020202020204" pitchFamily="34" charset="0"/>
              </a:rPr>
              <a:t> of a spring is given by:</a:t>
            </a:r>
          </a:p>
        </p:txBody>
      </p:sp>
      <p:graphicFrame>
        <p:nvGraphicFramePr>
          <p:cNvPr id="2" name="Object 1" descr="U equals negative Integral of F d x equals StartFraction 1 over 2 EndFraction k x squared."/>
          <p:cNvGraphicFramePr>
            <a:graphicFrameLocks noChangeAspect="1"/>
          </p:cNvGraphicFramePr>
          <p:nvPr>
            <p:extLst>
              <p:ext uri="{D42A27DB-BD31-4B8C-83A1-F6EECF244321}">
                <p14:modId xmlns:p14="http://schemas.microsoft.com/office/powerpoint/2010/main" val="1120917006"/>
              </p:ext>
            </p:extLst>
          </p:nvPr>
        </p:nvGraphicFramePr>
        <p:xfrm>
          <a:off x="2971800" y="2743200"/>
          <a:ext cx="2476500" cy="723900"/>
        </p:xfrm>
        <a:graphic>
          <a:graphicData uri="http://schemas.openxmlformats.org/presentationml/2006/ole">
            <mc:AlternateContent xmlns:mc="http://schemas.openxmlformats.org/markup-compatibility/2006">
              <mc:Choice xmlns:v="urn:schemas-microsoft-com:vml" Requires="v">
                <p:oleObj name="Equation" r:id="rId3" imgW="2476440" imgH="723600" progId="Equation.DSMT4">
                  <p:embed/>
                </p:oleObj>
              </mc:Choice>
              <mc:Fallback>
                <p:oleObj name="Equation" r:id="rId3" imgW="2476440" imgH="723600" progId="Equation.DSMT4">
                  <p:embed/>
                  <p:pic>
                    <p:nvPicPr>
                      <p:cNvPr id="0" name=""/>
                      <p:cNvPicPr/>
                      <p:nvPr/>
                    </p:nvPicPr>
                    <p:blipFill>
                      <a:blip r:embed="rId4"/>
                      <a:stretch>
                        <a:fillRect/>
                      </a:stretch>
                    </p:blipFill>
                    <p:spPr>
                      <a:xfrm>
                        <a:off x="2971800" y="2743200"/>
                        <a:ext cx="2476500" cy="723900"/>
                      </a:xfrm>
                      <a:prstGeom prst="rect">
                        <a:avLst/>
                      </a:prstGeom>
                    </p:spPr>
                  </p:pic>
                </p:oleObj>
              </mc:Fallback>
            </mc:AlternateContent>
          </a:graphicData>
        </a:graphic>
      </p:graphicFrame>
      <p:sp>
        <p:nvSpPr>
          <p:cNvPr id="7" name="Content Placeholder 12"/>
          <p:cNvSpPr txBox="1">
            <a:spLocks/>
          </p:cNvSpPr>
          <p:nvPr/>
        </p:nvSpPr>
        <p:spPr>
          <a:xfrm>
            <a:off x="457200" y="3779046"/>
            <a:ext cx="8229600" cy="447674"/>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SzTx/>
              <a:buNone/>
              <a:defRPr/>
            </a:pPr>
            <a:r>
              <a:rPr lang="en-US" altLang="en-US" sz="2600" dirty="0">
                <a:latin typeface="Arial" panose="020B0604020202020204" pitchFamily="34" charset="0"/>
              </a:rPr>
              <a:t>The </a:t>
            </a:r>
            <a:r>
              <a:rPr lang="en-US" altLang="en-US" sz="2600" dirty="0">
                <a:solidFill>
                  <a:srgbClr val="007FA3"/>
                </a:solidFill>
                <a:latin typeface="Arial" panose="020B0604020202020204" pitchFamily="34" charset="0"/>
              </a:rPr>
              <a:t>total mechanical energy</a:t>
            </a:r>
            <a:r>
              <a:rPr lang="en-US" altLang="en-US" sz="2600" dirty="0">
                <a:latin typeface="Arial" panose="020B0604020202020204" pitchFamily="34" charset="0"/>
              </a:rPr>
              <a:t> is then:</a:t>
            </a:r>
          </a:p>
        </p:txBody>
      </p:sp>
      <p:pic>
        <p:nvPicPr>
          <p:cNvPr id="5" name="Picture 4" descr="E equals StartFraction 1 over 2 EndFraction m v squared plus StartFraction 1 over 2 EndFraction k x squared.">
            <a:extLst>
              <a:ext uri="{FF2B5EF4-FFF2-40B4-BE49-F238E27FC236}">
                <a16:creationId xmlns:a16="http://schemas.microsoft.com/office/drawing/2014/main" id="{C156A6CA-74BA-9827-75EB-351106AFD189}"/>
              </a:ext>
            </a:extLst>
          </p:cNvPr>
          <p:cNvPicPr>
            <a:picLocks noChangeAspect="1"/>
          </p:cNvPicPr>
          <p:nvPr/>
        </p:nvPicPr>
        <p:blipFill>
          <a:blip r:embed="rId5"/>
          <a:stretch>
            <a:fillRect/>
          </a:stretch>
        </p:blipFill>
        <p:spPr>
          <a:xfrm>
            <a:off x="2971800" y="4308918"/>
            <a:ext cx="2257143" cy="723810"/>
          </a:xfrm>
          <a:prstGeom prst="rect">
            <a:avLst/>
          </a:prstGeom>
        </p:spPr>
      </p:pic>
      <p:sp>
        <p:nvSpPr>
          <p:cNvPr id="9" name="Content Placeholder 12"/>
          <p:cNvSpPr txBox="1">
            <a:spLocks/>
          </p:cNvSpPr>
          <p:nvPr/>
        </p:nvSpPr>
        <p:spPr>
          <a:xfrm>
            <a:off x="457200" y="5114926"/>
            <a:ext cx="8229600" cy="828673"/>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SzTx/>
              <a:buNone/>
              <a:defRPr/>
            </a:pPr>
            <a:r>
              <a:rPr lang="en-US" altLang="en-US" sz="2600" dirty="0">
                <a:latin typeface="Arial" panose="020B0604020202020204" pitchFamily="34" charset="0"/>
              </a:rPr>
              <a:t>The total mechanical energy will be </a:t>
            </a:r>
            <a:r>
              <a:rPr lang="en-US" altLang="en-US" sz="2600" dirty="0">
                <a:solidFill>
                  <a:srgbClr val="007FA3"/>
                </a:solidFill>
                <a:latin typeface="Arial" panose="020B0604020202020204" pitchFamily="34" charset="0"/>
              </a:rPr>
              <a:t>conserved</a:t>
            </a:r>
            <a:r>
              <a:rPr lang="en-US" altLang="en-US" sz="2600" dirty="0">
                <a:latin typeface="Arial" panose="020B0604020202020204" pitchFamily="34" charset="0"/>
              </a:rPr>
              <a:t>, as we are assuming the system is </a:t>
            </a:r>
            <a:r>
              <a:rPr lang="en-US" altLang="en-US" sz="2600" dirty="0">
                <a:solidFill>
                  <a:srgbClr val="007FA3"/>
                </a:solidFill>
                <a:latin typeface="Arial" panose="020B0604020202020204" pitchFamily="34" charset="0"/>
              </a:rPr>
              <a:t>frictionless</a:t>
            </a:r>
            <a:r>
              <a:rPr lang="en-US" altLang="en-US" sz="2600" dirty="0">
                <a:latin typeface="Arial" panose="020B0604020202020204" pitchFamily="34" charset="0"/>
              </a:rPr>
              <a:t>.</a:t>
            </a:r>
          </a:p>
        </p:txBody>
      </p:sp>
    </p:spTree>
    <p:extLst>
      <p:ext uri="{BB962C8B-B14F-4D97-AF65-F5344CB8AC3E}">
        <p14:creationId xmlns:p14="http://schemas.microsoft.com/office/powerpoint/2010/main" val="645706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186894-9CAE-FD06-145C-1FEB2F9EB0F5}"/>
              </a:ext>
            </a:extLst>
          </p:cNvPr>
          <p:cNvSpPr>
            <a:spLocks noGrp="1"/>
          </p:cNvSpPr>
          <p:nvPr>
            <p:ph type="title"/>
          </p:nvPr>
        </p:nvSpPr>
        <p:spPr/>
        <p:txBody>
          <a:bodyPr/>
          <a:lstStyle/>
          <a:p>
            <a:r>
              <a:rPr lang="en-US" altLang="en-US" dirty="0"/>
              <a:t>14-3 Energy in the Simple Harmonic Oscillator </a:t>
            </a:r>
            <a:r>
              <a:rPr lang="en-US" altLang="en-US" sz="2000" b="0" dirty="0"/>
              <a:t>(2 of 6)</a:t>
            </a:r>
            <a:endParaRPr lang="en-IN" sz="2000" b="0" dirty="0"/>
          </a:p>
        </p:txBody>
      </p:sp>
      <p:pic>
        <p:nvPicPr>
          <p:cNvPr id="10" name="Picture 12" descr="The figure consists of four parts that illustrate how energy changes its form from potential energy to kinetic energy and back to potential energy. Long description is available in notes, press F6.">
            <a:extLst>
              <a:ext uri="{FF2B5EF4-FFF2-40B4-BE49-F238E27FC236}">
                <a16:creationId xmlns:a16="http://schemas.microsoft.com/office/drawing/2014/main" id="{B2C69013-0460-47FA-965C-FA2A479000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809"/>
          <a:stretch>
            <a:fillRect/>
          </a:stretch>
        </p:blipFill>
        <p:spPr bwMode="auto">
          <a:xfrm>
            <a:off x="457200" y="1600200"/>
            <a:ext cx="2418315" cy="474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ontent Placeholder 2">
            <a:extLst>
              <a:ext uri="{FF2B5EF4-FFF2-40B4-BE49-F238E27FC236}">
                <a16:creationId xmlns:a16="http://schemas.microsoft.com/office/drawing/2014/main" id="{D2BBC3A1-DCCC-40BA-83CC-B8F697690EA5}"/>
              </a:ext>
            </a:extLst>
          </p:cNvPr>
          <p:cNvSpPr txBox="1">
            <a:spLocks/>
          </p:cNvSpPr>
          <p:nvPr/>
        </p:nvSpPr>
        <p:spPr>
          <a:xfrm>
            <a:off x="3733800" y="1600200"/>
            <a:ext cx="4343400" cy="39624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latin typeface="Arial" panose="020B0604020202020204" pitchFamily="34" charset="0"/>
              </a:rPr>
              <a:t>If the mass is at the </a:t>
            </a:r>
            <a:r>
              <a:rPr lang="en-US" sz="2600" dirty="0">
                <a:solidFill>
                  <a:srgbClr val="007FA3"/>
                </a:solidFill>
                <a:latin typeface="Arial" panose="020B0604020202020204" pitchFamily="34" charset="0"/>
              </a:rPr>
              <a:t>limits</a:t>
            </a:r>
            <a:r>
              <a:rPr lang="en-US" sz="2600" dirty="0">
                <a:latin typeface="Arial" panose="020B0604020202020204" pitchFamily="34" charset="0"/>
              </a:rPr>
              <a:t> of its motion, the energy is all </a:t>
            </a:r>
            <a:r>
              <a:rPr lang="en-US" sz="2600" dirty="0">
                <a:solidFill>
                  <a:srgbClr val="007FA3"/>
                </a:solidFill>
                <a:latin typeface="Arial" panose="020B0604020202020204" pitchFamily="34" charset="0"/>
              </a:rPr>
              <a:t>potential</a:t>
            </a:r>
            <a:r>
              <a:rPr lang="en-US" sz="2600" dirty="0">
                <a:latin typeface="Arial" panose="020B0604020202020204" pitchFamily="34" charset="0"/>
              </a:rPr>
              <a:t>.</a:t>
            </a:r>
          </a:p>
          <a:p>
            <a:pPr marL="0" indent="0">
              <a:buNone/>
            </a:pPr>
            <a:r>
              <a:rPr lang="en-US" sz="2600" dirty="0">
                <a:latin typeface="Arial" panose="020B0604020202020204" pitchFamily="34" charset="0"/>
              </a:rPr>
              <a:t>If the mass is at the </a:t>
            </a:r>
            <a:r>
              <a:rPr lang="en-US" sz="2600" dirty="0">
                <a:solidFill>
                  <a:srgbClr val="007FA3"/>
                </a:solidFill>
                <a:latin typeface="Arial" panose="020B0604020202020204" pitchFamily="34" charset="0"/>
              </a:rPr>
              <a:t>equilibrium</a:t>
            </a:r>
            <a:r>
              <a:rPr lang="en-US" sz="2600" dirty="0">
                <a:latin typeface="Arial" panose="020B0604020202020204" pitchFamily="34" charset="0"/>
              </a:rPr>
              <a:t> point, the energy is all </a:t>
            </a:r>
            <a:r>
              <a:rPr lang="en-US" sz="2600" dirty="0">
                <a:solidFill>
                  <a:srgbClr val="007FA3"/>
                </a:solidFill>
                <a:latin typeface="Arial" panose="020B0604020202020204" pitchFamily="34" charset="0"/>
              </a:rPr>
              <a:t>kinetic</a:t>
            </a:r>
            <a:r>
              <a:rPr lang="en-US" sz="2600" dirty="0">
                <a:latin typeface="Arial" panose="020B0604020202020204" pitchFamily="34" charset="0"/>
              </a:rPr>
              <a:t>.</a:t>
            </a:r>
          </a:p>
          <a:p>
            <a:pPr marL="0" indent="0">
              <a:buNone/>
            </a:pPr>
            <a:r>
              <a:rPr lang="en-US" sz="2600" dirty="0">
                <a:latin typeface="Arial" panose="020B0604020202020204" pitchFamily="34" charset="0"/>
              </a:rPr>
              <a:t>We know what the potential energy is at the turning points:</a:t>
            </a:r>
          </a:p>
        </p:txBody>
      </p:sp>
      <p:graphicFrame>
        <p:nvGraphicFramePr>
          <p:cNvPr id="2" name="Object 1" descr="E equals StartFraction 1 over 2 EndFraction k &quot;A&quot; squared."/>
          <p:cNvGraphicFramePr>
            <a:graphicFrameLocks noChangeAspect="1"/>
          </p:cNvGraphicFramePr>
          <p:nvPr>
            <p:extLst>
              <p:ext uri="{D42A27DB-BD31-4B8C-83A1-F6EECF244321}">
                <p14:modId xmlns:p14="http://schemas.microsoft.com/office/powerpoint/2010/main" val="2835041654"/>
              </p:ext>
            </p:extLst>
          </p:nvPr>
        </p:nvGraphicFramePr>
        <p:xfrm>
          <a:off x="5334000" y="5410200"/>
          <a:ext cx="1282700" cy="723900"/>
        </p:xfrm>
        <a:graphic>
          <a:graphicData uri="http://schemas.openxmlformats.org/presentationml/2006/ole">
            <mc:AlternateContent xmlns:mc="http://schemas.openxmlformats.org/markup-compatibility/2006">
              <mc:Choice xmlns:v="urn:schemas-microsoft-com:vml" Requires="v">
                <p:oleObj name="Equation" r:id="rId5" imgW="1282680" imgH="723600" progId="Equation.DSMT4">
                  <p:embed/>
                </p:oleObj>
              </mc:Choice>
              <mc:Fallback>
                <p:oleObj name="Equation" r:id="rId5" imgW="1282680" imgH="723600" progId="Equation.DSMT4">
                  <p:embed/>
                  <p:pic>
                    <p:nvPicPr>
                      <p:cNvPr id="0" name=""/>
                      <p:cNvPicPr/>
                      <p:nvPr/>
                    </p:nvPicPr>
                    <p:blipFill>
                      <a:blip r:embed="rId6"/>
                      <a:stretch>
                        <a:fillRect/>
                      </a:stretch>
                    </p:blipFill>
                    <p:spPr>
                      <a:xfrm>
                        <a:off x="5334000" y="5410200"/>
                        <a:ext cx="1282700" cy="723900"/>
                      </a:xfrm>
                      <a:prstGeom prst="rect">
                        <a:avLst/>
                      </a:prstGeom>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AE436D6-CA70-4145-8A81-DCD1C504479A}"/>
              </a:ext>
            </a:extLst>
          </p:cNvPr>
          <p:cNvSpPr>
            <a:spLocks noGrp="1"/>
          </p:cNvSpPr>
          <p:nvPr>
            <p:ph type="title"/>
          </p:nvPr>
        </p:nvSpPr>
        <p:spPr/>
        <p:txBody>
          <a:bodyPr/>
          <a:lstStyle/>
          <a:p>
            <a:r>
              <a:rPr lang="en-US" altLang="en-US" dirty="0">
                <a:cs typeface="+mj-cs"/>
              </a:rPr>
              <a:t>14-3 Energy in the Simple Harmonic Oscillator </a:t>
            </a:r>
            <a:r>
              <a:rPr lang="en-US" altLang="en-US" sz="2000" b="0" dirty="0">
                <a:cs typeface="+mj-cs"/>
              </a:rPr>
              <a:t>(3 of 6)</a:t>
            </a:r>
            <a:endParaRPr lang="en-IN" sz="2000" b="0" dirty="0"/>
          </a:p>
        </p:txBody>
      </p:sp>
      <p:sp>
        <p:nvSpPr>
          <p:cNvPr id="8" name="Content Placeholder 7">
            <a:extLst>
              <a:ext uri="{FF2B5EF4-FFF2-40B4-BE49-F238E27FC236}">
                <a16:creationId xmlns:a16="http://schemas.microsoft.com/office/drawing/2014/main" id="{60741F0A-8F03-43E9-AA87-A69107E6E391}"/>
              </a:ext>
            </a:extLst>
          </p:cNvPr>
          <p:cNvSpPr>
            <a:spLocks noGrp="1"/>
          </p:cNvSpPr>
          <p:nvPr>
            <p:ph idx="1"/>
          </p:nvPr>
        </p:nvSpPr>
        <p:spPr>
          <a:xfrm>
            <a:off x="457200" y="1600201"/>
            <a:ext cx="4343400" cy="457200"/>
          </a:xfrm>
        </p:spPr>
        <p:txBody>
          <a:bodyPr/>
          <a:lstStyle/>
          <a:p>
            <a:pPr marL="0" lvl="0" indent="0" fontAlgn="base">
              <a:spcBef>
                <a:spcPct val="50000"/>
              </a:spcBef>
              <a:spcAft>
                <a:spcPct val="0"/>
              </a:spcAft>
              <a:buClrTx/>
              <a:buSzTx/>
              <a:buNone/>
              <a:defRPr/>
            </a:pPr>
            <a:r>
              <a:rPr lang="en-US" altLang="en-US" sz="2600" dirty="0">
                <a:latin typeface="Arial" panose="020B0604020202020204" pitchFamily="34" charset="0"/>
              </a:rPr>
              <a:t>The </a:t>
            </a:r>
            <a:r>
              <a:rPr lang="en-US" altLang="en-US" sz="2600" dirty="0">
                <a:solidFill>
                  <a:srgbClr val="007FA3"/>
                </a:solidFill>
                <a:latin typeface="Arial" panose="020B0604020202020204" pitchFamily="34" charset="0"/>
              </a:rPr>
              <a:t>total energy</a:t>
            </a:r>
            <a:r>
              <a:rPr lang="en-US" altLang="en-US" sz="2600" dirty="0">
                <a:latin typeface="Arial" panose="020B0604020202020204" pitchFamily="34" charset="0"/>
              </a:rPr>
              <a:t> is, therefore,</a:t>
            </a:r>
          </a:p>
        </p:txBody>
      </p:sp>
      <p:graphicFrame>
        <p:nvGraphicFramePr>
          <p:cNvPr id="2" name="Object 1" descr="StartFraction 1 over 2 EndFraction k A  squared."/>
          <p:cNvGraphicFramePr>
            <a:graphicFrameLocks noChangeAspect="1"/>
          </p:cNvGraphicFramePr>
          <p:nvPr>
            <p:extLst>
              <p:ext uri="{D42A27DB-BD31-4B8C-83A1-F6EECF244321}">
                <p14:modId xmlns:p14="http://schemas.microsoft.com/office/powerpoint/2010/main" val="3292113524"/>
              </p:ext>
            </p:extLst>
          </p:nvPr>
        </p:nvGraphicFramePr>
        <p:xfrm>
          <a:off x="4856313" y="1618672"/>
          <a:ext cx="711200" cy="419100"/>
        </p:xfrm>
        <a:graphic>
          <a:graphicData uri="http://schemas.openxmlformats.org/presentationml/2006/ole">
            <mc:AlternateContent xmlns:mc="http://schemas.openxmlformats.org/markup-compatibility/2006">
              <mc:Choice xmlns:v="urn:schemas-microsoft-com:vml" Requires="v">
                <p:oleObj name="Equation" r:id="rId3" imgW="711000" imgH="419040" progId="Equation.DSMT4">
                  <p:embed/>
                </p:oleObj>
              </mc:Choice>
              <mc:Fallback>
                <p:oleObj name="Equation" r:id="rId3" imgW="711000" imgH="419040" progId="Equation.DSMT4">
                  <p:embed/>
                  <p:pic>
                    <p:nvPicPr>
                      <p:cNvPr id="0" name=""/>
                      <p:cNvPicPr/>
                      <p:nvPr/>
                    </p:nvPicPr>
                    <p:blipFill>
                      <a:blip r:embed="rId4"/>
                      <a:stretch>
                        <a:fillRect/>
                      </a:stretch>
                    </p:blipFill>
                    <p:spPr>
                      <a:xfrm>
                        <a:off x="4856313" y="1618672"/>
                        <a:ext cx="711200" cy="419100"/>
                      </a:xfrm>
                      <a:prstGeom prst="rect">
                        <a:avLst/>
                      </a:prstGeom>
                    </p:spPr>
                  </p:pic>
                </p:oleObj>
              </mc:Fallback>
            </mc:AlternateContent>
          </a:graphicData>
        </a:graphic>
      </p:graphicFrame>
      <p:sp>
        <p:nvSpPr>
          <p:cNvPr id="9" name="Content Placeholder 7">
            <a:extLst>
              <a:ext uri="{FF2B5EF4-FFF2-40B4-BE49-F238E27FC236}">
                <a16:creationId xmlns:a16="http://schemas.microsoft.com/office/drawing/2014/main" id="{60741F0A-8F03-43E9-AA87-A69107E6E391}"/>
              </a:ext>
            </a:extLst>
          </p:cNvPr>
          <p:cNvSpPr txBox="1">
            <a:spLocks/>
          </p:cNvSpPr>
          <p:nvPr/>
        </p:nvSpPr>
        <p:spPr>
          <a:xfrm>
            <a:off x="457200" y="2154677"/>
            <a:ext cx="2667000" cy="4572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ct val="50000"/>
              </a:spcBef>
              <a:spcAft>
                <a:spcPct val="0"/>
              </a:spcAft>
              <a:buClrTx/>
              <a:buSzTx/>
              <a:buNone/>
              <a:defRPr/>
            </a:pPr>
            <a:r>
              <a:rPr lang="en-US" altLang="en-US" sz="2600" dirty="0">
                <a:latin typeface="Arial" panose="020B0604020202020204" pitchFamily="34" charset="0"/>
              </a:rPr>
              <a:t>And we can write:</a:t>
            </a:r>
          </a:p>
        </p:txBody>
      </p:sp>
      <p:pic>
        <p:nvPicPr>
          <p:cNvPr id="6" name="Picture 5" descr="StartFraction 1 over 2 EndFraction m v squared plus StartFraction 1 over 2 EndFraction k x squared equals StartFraction 1 over 2 EndFraction k &quot;A&quot; squared.">
            <a:extLst>
              <a:ext uri="{FF2B5EF4-FFF2-40B4-BE49-F238E27FC236}">
                <a16:creationId xmlns:a16="http://schemas.microsoft.com/office/drawing/2014/main" id="{8B7524BC-A0D4-257B-CE7B-46F9DF111703}"/>
              </a:ext>
            </a:extLst>
          </p:cNvPr>
          <p:cNvPicPr>
            <a:picLocks noChangeAspect="1"/>
          </p:cNvPicPr>
          <p:nvPr/>
        </p:nvPicPr>
        <p:blipFill>
          <a:blip r:embed="rId5"/>
          <a:stretch>
            <a:fillRect/>
          </a:stretch>
        </p:blipFill>
        <p:spPr>
          <a:xfrm>
            <a:off x="3141369" y="2741081"/>
            <a:ext cx="2552381" cy="419048"/>
          </a:xfrm>
          <a:prstGeom prst="rect">
            <a:avLst/>
          </a:prstGeom>
        </p:spPr>
      </p:pic>
      <p:sp>
        <p:nvSpPr>
          <p:cNvPr id="11" name="Content Placeholder 7">
            <a:extLst>
              <a:ext uri="{FF2B5EF4-FFF2-40B4-BE49-F238E27FC236}">
                <a16:creationId xmlns:a16="http://schemas.microsoft.com/office/drawing/2014/main" id="{60741F0A-8F03-43E9-AA87-A69107E6E391}"/>
              </a:ext>
            </a:extLst>
          </p:cNvPr>
          <p:cNvSpPr txBox="1">
            <a:spLocks/>
          </p:cNvSpPr>
          <p:nvPr/>
        </p:nvSpPr>
        <p:spPr>
          <a:xfrm>
            <a:off x="457199" y="3485830"/>
            <a:ext cx="5791201" cy="930612"/>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ct val="50000"/>
              </a:spcBef>
              <a:spcAft>
                <a:spcPct val="0"/>
              </a:spcAft>
              <a:buClrTx/>
              <a:buSzTx/>
              <a:buNone/>
              <a:defRPr/>
            </a:pPr>
            <a:r>
              <a:rPr lang="en-US" altLang="en-US" sz="2600" dirty="0">
                <a:latin typeface="Arial" panose="020B0604020202020204" pitchFamily="34" charset="0"/>
              </a:rPr>
              <a:t>This can be solved for the </a:t>
            </a:r>
            <a:r>
              <a:rPr lang="en-US" altLang="en-US" sz="2600" dirty="0">
                <a:solidFill>
                  <a:srgbClr val="007FA3"/>
                </a:solidFill>
                <a:latin typeface="Arial" panose="020B0604020202020204" pitchFamily="34" charset="0"/>
              </a:rPr>
              <a:t>velocity</a:t>
            </a:r>
            <a:r>
              <a:rPr lang="en-US" altLang="en-US" sz="2600" dirty="0">
                <a:latin typeface="Arial" panose="020B0604020202020204" pitchFamily="34" charset="0"/>
              </a:rPr>
              <a:t> as a function of </a:t>
            </a:r>
            <a:r>
              <a:rPr lang="en-US" altLang="en-US" sz="2600" dirty="0">
                <a:solidFill>
                  <a:srgbClr val="007FA3"/>
                </a:solidFill>
                <a:latin typeface="Arial" panose="020B0604020202020204" pitchFamily="34" charset="0"/>
              </a:rPr>
              <a:t>position</a:t>
            </a:r>
            <a:r>
              <a:rPr lang="en-US" altLang="en-US" sz="2600" dirty="0">
                <a:latin typeface="Arial" panose="020B0604020202020204" pitchFamily="34" charset="0"/>
              </a:rPr>
              <a:t>:</a:t>
            </a:r>
          </a:p>
          <a:p>
            <a:pPr marL="0" indent="0" fontAlgn="base">
              <a:spcBef>
                <a:spcPct val="50000"/>
              </a:spcBef>
              <a:spcAft>
                <a:spcPct val="0"/>
              </a:spcAft>
              <a:buClrTx/>
              <a:buSzTx/>
              <a:buNone/>
              <a:defRPr/>
            </a:pPr>
            <a:endParaRPr lang="en-US" altLang="en-US" sz="2600" dirty="0">
              <a:latin typeface="Arial" panose="020B0604020202020204" pitchFamily="34" charset="0"/>
            </a:endParaRPr>
          </a:p>
        </p:txBody>
      </p:sp>
      <p:pic>
        <p:nvPicPr>
          <p:cNvPr id="10" name="Picture 9" descr="v equals plus or minus v subscript max StartRoot 1 minus StartFraction x squared over &quot;A&quot; squared EndFraction EndRoot,">
            <a:extLst>
              <a:ext uri="{FF2B5EF4-FFF2-40B4-BE49-F238E27FC236}">
                <a16:creationId xmlns:a16="http://schemas.microsoft.com/office/drawing/2014/main" id="{164EF82F-46B8-84E9-4E83-4A27048313F0}"/>
              </a:ext>
            </a:extLst>
          </p:cNvPr>
          <p:cNvPicPr>
            <a:picLocks noChangeAspect="1"/>
          </p:cNvPicPr>
          <p:nvPr/>
        </p:nvPicPr>
        <p:blipFill>
          <a:blip r:embed="rId6"/>
          <a:stretch>
            <a:fillRect/>
          </a:stretch>
        </p:blipFill>
        <p:spPr>
          <a:xfrm>
            <a:off x="3124200" y="4569330"/>
            <a:ext cx="2266667" cy="847619"/>
          </a:xfrm>
          <a:prstGeom prst="rect">
            <a:avLst/>
          </a:prstGeom>
        </p:spPr>
      </p:pic>
      <p:sp>
        <p:nvSpPr>
          <p:cNvPr id="14" name="Content Placeholder 7">
            <a:extLst>
              <a:ext uri="{FF2B5EF4-FFF2-40B4-BE49-F238E27FC236}">
                <a16:creationId xmlns:a16="http://schemas.microsoft.com/office/drawing/2014/main" id="{60741F0A-8F03-43E9-AA87-A69107E6E391}"/>
              </a:ext>
            </a:extLst>
          </p:cNvPr>
          <p:cNvSpPr txBox="1">
            <a:spLocks/>
          </p:cNvSpPr>
          <p:nvPr/>
        </p:nvSpPr>
        <p:spPr>
          <a:xfrm>
            <a:off x="462063" y="5791200"/>
            <a:ext cx="990601" cy="38712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ct val="50000"/>
              </a:spcBef>
              <a:spcAft>
                <a:spcPct val="0"/>
              </a:spcAft>
              <a:buClrTx/>
              <a:buSzTx/>
              <a:buNone/>
              <a:defRPr/>
            </a:pPr>
            <a:r>
              <a:rPr lang="en-US" altLang="en-US" sz="2600" dirty="0">
                <a:latin typeface="Arial" panose="020B0604020202020204" pitchFamily="34" charset="0"/>
              </a:rPr>
              <a:t>where</a:t>
            </a:r>
          </a:p>
        </p:txBody>
      </p:sp>
      <p:pic>
        <p:nvPicPr>
          <p:cNvPr id="12" name="Picture 11" descr="v subscript max squared Baseline equals (k divided by m) &quot;A&quot; squared.">
            <a:extLst>
              <a:ext uri="{FF2B5EF4-FFF2-40B4-BE49-F238E27FC236}">
                <a16:creationId xmlns:a16="http://schemas.microsoft.com/office/drawing/2014/main" id="{1E3FA7BF-0DED-6FCB-7761-799672E7D5EA}"/>
              </a:ext>
            </a:extLst>
          </p:cNvPr>
          <p:cNvPicPr>
            <a:picLocks noChangeAspect="1"/>
          </p:cNvPicPr>
          <p:nvPr/>
        </p:nvPicPr>
        <p:blipFill>
          <a:blip r:embed="rId7"/>
          <a:stretch>
            <a:fillRect/>
          </a:stretch>
        </p:blipFill>
        <p:spPr>
          <a:xfrm>
            <a:off x="2771359" y="5844871"/>
            <a:ext cx="1952381" cy="419048"/>
          </a:xfrm>
          <a:prstGeom prst="rect">
            <a:avLst/>
          </a:prstGeom>
        </p:spPr>
      </p:pic>
    </p:spTree>
    <p:extLst>
      <p:ext uri="{BB962C8B-B14F-4D97-AF65-F5344CB8AC3E}">
        <p14:creationId xmlns:p14="http://schemas.microsoft.com/office/powerpoint/2010/main" val="3226423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91D1942-FD01-5502-526D-355E6D10851C}"/>
              </a:ext>
            </a:extLst>
          </p:cNvPr>
          <p:cNvSpPr>
            <a:spLocks noGrp="1"/>
          </p:cNvSpPr>
          <p:nvPr>
            <p:ph type="title"/>
          </p:nvPr>
        </p:nvSpPr>
        <p:spPr/>
        <p:txBody>
          <a:bodyPr/>
          <a:lstStyle/>
          <a:p>
            <a:r>
              <a:rPr lang="en-US" dirty="0"/>
              <a:t>14-3 Energy in the Simple Harmonic Oscillator </a:t>
            </a:r>
            <a:r>
              <a:rPr lang="en-US" sz="2000" b="0" dirty="0"/>
              <a:t>(4 of 6)</a:t>
            </a:r>
            <a:endParaRPr lang="en-IN" sz="2000" b="0" dirty="0"/>
          </a:p>
        </p:txBody>
      </p:sp>
      <p:sp>
        <p:nvSpPr>
          <p:cNvPr id="3" name="Content Placeholder 2"/>
          <p:cNvSpPr>
            <a:spLocks noGrp="1"/>
          </p:cNvSpPr>
          <p:nvPr>
            <p:ph idx="1"/>
          </p:nvPr>
        </p:nvSpPr>
        <p:spPr>
          <a:xfrm>
            <a:off x="457200" y="1600201"/>
            <a:ext cx="7848600" cy="914399"/>
          </a:xfrm>
        </p:spPr>
        <p:txBody>
          <a:bodyPr/>
          <a:lstStyle/>
          <a:p>
            <a:pPr marL="0" indent="0">
              <a:buNone/>
            </a:pPr>
            <a:r>
              <a:rPr lang="en-US" dirty="0"/>
              <a:t>This graph shows the potential energy function of a spring. The total energy is constant.</a:t>
            </a:r>
          </a:p>
        </p:txBody>
      </p:sp>
      <p:pic>
        <p:nvPicPr>
          <p:cNvPr id="2" name="Picture 1" descr="The potential energy of a simple harmonic oscillator is graphed on a coordinate plane as a function of distance.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2667000"/>
            <a:ext cx="3557500" cy="3600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a:extLst>
              <a:ext uri="{FF2B5EF4-FFF2-40B4-BE49-F238E27FC236}">
                <a16:creationId xmlns:a16="http://schemas.microsoft.com/office/drawing/2014/main" id="{3B424654-07E5-29D9-91EF-C0FCFA6951EE}"/>
              </a:ext>
            </a:extLst>
          </p:cNvPr>
          <p:cNvSpPr>
            <a:spLocks noGrp="1"/>
          </p:cNvSpPr>
          <p:nvPr>
            <p:ph type="title"/>
          </p:nvPr>
        </p:nvSpPr>
        <p:spPr/>
        <p:txBody>
          <a:bodyPr/>
          <a:lstStyle/>
          <a:p>
            <a:r>
              <a:rPr lang="en-US" altLang="en-US" dirty="0"/>
              <a:t>14-3 Energy in the Simple Harmonic Oscillator </a:t>
            </a:r>
            <a:r>
              <a:rPr lang="en-IN" sz="2000" b="0" dirty="0">
                <a:latin typeface=""/>
              </a:rPr>
              <a:t>(5 of 6)</a:t>
            </a:r>
            <a:endParaRPr lang="en-IN" altLang="en-US" sz="2000" b="0" dirty="0"/>
          </a:p>
        </p:txBody>
      </p:sp>
      <p:sp>
        <p:nvSpPr>
          <p:cNvPr id="37891" name="Content Placeholder 3">
            <a:extLst>
              <a:ext uri="{FF2B5EF4-FFF2-40B4-BE49-F238E27FC236}">
                <a16:creationId xmlns:a16="http://schemas.microsoft.com/office/drawing/2014/main" id="{14A2EC73-E204-572D-6BC0-34C8D3AE9433}"/>
              </a:ext>
            </a:extLst>
          </p:cNvPr>
          <p:cNvSpPr>
            <a:spLocks noGrp="1"/>
          </p:cNvSpPr>
          <p:nvPr>
            <p:ph idx="1"/>
          </p:nvPr>
        </p:nvSpPr>
        <p:spPr>
          <a:xfrm>
            <a:off x="457200" y="1600201"/>
            <a:ext cx="8229600" cy="988091"/>
          </a:xfrm>
        </p:spPr>
        <p:txBody>
          <a:bodyPr/>
          <a:lstStyle/>
          <a:p>
            <a:pPr marL="0" indent="0">
              <a:spcBef>
                <a:spcPct val="50000"/>
              </a:spcBef>
              <a:buFontTx/>
              <a:buNone/>
            </a:pPr>
            <a:r>
              <a:rPr lang="en-US" altLang="en-US" sz="2400" b="1" dirty="0"/>
              <a:t>Example 14-10: Energy calculations.</a:t>
            </a:r>
          </a:p>
          <a:p>
            <a:pPr marL="0" indent="0">
              <a:spcBef>
                <a:spcPct val="50000"/>
              </a:spcBef>
              <a:buFontTx/>
              <a:buNone/>
            </a:pPr>
            <a:r>
              <a:rPr lang="en-US" altLang="en-US" sz="2400" dirty="0"/>
              <a:t>For the simple harmonic oscillation of Example 14-8 (where</a:t>
            </a:r>
          </a:p>
        </p:txBody>
      </p:sp>
      <p:graphicFrame>
        <p:nvGraphicFramePr>
          <p:cNvPr id="2" name="Object 1" descr="k equals 19.6 N per m, a equals 0.100 m, x equals (0.100 m) cosine (8.08 t rad),">
            <a:extLst>
              <a:ext uri="{FF2B5EF4-FFF2-40B4-BE49-F238E27FC236}">
                <a16:creationId xmlns:a16="http://schemas.microsoft.com/office/drawing/2014/main" id="{FDE79F05-C658-E12A-6A0C-0DDBA3D0C318}"/>
              </a:ext>
            </a:extLst>
          </p:cNvPr>
          <p:cNvGraphicFramePr>
            <a:graphicFrameLocks noChangeAspect="1"/>
          </p:cNvGraphicFramePr>
          <p:nvPr>
            <p:extLst>
              <p:ext uri="{D42A27DB-BD31-4B8C-83A1-F6EECF244321}">
                <p14:modId xmlns:p14="http://schemas.microsoft.com/office/powerpoint/2010/main" val="258075450"/>
              </p:ext>
            </p:extLst>
          </p:nvPr>
        </p:nvGraphicFramePr>
        <p:xfrm>
          <a:off x="454025" y="2587625"/>
          <a:ext cx="6959600" cy="431800"/>
        </p:xfrm>
        <a:graphic>
          <a:graphicData uri="http://schemas.openxmlformats.org/presentationml/2006/ole">
            <mc:AlternateContent xmlns:mc="http://schemas.openxmlformats.org/markup-compatibility/2006">
              <mc:Choice xmlns:v="urn:schemas-microsoft-com:vml" Requires="v">
                <p:oleObj name="Equation" r:id="rId3" imgW="6959520" imgH="431640" progId="Equation.DSMT4">
                  <p:embed/>
                </p:oleObj>
              </mc:Choice>
              <mc:Fallback>
                <p:oleObj name="Equation" r:id="rId3" imgW="6959520" imgH="431640" progId="Equation.DSMT4">
                  <p:embed/>
                  <p:pic>
                    <p:nvPicPr>
                      <p:cNvPr id="0" name=""/>
                      <p:cNvPicPr/>
                      <p:nvPr/>
                    </p:nvPicPr>
                    <p:blipFill>
                      <a:blip r:embed="rId4"/>
                      <a:stretch>
                        <a:fillRect/>
                      </a:stretch>
                    </p:blipFill>
                    <p:spPr>
                      <a:xfrm>
                        <a:off x="454025" y="2587625"/>
                        <a:ext cx="6959600" cy="43180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3D6B0CFE-01BA-B947-7329-618F7693D782}"/>
              </a:ext>
            </a:extLst>
          </p:cNvPr>
          <p:cNvSpPr txBox="1"/>
          <p:nvPr/>
        </p:nvSpPr>
        <p:spPr>
          <a:xfrm>
            <a:off x="465085" y="3000456"/>
            <a:ext cx="533400" cy="369332"/>
          </a:xfrm>
          <a:prstGeom prst="rect">
            <a:avLst/>
          </a:prstGeom>
          <a:noFill/>
        </p:spPr>
        <p:txBody>
          <a:bodyPr wrap="square" lIns="0" tIns="0" rIns="0" bIns="0">
            <a:spAutoFit/>
          </a:bodyPr>
          <a:lstStyle/>
          <a:p>
            <a:r>
              <a:rPr lang="en-US" altLang="en-US" sz="2400" dirty="0"/>
              <a:t>and</a:t>
            </a:r>
            <a:endParaRPr lang="en-CA" sz="2400" dirty="0"/>
          </a:p>
        </p:txBody>
      </p:sp>
      <p:pic>
        <p:nvPicPr>
          <p:cNvPr id="3" name="Picture 2" descr="v equals minus (0.808 m per s) sin (8.08 t rad), ">
            <a:extLst>
              <a:ext uri="{FF2B5EF4-FFF2-40B4-BE49-F238E27FC236}">
                <a16:creationId xmlns:a16="http://schemas.microsoft.com/office/drawing/2014/main" id="{CBE09D75-B2F3-8988-5586-8A2FC400456A}"/>
              </a:ext>
            </a:extLst>
          </p:cNvPr>
          <p:cNvPicPr>
            <a:picLocks noChangeAspect="1"/>
          </p:cNvPicPr>
          <p:nvPr/>
        </p:nvPicPr>
        <p:blipFill>
          <a:blip r:embed="rId5"/>
          <a:stretch>
            <a:fillRect/>
          </a:stretch>
        </p:blipFill>
        <p:spPr>
          <a:xfrm>
            <a:off x="1058198" y="3058751"/>
            <a:ext cx="4000000" cy="342857"/>
          </a:xfrm>
          <a:prstGeom prst="rect">
            <a:avLst/>
          </a:prstGeom>
        </p:spPr>
      </p:pic>
      <p:sp>
        <p:nvSpPr>
          <p:cNvPr id="8" name="TextBox 7">
            <a:extLst>
              <a:ext uri="{FF2B5EF4-FFF2-40B4-BE49-F238E27FC236}">
                <a16:creationId xmlns:a16="http://schemas.microsoft.com/office/drawing/2014/main" id="{3BB638FF-9F15-3ACB-62E9-C491DF6CE7A3}"/>
              </a:ext>
            </a:extLst>
          </p:cNvPr>
          <p:cNvSpPr txBox="1"/>
          <p:nvPr/>
        </p:nvSpPr>
        <p:spPr>
          <a:xfrm>
            <a:off x="5129242" y="3011657"/>
            <a:ext cx="3048000" cy="369332"/>
          </a:xfrm>
          <a:prstGeom prst="rect">
            <a:avLst/>
          </a:prstGeom>
          <a:noFill/>
        </p:spPr>
        <p:txBody>
          <a:bodyPr wrap="square" lIns="0" tIns="0" rIns="0" bIns="0">
            <a:spAutoFit/>
          </a:bodyPr>
          <a:lstStyle/>
          <a:p>
            <a:r>
              <a:rPr lang="en-US" altLang="en-US" sz="2400" dirty="0"/>
              <a:t>determine (a) the total</a:t>
            </a:r>
            <a:endParaRPr lang="en-CA" sz="2400" dirty="0"/>
          </a:p>
        </p:txBody>
      </p:sp>
      <p:sp>
        <p:nvSpPr>
          <p:cNvPr id="10" name="TextBox 9">
            <a:extLst>
              <a:ext uri="{FF2B5EF4-FFF2-40B4-BE49-F238E27FC236}">
                <a16:creationId xmlns:a16="http://schemas.microsoft.com/office/drawing/2014/main" id="{771A2A85-9DE9-D6B6-39C8-360AF0F56208}"/>
              </a:ext>
            </a:extLst>
          </p:cNvPr>
          <p:cNvSpPr txBox="1"/>
          <p:nvPr/>
        </p:nvSpPr>
        <p:spPr>
          <a:xfrm>
            <a:off x="479323" y="3360354"/>
            <a:ext cx="7905136" cy="1107996"/>
          </a:xfrm>
          <a:prstGeom prst="rect">
            <a:avLst/>
          </a:prstGeom>
          <a:noFill/>
        </p:spPr>
        <p:txBody>
          <a:bodyPr wrap="square" lIns="0" tIns="0" rIns="0" bIns="0">
            <a:spAutoFit/>
          </a:bodyPr>
          <a:lstStyle/>
          <a:p>
            <a:r>
              <a:rPr lang="en-US" altLang="en-US" sz="2400" dirty="0"/>
              <a:t>energy, (b) the kinetic and potential energies as a function of time, (c) the velocity when the mass is 0.050 m from equilibrium, (d) the kinetic and potential energies at half </a:t>
            </a:r>
            <a:endParaRPr lang="en-CA" sz="2400" dirty="0"/>
          </a:p>
        </p:txBody>
      </p:sp>
      <p:sp>
        <p:nvSpPr>
          <p:cNvPr id="12" name="TextBox 11">
            <a:extLst>
              <a:ext uri="{FF2B5EF4-FFF2-40B4-BE49-F238E27FC236}">
                <a16:creationId xmlns:a16="http://schemas.microsoft.com/office/drawing/2014/main" id="{4331628C-C7B3-D57D-75B6-BFF10E8ECCC9}"/>
              </a:ext>
            </a:extLst>
          </p:cNvPr>
          <p:cNvSpPr txBox="1"/>
          <p:nvPr/>
        </p:nvSpPr>
        <p:spPr>
          <a:xfrm>
            <a:off x="486696" y="4477513"/>
            <a:ext cx="1351936" cy="369332"/>
          </a:xfrm>
          <a:prstGeom prst="rect">
            <a:avLst/>
          </a:prstGeom>
          <a:noFill/>
        </p:spPr>
        <p:txBody>
          <a:bodyPr wrap="square" lIns="0" tIns="0" rIns="0" bIns="0">
            <a:spAutoFit/>
          </a:bodyPr>
          <a:lstStyle/>
          <a:p>
            <a:r>
              <a:rPr lang="en-US" altLang="en-US" sz="2400" dirty="0"/>
              <a:t>amplitude</a:t>
            </a:r>
            <a:endParaRPr lang="en-CA" sz="2400" dirty="0"/>
          </a:p>
        </p:txBody>
      </p:sp>
      <p:graphicFrame>
        <p:nvGraphicFramePr>
          <p:cNvPr id="37892" name="Object 4" descr="(x equals plus or minus &quot;A&quot; divided by 2).">
            <a:extLst>
              <a:ext uri="{FF2B5EF4-FFF2-40B4-BE49-F238E27FC236}">
                <a16:creationId xmlns:a16="http://schemas.microsoft.com/office/drawing/2014/main" id="{DA07D6B2-328D-8E7D-780C-74B1B301566D}"/>
              </a:ext>
            </a:extLst>
          </p:cNvPr>
          <p:cNvGraphicFramePr>
            <a:graphicFrameLocks noChangeAspect="1"/>
          </p:cNvGraphicFramePr>
          <p:nvPr>
            <p:extLst>
              <p:ext uri="{D42A27DB-BD31-4B8C-83A1-F6EECF244321}">
                <p14:modId xmlns:p14="http://schemas.microsoft.com/office/powerpoint/2010/main" val="633298677"/>
              </p:ext>
            </p:extLst>
          </p:nvPr>
        </p:nvGraphicFramePr>
        <p:xfrm>
          <a:off x="1905000" y="4507009"/>
          <a:ext cx="1651000" cy="388938"/>
        </p:xfrm>
        <a:graphic>
          <a:graphicData uri="http://schemas.openxmlformats.org/presentationml/2006/ole">
            <mc:AlternateContent xmlns:mc="http://schemas.openxmlformats.org/markup-compatibility/2006">
              <mc:Choice xmlns:v="urn:schemas-microsoft-com:vml" Requires="v">
                <p:oleObj name="Equation" r:id="rId6" imgW="1650960" imgH="393480" progId="Equation.DSMT4">
                  <p:embed/>
                </p:oleObj>
              </mc:Choice>
              <mc:Fallback>
                <p:oleObj name="Equation" r:id="rId6" imgW="1650960" imgH="393480" progId="Equation.DSMT4">
                  <p:embed/>
                  <p:pic>
                    <p:nvPicPr>
                      <p:cNvPr id="37892" name="Object 4" descr="(x equals plus or minus &quot;A&quot; divided by 2).">
                        <a:extLst>
                          <a:ext uri="{FF2B5EF4-FFF2-40B4-BE49-F238E27FC236}">
                            <a16:creationId xmlns:a16="http://schemas.microsoft.com/office/drawing/2014/main" id="{DA07D6B2-328D-8E7D-780C-74B1B301566D}"/>
                          </a:ext>
                        </a:extLst>
                      </p:cNvPr>
                      <p:cNvPicPr>
                        <a:picLocks noChangeAspect="1" noChangeArrowheads="1"/>
                      </p:cNvPicPr>
                      <p:nvPr/>
                    </p:nvPicPr>
                    <p:blipFill>
                      <a:blip r:embed="rId7"/>
                      <a:srcRect/>
                      <a:stretch>
                        <a:fillRect/>
                      </a:stretch>
                    </p:blipFill>
                    <p:spPr bwMode="auto">
                      <a:xfrm>
                        <a:off x="1905000" y="4507009"/>
                        <a:ext cx="16510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B8034F-2C71-4909-BD2A-B1D06ECE5F44}"/>
              </a:ext>
            </a:extLst>
          </p:cNvPr>
          <p:cNvSpPr>
            <a:spLocks noGrp="1"/>
          </p:cNvSpPr>
          <p:nvPr>
            <p:ph type="title"/>
          </p:nvPr>
        </p:nvSpPr>
        <p:spPr/>
        <p:txBody>
          <a:bodyPr/>
          <a:lstStyle/>
          <a:p>
            <a:r>
              <a:rPr lang="en-US" altLang="en-US" dirty="0">
                <a:cs typeface="+mj-cs"/>
              </a:rPr>
              <a:t>14-3 Energy in the Simple Harmonic Oscillator </a:t>
            </a:r>
            <a:r>
              <a:rPr lang="en-US" altLang="en-US" sz="2000" b="0" dirty="0">
                <a:cs typeface="+mj-cs"/>
              </a:rPr>
              <a:t>(6 of 6)</a:t>
            </a:r>
            <a:endParaRPr lang="en-IN" sz="2000" b="0" dirty="0"/>
          </a:p>
        </p:txBody>
      </p:sp>
      <p:pic>
        <p:nvPicPr>
          <p:cNvPr id="5" name="Picture 4" descr="The figure consists of four parts that illustrate how energy changes its form from potential energy to kinetic energy and back to potential energy. Long description is available in notes, press F6.">
            <a:extLst>
              <a:ext uri="{FF2B5EF4-FFF2-40B4-BE49-F238E27FC236}">
                <a16:creationId xmlns:a16="http://schemas.microsoft.com/office/drawing/2014/main" id="{3578C18D-6491-455A-9FEA-D3CFAC3F42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937"/>
          <a:stretch>
            <a:fillRect/>
          </a:stretch>
        </p:blipFill>
        <p:spPr bwMode="auto">
          <a:xfrm>
            <a:off x="457200" y="1676400"/>
            <a:ext cx="2362200" cy="4631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a:extLst>
              <a:ext uri="{FF2B5EF4-FFF2-40B4-BE49-F238E27FC236}">
                <a16:creationId xmlns:a16="http://schemas.microsoft.com/office/drawing/2014/main" id="{4DC724FC-CFF3-4484-9FC7-B42A407C6D06}"/>
              </a:ext>
            </a:extLst>
          </p:cNvPr>
          <p:cNvSpPr>
            <a:spLocks noGrp="1"/>
          </p:cNvSpPr>
          <p:nvPr>
            <p:ph idx="1"/>
          </p:nvPr>
        </p:nvSpPr>
        <p:spPr>
          <a:xfrm>
            <a:off x="3505200" y="1600200"/>
            <a:ext cx="5181600" cy="1399195"/>
          </a:xfrm>
        </p:spPr>
        <p:txBody>
          <a:bodyPr/>
          <a:lstStyle/>
          <a:p>
            <a:pPr marL="0" lvl="0" indent="0" fontAlgn="base">
              <a:spcBef>
                <a:spcPct val="50000"/>
              </a:spcBef>
              <a:spcAft>
                <a:spcPct val="0"/>
              </a:spcAft>
              <a:buClrTx/>
              <a:buSzTx/>
              <a:buNone/>
              <a:defRPr/>
            </a:pPr>
            <a:r>
              <a:rPr lang="en-US" altLang="en-US" sz="2600" b="1" dirty="0">
                <a:latin typeface="Arial" panose="020B0604020202020204" pitchFamily="34" charset="0"/>
              </a:rPr>
              <a:t>Conceptual Example 14-11: Doubling the amplitude.</a:t>
            </a:r>
          </a:p>
          <a:p>
            <a:pPr marL="0" lvl="0" indent="0" fontAlgn="base">
              <a:spcBef>
                <a:spcPct val="50000"/>
              </a:spcBef>
              <a:spcAft>
                <a:spcPct val="0"/>
              </a:spcAft>
              <a:buClrTx/>
              <a:buSzTx/>
              <a:buNone/>
              <a:defRPr/>
            </a:pPr>
            <a:r>
              <a:rPr lang="en-US" altLang="en-US" sz="2600" dirty="0">
                <a:latin typeface="Arial" panose="020B0604020202020204" pitchFamily="34" charset="0"/>
              </a:rPr>
              <a:t>Suppose this spring is stretched</a:t>
            </a:r>
          </a:p>
        </p:txBody>
      </p:sp>
      <p:sp>
        <p:nvSpPr>
          <p:cNvPr id="11" name="TextBox 10">
            <a:extLst>
              <a:ext uri="{FF2B5EF4-FFF2-40B4-BE49-F238E27FC236}">
                <a16:creationId xmlns:a16="http://schemas.microsoft.com/office/drawing/2014/main" id="{B7FBFDFD-5967-FB4C-CFBC-889D4847F352}"/>
              </a:ext>
            </a:extLst>
          </p:cNvPr>
          <p:cNvSpPr txBox="1"/>
          <p:nvPr/>
        </p:nvSpPr>
        <p:spPr>
          <a:xfrm>
            <a:off x="3505200" y="2990792"/>
            <a:ext cx="1705896" cy="400110"/>
          </a:xfrm>
          <a:prstGeom prst="rect">
            <a:avLst/>
          </a:prstGeom>
          <a:noFill/>
        </p:spPr>
        <p:txBody>
          <a:bodyPr wrap="square" lIns="0" tIns="0" rIns="0" bIns="0">
            <a:spAutoFit/>
          </a:bodyPr>
          <a:lstStyle/>
          <a:p>
            <a:r>
              <a:rPr lang="en-US" altLang="en-US" sz="2600" dirty="0">
                <a:latin typeface="Arial" panose="020B0604020202020204" pitchFamily="34" charset="0"/>
              </a:rPr>
              <a:t>twice as far</a:t>
            </a:r>
            <a:endParaRPr lang="en-CA" sz="2600" dirty="0"/>
          </a:p>
        </p:txBody>
      </p:sp>
      <p:graphicFrame>
        <p:nvGraphicFramePr>
          <p:cNvPr id="2" name="Object 1" descr="( to x equals 2 A).">
            <a:extLst>
              <a:ext uri="{FF2B5EF4-FFF2-40B4-BE49-F238E27FC236}">
                <a16:creationId xmlns:a16="http://schemas.microsoft.com/office/drawing/2014/main" id="{7A2B2331-AD1A-7202-E5FE-378160DA2BD4}"/>
              </a:ext>
            </a:extLst>
          </p:cNvPr>
          <p:cNvGraphicFramePr>
            <a:graphicFrameLocks noChangeAspect="1"/>
          </p:cNvGraphicFramePr>
          <p:nvPr>
            <p:extLst>
              <p:ext uri="{D42A27DB-BD31-4B8C-83A1-F6EECF244321}">
                <p14:modId xmlns:p14="http://schemas.microsoft.com/office/powerpoint/2010/main" val="1078362941"/>
              </p:ext>
            </p:extLst>
          </p:nvPr>
        </p:nvGraphicFramePr>
        <p:xfrm>
          <a:off x="5211096" y="3066436"/>
          <a:ext cx="1447800" cy="342900"/>
        </p:xfrm>
        <a:graphic>
          <a:graphicData uri="http://schemas.openxmlformats.org/presentationml/2006/ole">
            <mc:AlternateContent xmlns:mc="http://schemas.openxmlformats.org/markup-compatibility/2006">
              <mc:Choice xmlns:v="urn:schemas-microsoft-com:vml" Requires="v">
                <p:oleObj name="Equation" r:id="rId4" imgW="1447560" imgH="342720" progId="Equation.DSMT4">
                  <p:embed/>
                </p:oleObj>
              </mc:Choice>
              <mc:Fallback>
                <p:oleObj name="Equation" r:id="rId4" imgW="1447560" imgH="342720" progId="Equation.DSMT4">
                  <p:embed/>
                  <p:pic>
                    <p:nvPicPr>
                      <p:cNvPr id="0" name=""/>
                      <p:cNvPicPr/>
                      <p:nvPr/>
                    </p:nvPicPr>
                    <p:blipFill>
                      <a:blip r:embed="rId5"/>
                      <a:stretch>
                        <a:fillRect/>
                      </a:stretch>
                    </p:blipFill>
                    <p:spPr>
                      <a:xfrm>
                        <a:off x="5211096" y="3066436"/>
                        <a:ext cx="1447800" cy="3429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084F42BA-1627-39E3-B203-BAE2577B1EEA}"/>
              </a:ext>
            </a:extLst>
          </p:cNvPr>
          <p:cNvSpPr txBox="1"/>
          <p:nvPr/>
        </p:nvSpPr>
        <p:spPr>
          <a:xfrm>
            <a:off x="6748616" y="2999395"/>
            <a:ext cx="838200" cy="400110"/>
          </a:xfrm>
          <a:prstGeom prst="rect">
            <a:avLst/>
          </a:prstGeom>
          <a:noFill/>
        </p:spPr>
        <p:txBody>
          <a:bodyPr wrap="square" lIns="0" tIns="0" rIns="0" bIns="0">
            <a:spAutoFit/>
          </a:bodyPr>
          <a:lstStyle/>
          <a:p>
            <a:r>
              <a:rPr lang="en-US" altLang="en-US" sz="2600" dirty="0">
                <a:latin typeface="Arial" panose="020B0604020202020204" pitchFamily="34" charset="0"/>
              </a:rPr>
              <a:t>What</a:t>
            </a:r>
            <a:endParaRPr lang="en-CA" sz="2600" dirty="0"/>
          </a:p>
        </p:txBody>
      </p:sp>
      <p:sp>
        <p:nvSpPr>
          <p:cNvPr id="7" name="TextBox 6">
            <a:extLst>
              <a:ext uri="{FF2B5EF4-FFF2-40B4-BE49-F238E27FC236}">
                <a16:creationId xmlns:a16="http://schemas.microsoft.com/office/drawing/2014/main" id="{9D31FA74-440F-5E30-F2BD-C2D141528586}"/>
              </a:ext>
            </a:extLst>
          </p:cNvPr>
          <p:cNvSpPr txBox="1"/>
          <p:nvPr/>
        </p:nvSpPr>
        <p:spPr>
          <a:xfrm>
            <a:off x="3502742" y="3382298"/>
            <a:ext cx="5031658" cy="2000548"/>
          </a:xfrm>
          <a:prstGeom prst="rect">
            <a:avLst/>
          </a:prstGeom>
          <a:noFill/>
        </p:spPr>
        <p:txBody>
          <a:bodyPr wrap="square" lIns="0" tIns="0" rIns="0" bIns="0">
            <a:spAutoFit/>
          </a:bodyPr>
          <a:lstStyle/>
          <a:p>
            <a:r>
              <a:rPr lang="en-US" altLang="en-US" sz="2600" dirty="0">
                <a:latin typeface="Arial" panose="020B0604020202020204" pitchFamily="34" charset="0"/>
              </a:rPr>
              <a:t>happens to (a) the energy of the system, (b) the maximum velocity of the oscillating mass, (c) the maximum acceleration of the mass?</a:t>
            </a:r>
            <a:endParaRPr lang="en-CA" sz="2600" dirty="0"/>
          </a:p>
        </p:txBody>
      </p:sp>
    </p:spTree>
    <p:extLst>
      <p:ext uri="{BB962C8B-B14F-4D97-AF65-F5344CB8AC3E}">
        <p14:creationId xmlns:p14="http://schemas.microsoft.com/office/powerpoint/2010/main" val="3464141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F162F9-360A-4ADC-9562-AB5D9F0599A2}"/>
              </a:ext>
            </a:extLst>
          </p:cNvPr>
          <p:cNvSpPr>
            <a:spLocks noGrp="1"/>
          </p:cNvSpPr>
          <p:nvPr>
            <p:ph type="title"/>
          </p:nvPr>
        </p:nvSpPr>
        <p:spPr/>
        <p:txBody>
          <a:bodyPr/>
          <a:lstStyle/>
          <a:p>
            <a:r>
              <a:rPr lang="en-US" altLang="en-US" dirty="0">
                <a:cs typeface="+mj-cs"/>
              </a:rPr>
              <a:t>14-4 Simple Harmonic Motion Related to Uniform Circular Motion</a:t>
            </a:r>
            <a:endParaRPr lang="en-IN" sz="2000" dirty="0"/>
          </a:p>
        </p:txBody>
      </p:sp>
      <p:pic>
        <p:nvPicPr>
          <p:cNvPr id="2" name="Picture 1" descr="The figure consists of two parts labeled (“a”) and (b), respectively, and illustrates the top view and the side view of a particle rotating in a circular path on a table. The rotating particle appears to be in an oscillatory motion from the side view.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461027"/>
            <a:ext cx="2223000" cy="4680000"/>
          </a:xfrm>
          <a:prstGeom prst="rect">
            <a:avLst/>
          </a:prstGeom>
        </p:spPr>
      </p:pic>
      <p:sp>
        <p:nvSpPr>
          <p:cNvPr id="9" name="Content Placeholder 3">
            <a:extLst>
              <a:ext uri="{FF2B5EF4-FFF2-40B4-BE49-F238E27FC236}">
                <a16:creationId xmlns:a16="http://schemas.microsoft.com/office/drawing/2014/main" id="{707742B1-B5A8-4B53-94DA-6B6CAC172706}"/>
              </a:ext>
            </a:extLst>
          </p:cNvPr>
          <p:cNvSpPr txBox="1">
            <a:spLocks/>
          </p:cNvSpPr>
          <p:nvPr/>
        </p:nvSpPr>
        <p:spPr>
          <a:xfrm>
            <a:off x="3810000" y="1981199"/>
            <a:ext cx="4050030" cy="1209983"/>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ct val="50000"/>
              </a:spcBef>
              <a:spcAft>
                <a:spcPct val="0"/>
              </a:spcAft>
              <a:buClrTx/>
              <a:buSzTx/>
              <a:buFontTx/>
              <a:buNone/>
              <a:defRPr/>
            </a:pPr>
            <a:r>
              <a:rPr lang="en-US" altLang="en-US" sz="2600" dirty="0">
                <a:latin typeface="Arial" panose="020B0604020202020204" pitchFamily="34" charset="0"/>
              </a:rPr>
              <a:t>If we look at the </a:t>
            </a:r>
            <a:r>
              <a:rPr lang="en-US" altLang="en-US" sz="2600" dirty="0">
                <a:solidFill>
                  <a:srgbClr val="007FA3"/>
                </a:solidFill>
                <a:latin typeface="Arial" panose="020B0604020202020204" pitchFamily="34" charset="0"/>
              </a:rPr>
              <a:t>projection</a:t>
            </a:r>
            <a:r>
              <a:rPr lang="en-US" altLang="en-US" sz="2600" dirty="0">
                <a:latin typeface="Arial" panose="020B0604020202020204" pitchFamily="34" charset="0"/>
              </a:rPr>
              <a:t> onto the </a:t>
            </a:r>
            <a:r>
              <a:rPr lang="en-US" altLang="en-US" sz="2600" i="1" dirty="0">
                <a:latin typeface="Arial" panose="020B0604020202020204" pitchFamily="34" charset="0"/>
              </a:rPr>
              <a:t>x</a:t>
            </a:r>
            <a:r>
              <a:rPr lang="en-US" altLang="en-US" sz="2600" dirty="0">
                <a:latin typeface="Arial" panose="020B0604020202020204" pitchFamily="34" charset="0"/>
              </a:rPr>
              <a:t> axis of an object moving in a </a:t>
            </a:r>
            <a:r>
              <a:rPr lang="en-US" altLang="en-US" sz="2600" dirty="0">
                <a:solidFill>
                  <a:srgbClr val="007FA3"/>
                </a:solidFill>
                <a:latin typeface="Arial" panose="020B0604020202020204" pitchFamily="34" charset="0"/>
              </a:rPr>
              <a:t>circle</a:t>
            </a:r>
            <a:r>
              <a:rPr lang="en-US" altLang="en-US" sz="2600" dirty="0">
                <a:latin typeface="Arial" panose="020B0604020202020204" pitchFamily="34" charset="0"/>
              </a:rPr>
              <a:t> of radius</a:t>
            </a:r>
          </a:p>
        </p:txBody>
      </p:sp>
      <p:sp>
        <p:nvSpPr>
          <p:cNvPr id="12" name="Content Placeholder 3">
            <a:extLst>
              <a:ext uri="{FF2B5EF4-FFF2-40B4-BE49-F238E27FC236}">
                <a16:creationId xmlns:a16="http://schemas.microsoft.com/office/drawing/2014/main" id="{707742B1-B5A8-4B53-94DA-6B6CAC172706}"/>
              </a:ext>
            </a:extLst>
          </p:cNvPr>
          <p:cNvSpPr txBox="1">
            <a:spLocks/>
          </p:cNvSpPr>
          <p:nvPr/>
        </p:nvSpPr>
        <p:spPr>
          <a:xfrm>
            <a:off x="3810000" y="3141887"/>
            <a:ext cx="3211830" cy="384175"/>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ct val="50000"/>
              </a:spcBef>
              <a:spcAft>
                <a:spcPct val="0"/>
              </a:spcAft>
              <a:buClrTx/>
              <a:buSzTx/>
              <a:buFontTx/>
              <a:buNone/>
              <a:defRPr/>
            </a:pPr>
            <a:r>
              <a:rPr lang="en-US" altLang="en-US" sz="2600" i="1" dirty="0">
                <a:latin typeface="Arial" panose="020B0604020202020204" pitchFamily="34" charset="0"/>
              </a:rPr>
              <a:t>A</a:t>
            </a:r>
            <a:r>
              <a:rPr lang="en-US" altLang="en-US" sz="2600" dirty="0">
                <a:latin typeface="Arial" panose="020B0604020202020204" pitchFamily="34" charset="0"/>
              </a:rPr>
              <a:t> at a constant speed</a:t>
            </a:r>
          </a:p>
        </p:txBody>
      </p:sp>
      <p:pic>
        <p:nvPicPr>
          <p:cNvPr id="8" name="Picture 7" descr="v subscript M,">
            <a:extLst>
              <a:ext uri="{FF2B5EF4-FFF2-40B4-BE49-F238E27FC236}">
                <a16:creationId xmlns:a16="http://schemas.microsoft.com/office/drawing/2014/main" id="{A52F41F4-A970-91D1-144C-B500B9EE0AE3}"/>
              </a:ext>
            </a:extLst>
          </p:cNvPr>
          <p:cNvPicPr>
            <a:picLocks noChangeAspect="1"/>
          </p:cNvPicPr>
          <p:nvPr/>
        </p:nvPicPr>
        <p:blipFill>
          <a:blip r:embed="rId4"/>
          <a:stretch>
            <a:fillRect/>
          </a:stretch>
        </p:blipFill>
        <p:spPr>
          <a:xfrm>
            <a:off x="7049140" y="3176766"/>
            <a:ext cx="485714" cy="390476"/>
          </a:xfrm>
          <a:prstGeom prst="rect">
            <a:avLst/>
          </a:prstGeom>
        </p:spPr>
      </p:pic>
      <p:sp>
        <p:nvSpPr>
          <p:cNvPr id="7" name="Content Placeholder 3">
            <a:extLst>
              <a:ext uri="{FF2B5EF4-FFF2-40B4-BE49-F238E27FC236}">
                <a16:creationId xmlns:a16="http://schemas.microsoft.com/office/drawing/2014/main" id="{707742B1-B5A8-4B53-94DA-6B6CAC172706}"/>
              </a:ext>
            </a:extLst>
          </p:cNvPr>
          <p:cNvSpPr txBox="1">
            <a:spLocks/>
          </p:cNvSpPr>
          <p:nvPr/>
        </p:nvSpPr>
        <p:spPr>
          <a:xfrm>
            <a:off x="3810000" y="3552826"/>
            <a:ext cx="4343400" cy="84834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ct val="50000"/>
              </a:spcBef>
              <a:spcAft>
                <a:spcPct val="0"/>
              </a:spcAft>
              <a:buClrTx/>
              <a:buSzTx/>
              <a:buFontTx/>
              <a:buNone/>
              <a:defRPr/>
            </a:pPr>
            <a:r>
              <a:rPr lang="en-US" altLang="en-US" sz="2600" dirty="0">
                <a:latin typeface="Arial" panose="020B0604020202020204" pitchFamily="34" charset="0"/>
              </a:rPr>
              <a:t>we find that the </a:t>
            </a:r>
            <a:r>
              <a:rPr lang="en-US" altLang="en-US" sz="2600" i="1" dirty="0">
                <a:solidFill>
                  <a:srgbClr val="007FA3"/>
                </a:solidFill>
                <a:latin typeface="Arial" panose="020B0604020202020204" pitchFamily="34" charset="0"/>
              </a:rPr>
              <a:t>x</a:t>
            </a:r>
            <a:r>
              <a:rPr lang="en-US" altLang="en-US" sz="2600" dirty="0">
                <a:solidFill>
                  <a:srgbClr val="007FA3"/>
                </a:solidFill>
                <a:latin typeface="Arial" panose="020B0604020202020204" pitchFamily="34" charset="0"/>
              </a:rPr>
              <a:t> component</a:t>
            </a:r>
            <a:r>
              <a:rPr lang="en-US" altLang="en-US" sz="2600" dirty="0">
                <a:latin typeface="Arial" panose="020B0604020202020204" pitchFamily="34" charset="0"/>
              </a:rPr>
              <a:t> of its velocity varies as:</a:t>
            </a:r>
          </a:p>
        </p:txBody>
      </p:sp>
      <p:pic>
        <p:nvPicPr>
          <p:cNvPr id="5" name="Picture 4" descr="v equals v subscript M Baseline StartRoot 1 minus StartFraction x squared over &quot;A&quot; squared EndFraction EndRoot.">
            <a:extLst>
              <a:ext uri="{FF2B5EF4-FFF2-40B4-BE49-F238E27FC236}">
                <a16:creationId xmlns:a16="http://schemas.microsoft.com/office/drawing/2014/main" id="{FBA53705-C7AE-7413-46A6-4D26D19DE2E7}"/>
              </a:ext>
            </a:extLst>
          </p:cNvPr>
          <p:cNvPicPr>
            <a:picLocks noChangeAspect="1"/>
          </p:cNvPicPr>
          <p:nvPr/>
        </p:nvPicPr>
        <p:blipFill>
          <a:blip r:embed="rId5"/>
          <a:stretch>
            <a:fillRect/>
          </a:stretch>
        </p:blipFill>
        <p:spPr>
          <a:xfrm>
            <a:off x="4892158" y="4621448"/>
            <a:ext cx="1885714" cy="847619"/>
          </a:xfrm>
          <a:prstGeom prst="rect">
            <a:avLst/>
          </a:prstGeom>
        </p:spPr>
      </p:pic>
      <p:sp>
        <p:nvSpPr>
          <p:cNvPr id="11" name="Content Placeholder 3">
            <a:extLst>
              <a:ext uri="{FF2B5EF4-FFF2-40B4-BE49-F238E27FC236}">
                <a16:creationId xmlns:a16="http://schemas.microsoft.com/office/drawing/2014/main" id="{707742B1-B5A8-4B53-94DA-6B6CAC172706}"/>
              </a:ext>
            </a:extLst>
          </p:cNvPr>
          <p:cNvSpPr txBox="1">
            <a:spLocks/>
          </p:cNvSpPr>
          <p:nvPr/>
        </p:nvSpPr>
        <p:spPr>
          <a:xfrm>
            <a:off x="3978991" y="5709227"/>
            <a:ext cx="3635375" cy="4318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ct val="50000"/>
              </a:spcBef>
              <a:spcAft>
                <a:spcPct val="0"/>
              </a:spcAft>
              <a:buClrTx/>
              <a:buSzTx/>
              <a:buFontTx/>
              <a:buNone/>
              <a:defRPr/>
            </a:pPr>
            <a:r>
              <a:rPr lang="en-US" altLang="en-US" sz="2600" dirty="0">
                <a:latin typeface="Arial" panose="020B0604020202020204" pitchFamily="34" charset="0"/>
              </a:rPr>
              <a:t>This is </a:t>
            </a:r>
            <a:r>
              <a:rPr lang="en-US" altLang="en-US" sz="2600" dirty="0">
                <a:solidFill>
                  <a:srgbClr val="007FA3"/>
                </a:solidFill>
                <a:latin typeface="Arial" panose="020B0604020202020204" pitchFamily="34" charset="0"/>
              </a:rPr>
              <a:t>identical</a:t>
            </a:r>
            <a:r>
              <a:rPr lang="en-US" altLang="en-US" sz="2600" dirty="0">
                <a:latin typeface="Arial" panose="020B0604020202020204" pitchFamily="34" charset="0"/>
              </a:rPr>
              <a:t> to SHM.</a:t>
            </a:r>
          </a:p>
        </p:txBody>
      </p:sp>
    </p:spTree>
    <p:extLst>
      <p:ext uri="{BB962C8B-B14F-4D97-AF65-F5344CB8AC3E}">
        <p14:creationId xmlns:p14="http://schemas.microsoft.com/office/powerpoint/2010/main" val="1136542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EB321-F844-B62F-95B3-B974CBC3064B}"/>
              </a:ext>
            </a:extLst>
          </p:cNvPr>
          <p:cNvSpPr>
            <a:spLocks noGrp="1"/>
          </p:cNvSpPr>
          <p:nvPr>
            <p:ph type="title"/>
          </p:nvPr>
        </p:nvSpPr>
        <p:spPr/>
        <p:txBody>
          <a:bodyPr/>
          <a:lstStyle/>
          <a:p>
            <a:r>
              <a:rPr lang="en-US" dirty="0"/>
              <a:t>14-5 The Simple Pendulum </a:t>
            </a:r>
            <a:r>
              <a:rPr lang="en-US" sz="2000" b="0" dirty="0"/>
              <a:t>(1 of 5)</a:t>
            </a:r>
            <a:endParaRPr lang="en-IN" sz="2000" b="0" dirty="0"/>
          </a:p>
        </p:txBody>
      </p:sp>
      <p:pic>
        <p:nvPicPr>
          <p:cNvPr id="3" name="Picture 2" descr="A multiflash strobe-light photograph of a simple oscillating pendulum taken at equal time intervals is shown to explain the concept of simple harmonic motion. Long description is available in notes, press F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482436"/>
            <a:ext cx="3929824" cy="4680000"/>
          </a:xfrm>
          <a:prstGeom prst="rect">
            <a:avLst/>
          </a:prstGeom>
        </p:spPr>
      </p:pic>
      <p:sp>
        <p:nvSpPr>
          <p:cNvPr id="13" name="Content Placeholder 10"/>
          <p:cNvSpPr>
            <a:spLocks noGrp="1"/>
          </p:cNvSpPr>
          <p:nvPr>
            <p:ph idx="1"/>
          </p:nvPr>
        </p:nvSpPr>
        <p:spPr>
          <a:xfrm>
            <a:off x="4419600" y="1600201"/>
            <a:ext cx="4267200" cy="2438399"/>
          </a:xfrm>
        </p:spPr>
        <p:txBody>
          <a:bodyPr/>
          <a:lstStyle/>
          <a:p>
            <a:pPr marL="0" indent="0">
              <a:spcBef>
                <a:spcPts val="1000"/>
              </a:spcBef>
              <a:buNone/>
            </a:pPr>
            <a:r>
              <a:rPr lang="en-US" sz="2600" dirty="0"/>
              <a:t>A </a:t>
            </a:r>
            <a:r>
              <a:rPr lang="en-US" sz="2600" dirty="0">
                <a:solidFill>
                  <a:srgbClr val="007FA3"/>
                </a:solidFill>
              </a:rPr>
              <a:t>simple pendulum</a:t>
            </a:r>
            <a:r>
              <a:rPr lang="en-US" sz="2600" dirty="0"/>
              <a:t> consists of a mass at the end of a lightweight cord. We assume that the cord does not </a:t>
            </a:r>
            <a:r>
              <a:rPr lang="en-US" sz="2600" dirty="0">
                <a:solidFill>
                  <a:srgbClr val="007FA3"/>
                </a:solidFill>
              </a:rPr>
              <a:t>stretch</a:t>
            </a:r>
            <a:r>
              <a:rPr lang="en-US" sz="2600" dirty="0"/>
              <a:t>, and that its mass is </a:t>
            </a:r>
            <a:r>
              <a:rPr lang="en-US" sz="2600" dirty="0">
                <a:solidFill>
                  <a:srgbClr val="007FA3"/>
                </a:solidFill>
              </a:rPr>
              <a:t>negligible</a:t>
            </a:r>
            <a:r>
              <a:rPr lang="en-US" sz="2600" dirty="0"/>
              <a:t>.</a:t>
            </a:r>
          </a:p>
        </p:txBody>
      </p:sp>
    </p:spTree>
    <p:extLst>
      <p:ext uri="{BB962C8B-B14F-4D97-AF65-F5344CB8AC3E}">
        <p14:creationId xmlns:p14="http://schemas.microsoft.com/office/powerpoint/2010/main" val="4223603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t>14-1 Oscillations of a Spring </a:t>
            </a:r>
            <a:r>
              <a:rPr lang="en-US" altLang="en-US" sz="2000" b="0" dirty="0"/>
              <a:t>(1 of 6)</a:t>
            </a:r>
            <a:endParaRPr lang="en-US" sz="2000" b="0" dirty="0"/>
          </a:p>
        </p:txBody>
      </p:sp>
      <p:pic>
        <p:nvPicPr>
          <p:cNvPr id="5" name="Picture 4" descr="The figure consists of five parts (“a”), (b), and (c) that illustrate the oscillation of an object of mass m attached to a uniform spring on a horizontal surface.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24000"/>
            <a:ext cx="3445000" cy="4680000"/>
          </a:xfrm>
          <a:prstGeom prst="rect">
            <a:avLst/>
          </a:prstGeom>
        </p:spPr>
      </p:pic>
      <p:sp>
        <p:nvSpPr>
          <p:cNvPr id="3" name="Content Placeholder 2">
            <a:extLst>
              <a:ext uri="{FF2B5EF4-FFF2-40B4-BE49-F238E27FC236}">
                <a16:creationId xmlns:a16="http://schemas.microsoft.com/office/drawing/2014/main" id="{79792EF8-BE43-4772-B7D0-85A79A0B3B25}"/>
              </a:ext>
            </a:extLst>
          </p:cNvPr>
          <p:cNvSpPr>
            <a:spLocks noGrp="1"/>
          </p:cNvSpPr>
          <p:nvPr>
            <p:ph idx="1"/>
          </p:nvPr>
        </p:nvSpPr>
        <p:spPr>
          <a:xfrm>
            <a:off x="4343400" y="1600201"/>
            <a:ext cx="4343400" cy="4495799"/>
          </a:xfrm>
        </p:spPr>
        <p:txBody>
          <a:bodyPr/>
          <a:lstStyle/>
          <a:p>
            <a:pPr marL="0" indent="0">
              <a:buSzPts val="2800"/>
              <a:buNone/>
            </a:pPr>
            <a:r>
              <a:rPr lang="en-US" sz="2600" dirty="0">
                <a:latin typeface="Arial" panose="020B0604020202020204" pitchFamily="34" charset="0"/>
              </a:rPr>
              <a:t>If an object </a:t>
            </a:r>
            <a:r>
              <a:rPr lang="en-US" sz="2600" dirty="0">
                <a:solidFill>
                  <a:srgbClr val="007FA3"/>
                </a:solidFill>
                <a:latin typeface="Arial" panose="020B0604020202020204" pitchFamily="34" charset="0"/>
              </a:rPr>
              <a:t>vibrates</a:t>
            </a:r>
            <a:r>
              <a:rPr lang="en-US" sz="2600" dirty="0">
                <a:latin typeface="Arial" panose="020B0604020202020204" pitchFamily="34" charset="0"/>
              </a:rPr>
              <a:t> or </a:t>
            </a:r>
            <a:r>
              <a:rPr lang="en-US" sz="2600" dirty="0">
                <a:solidFill>
                  <a:srgbClr val="007FA3"/>
                </a:solidFill>
                <a:latin typeface="Arial" panose="020B0604020202020204" pitchFamily="34" charset="0"/>
              </a:rPr>
              <a:t>oscillates</a:t>
            </a:r>
            <a:r>
              <a:rPr lang="en-US" sz="2600" dirty="0">
                <a:latin typeface="Arial" panose="020B0604020202020204" pitchFamily="34" charset="0"/>
              </a:rPr>
              <a:t> back and forth over the same path, each cycle taking the same amount of time, the motion is called </a:t>
            </a:r>
            <a:r>
              <a:rPr lang="en-US" sz="2600" dirty="0">
                <a:solidFill>
                  <a:srgbClr val="007FA3"/>
                </a:solidFill>
                <a:latin typeface="Arial" panose="020B0604020202020204" pitchFamily="34" charset="0"/>
              </a:rPr>
              <a:t>periodic</a:t>
            </a:r>
            <a:r>
              <a:rPr lang="en-US" sz="2600" dirty="0">
                <a:latin typeface="Arial" panose="020B0604020202020204" pitchFamily="34" charset="0"/>
              </a:rPr>
              <a:t>. The </a:t>
            </a:r>
            <a:r>
              <a:rPr lang="en-US" sz="2600" dirty="0">
                <a:solidFill>
                  <a:srgbClr val="007FA3"/>
                </a:solidFill>
                <a:latin typeface="Arial" panose="020B0604020202020204" pitchFamily="34" charset="0"/>
              </a:rPr>
              <a:t>mass</a:t>
            </a:r>
            <a:r>
              <a:rPr lang="en-US" sz="2600" dirty="0">
                <a:latin typeface="Arial" panose="020B0604020202020204" pitchFamily="34" charset="0"/>
              </a:rPr>
              <a:t> and </a:t>
            </a:r>
            <a:r>
              <a:rPr lang="en-US" sz="2600" dirty="0">
                <a:solidFill>
                  <a:srgbClr val="007FA3"/>
                </a:solidFill>
                <a:latin typeface="Arial" panose="020B0604020202020204" pitchFamily="34" charset="0"/>
              </a:rPr>
              <a:t>spring</a:t>
            </a:r>
            <a:r>
              <a:rPr lang="en-US" sz="2600" dirty="0">
                <a:latin typeface="Arial" panose="020B0604020202020204" pitchFamily="34" charset="0"/>
              </a:rPr>
              <a:t> system is a useful model for a periodic system.</a:t>
            </a:r>
          </a:p>
        </p:txBody>
      </p:sp>
    </p:spTree>
    <p:extLst>
      <p:ext uri="{BB962C8B-B14F-4D97-AF65-F5344CB8AC3E}">
        <p14:creationId xmlns:p14="http://schemas.microsoft.com/office/powerpoint/2010/main" val="2411974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92919C-0E63-89AA-69C6-BAE832EBB990}"/>
              </a:ext>
            </a:extLst>
          </p:cNvPr>
          <p:cNvSpPr>
            <a:spLocks noGrp="1"/>
          </p:cNvSpPr>
          <p:nvPr>
            <p:ph type="title"/>
          </p:nvPr>
        </p:nvSpPr>
        <p:spPr/>
        <p:txBody>
          <a:bodyPr/>
          <a:lstStyle/>
          <a:p>
            <a:r>
              <a:rPr lang="en-US" dirty="0"/>
              <a:t>14-5 The Simple Pendulum </a:t>
            </a:r>
            <a:r>
              <a:rPr lang="en-US" sz="2000" b="0" dirty="0"/>
              <a:t>(2 of 5)</a:t>
            </a:r>
            <a:endParaRPr lang="en-IN" sz="2000" b="0" spc="-50" dirty="0"/>
          </a:p>
        </p:txBody>
      </p:sp>
      <p:pic>
        <p:nvPicPr>
          <p:cNvPr id="2" name="Picture 1" descr="The figure illustrates a simple pendulum swung slightly to the right and the forces in action at the free end of the pendulum.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975919"/>
            <a:ext cx="3084750" cy="3240000"/>
          </a:xfrm>
          <a:prstGeom prst="rect">
            <a:avLst/>
          </a:prstGeom>
        </p:spPr>
      </p:pic>
      <p:sp>
        <p:nvSpPr>
          <p:cNvPr id="14" name="Content Placeholder 6"/>
          <p:cNvSpPr>
            <a:spLocks noGrp="1"/>
          </p:cNvSpPr>
          <p:nvPr>
            <p:ph idx="1"/>
          </p:nvPr>
        </p:nvSpPr>
        <p:spPr>
          <a:xfrm>
            <a:off x="3733800" y="1600200"/>
            <a:ext cx="4343400" cy="1628316"/>
          </a:xfrm>
        </p:spPr>
        <p:txBody>
          <a:bodyPr/>
          <a:lstStyle/>
          <a:p>
            <a:pPr marL="0" indent="0">
              <a:buNone/>
            </a:pPr>
            <a:r>
              <a:rPr lang="en-US" sz="2600" dirty="0"/>
              <a:t>In order to be in SHM, the restoring force must be </a:t>
            </a:r>
            <a:r>
              <a:rPr lang="en-US" sz="2600" dirty="0">
                <a:solidFill>
                  <a:srgbClr val="007FA3"/>
                </a:solidFill>
              </a:rPr>
              <a:t>proportional</a:t>
            </a:r>
            <a:r>
              <a:rPr lang="en-US" sz="2600" dirty="0"/>
              <a:t> to the negative of the </a:t>
            </a:r>
            <a:r>
              <a:rPr lang="en-US" sz="2600" dirty="0">
                <a:solidFill>
                  <a:srgbClr val="007FA3"/>
                </a:solidFill>
              </a:rPr>
              <a:t>displacement</a:t>
            </a:r>
            <a:r>
              <a:rPr lang="en-US" sz="2600" dirty="0"/>
              <a:t>. Here we</a:t>
            </a:r>
          </a:p>
        </p:txBody>
      </p:sp>
      <p:sp>
        <p:nvSpPr>
          <p:cNvPr id="6" name="TextBox 5">
            <a:extLst>
              <a:ext uri="{FF2B5EF4-FFF2-40B4-BE49-F238E27FC236}">
                <a16:creationId xmlns:a16="http://schemas.microsoft.com/office/drawing/2014/main" id="{D275B23B-6F9E-84D9-CEF1-37FBACB3673B}"/>
              </a:ext>
            </a:extLst>
          </p:cNvPr>
          <p:cNvSpPr txBox="1"/>
          <p:nvPr/>
        </p:nvSpPr>
        <p:spPr>
          <a:xfrm>
            <a:off x="3737820" y="3181353"/>
            <a:ext cx="838200" cy="400110"/>
          </a:xfrm>
          <a:prstGeom prst="rect">
            <a:avLst/>
          </a:prstGeom>
          <a:noFill/>
        </p:spPr>
        <p:txBody>
          <a:bodyPr wrap="square" lIns="0" tIns="0" rIns="0" bIns="0">
            <a:spAutoFit/>
          </a:bodyPr>
          <a:lstStyle/>
          <a:p>
            <a:r>
              <a:rPr lang="en-US" sz="2600" dirty="0"/>
              <a:t>have:</a:t>
            </a:r>
            <a:endParaRPr lang="en-CA" sz="2600" dirty="0"/>
          </a:p>
        </p:txBody>
      </p:sp>
      <p:graphicFrame>
        <p:nvGraphicFramePr>
          <p:cNvPr id="3" name="Object 2" descr="F equals negative m g sine theta,"/>
          <p:cNvGraphicFramePr>
            <a:graphicFrameLocks noChangeAspect="1"/>
          </p:cNvGraphicFramePr>
          <p:nvPr>
            <p:extLst>
              <p:ext uri="{D42A27DB-BD31-4B8C-83A1-F6EECF244321}">
                <p14:modId xmlns:p14="http://schemas.microsoft.com/office/powerpoint/2010/main" val="387679094"/>
              </p:ext>
            </p:extLst>
          </p:nvPr>
        </p:nvGraphicFramePr>
        <p:xfrm>
          <a:off x="4611084" y="3253019"/>
          <a:ext cx="1816100" cy="342900"/>
        </p:xfrm>
        <a:graphic>
          <a:graphicData uri="http://schemas.openxmlformats.org/presentationml/2006/ole">
            <mc:AlternateContent xmlns:mc="http://schemas.openxmlformats.org/markup-compatibility/2006">
              <mc:Choice xmlns:v="urn:schemas-microsoft-com:vml" Requires="v">
                <p:oleObj name="Equation" r:id="rId4" imgW="1815840" imgH="342720" progId="Equation.DSMT4">
                  <p:embed/>
                </p:oleObj>
              </mc:Choice>
              <mc:Fallback>
                <p:oleObj name="Equation" r:id="rId4" imgW="1815840" imgH="342720" progId="Equation.DSMT4">
                  <p:embed/>
                  <p:pic>
                    <p:nvPicPr>
                      <p:cNvPr id="0" name=""/>
                      <p:cNvPicPr/>
                      <p:nvPr/>
                    </p:nvPicPr>
                    <p:blipFill>
                      <a:blip r:embed="rId5"/>
                      <a:stretch>
                        <a:fillRect/>
                      </a:stretch>
                    </p:blipFill>
                    <p:spPr>
                      <a:xfrm>
                        <a:off x="4611084" y="3253019"/>
                        <a:ext cx="1816100" cy="342900"/>
                      </a:xfrm>
                      <a:prstGeom prst="rect">
                        <a:avLst/>
                      </a:prstGeom>
                    </p:spPr>
                  </p:pic>
                </p:oleObj>
              </mc:Fallback>
            </mc:AlternateContent>
          </a:graphicData>
        </a:graphic>
      </p:graphicFrame>
      <p:sp>
        <p:nvSpPr>
          <p:cNvPr id="11" name="Content Placeholder 6"/>
          <p:cNvSpPr txBox="1">
            <a:spLocks/>
          </p:cNvSpPr>
          <p:nvPr/>
        </p:nvSpPr>
        <p:spPr>
          <a:xfrm>
            <a:off x="3733800" y="3601326"/>
            <a:ext cx="3429000" cy="39549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which is proportional to</a:t>
            </a:r>
          </a:p>
        </p:txBody>
      </p:sp>
      <p:graphicFrame>
        <p:nvGraphicFramePr>
          <p:cNvPr id="12" name="Object 11" descr="sine theta">
            <a:extLst>
              <a:ext uri="{FF2B5EF4-FFF2-40B4-BE49-F238E27FC236}">
                <a16:creationId xmlns:a16="http://schemas.microsoft.com/office/drawing/2014/main" id="{B14ACE49-DBEC-4E86-9628-02641C035E89}"/>
              </a:ext>
            </a:extLst>
          </p:cNvPr>
          <p:cNvGraphicFramePr>
            <a:graphicFrameLocks noChangeAspect="1"/>
          </p:cNvGraphicFramePr>
          <p:nvPr>
            <p:extLst>
              <p:ext uri="{D42A27DB-BD31-4B8C-83A1-F6EECF244321}">
                <p14:modId xmlns:p14="http://schemas.microsoft.com/office/powerpoint/2010/main" val="62250577"/>
              </p:ext>
            </p:extLst>
          </p:nvPr>
        </p:nvGraphicFramePr>
        <p:xfrm>
          <a:off x="7172378" y="3649461"/>
          <a:ext cx="685800" cy="317500"/>
        </p:xfrm>
        <a:graphic>
          <a:graphicData uri="http://schemas.openxmlformats.org/presentationml/2006/ole">
            <mc:AlternateContent xmlns:mc="http://schemas.openxmlformats.org/markup-compatibility/2006">
              <mc:Choice xmlns:v="urn:schemas-microsoft-com:vml" Requires="v">
                <p:oleObj name="Equation" r:id="rId6" imgW="685800" imgH="317160" progId="Equation.DSMT4">
                  <p:embed/>
                </p:oleObj>
              </mc:Choice>
              <mc:Fallback>
                <p:oleObj name="Equation" r:id="rId6" imgW="685800" imgH="317160" progId="Equation.DSMT4">
                  <p:embed/>
                  <p:pic>
                    <p:nvPicPr>
                      <p:cNvPr id="7" name="Object 6" descr="sine theta">
                        <a:extLst>
                          <a:ext uri="{FF2B5EF4-FFF2-40B4-BE49-F238E27FC236}">
                            <a16:creationId xmlns:a16="http://schemas.microsoft.com/office/drawing/2014/main" id="{B14ACE49-DBEC-4E86-9628-02641C035E89}"/>
                          </a:ext>
                        </a:extLst>
                      </p:cNvPr>
                      <p:cNvPicPr/>
                      <p:nvPr/>
                    </p:nvPicPr>
                    <p:blipFill>
                      <a:blip r:embed="rId7"/>
                      <a:stretch>
                        <a:fillRect/>
                      </a:stretch>
                    </p:blipFill>
                    <p:spPr>
                      <a:xfrm>
                        <a:off x="7172378" y="3649461"/>
                        <a:ext cx="685800" cy="317500"/>
                      </a:xfrm>
                      <a:prstGeom prst="rect">
                        <a:avLst/>
                      </a:prstGeom>
                    </p:spPr>
                  </p:pic>
                </p:oleObj>
              </mc:Fallback>
            </mc:AlternateContent>
          </a:graphicData>
        </a:graphic>
      </p:graphicFrame>
      <p:sp>
        <p:nvSpPr>
          <p:cNvPr id="13" name="Content Placeholder 6"/>
          <p:cNvSpPr txBox="1">
            <a:spLocks/>
          </p:cNvSpPr>
          <p:nvPr/>
        </p:nvSpPr>
        <p:spPr>
          <a:xfrm>
            <a:off x="3733800" y="4021319"/>
            <a:ext cx="1524000" cy="356495"/>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and not to</a:t>
            </a:r>
          </a:p>
        </p:txBody>
      </p:sp>
      <p:graphicFrame>
        <p:nvGraphicFramePr>
          <p:cNvPr id="15" name="Object 14" descr="theta">
            <a:extLst>
              <a:ext uri="{FF2B5EF4-FFF2-40B4-BE49-F238E27FC236}">
                <a16:creationId xmlns:a16="http://schemas.microsoft.com/office/drawing/2014/main" id="{94E50D39-8D4D-419C-8B20-437738655C58}"/>
              </a:ext>
            </a:extLst>
          </p:cNvPr>
          <p:cNvGraphicFramePr>
            <a:graphicFrameLocks noChangeAspect="1"/>
          </p:cNvGraphicFramePr>
          <p:nvPr>
            <p:extLst>
              <p:ext uri="{D42A27DB-BD31-4B8C-83A1-F6EECF244321}">
                <p14:modId xmlns:p14="http://schemas.microsoft.com/office/powerpoint/2010/main" val="2959442956"/>
              </p:ext>
            </p:extLst>
          </p:nvPr>
        </p:nvGraphicFramePr>
        <p:xfrm>
          <a:off x="5257800" y="4065565"/>
          <a:ext cx="241300" cy="317500"/>
        </p:xfrm>
        <a:graphic>
          <a:graphicData uri="http://schemas.openxmlformats.org/presentationml/2006/ole">
            <mc:AlternateContent xmlns:mc="http://schemas.openxmlformats.org/markup-compatibility/2006">
              <mc:Choice xmlns:v="urn:schemas-microsoft-com:vml" Requires="v">
                <p:oleObj name="Equation" r:id="rId8" imgW="241200" imgH="317160" progId="Equation.DSMT4">
                  <p:embed/>
                </p:oleObj>
              </mc:Choice>
              <mc:Fallback>
                <p:oleObj name="Equation" r:id="rId8" imgW="241200" imgH="317160" progId="Equation.DSMT4">
                  <p:embed/>
                  <p:pic>
                    <p:nvPicPr>
                      <p:cNvPr id="4" name="Object 3" descr="theta">
                        <a:extLst>
                          <a:ext uri="{FF2B5EF4-FFF2-40B4-BE49-F238E27FC236}">
                            <a16:creationId xmlns:a16="http://schemas.microsoft.com/office/drawing/2014/main" id="{94E50D39-8D4D-419C-8B20-437738655C58}"/>
                          </a:ext>
                        </a:extLst>
                      </p:cNvPr>
                      <p:cNvPicPr/>
                      <p:nvPr/>
                    </p:nvPicPr>
                    <p:blipFill>
                      <a:blip r:embed="rId9"/>
                      <a:stretch>
                        <a:fillRect/>
                      </a:stretch>
                    </p:blipFill>
                    <p:spPr>
                      <a:xfrm>
                        <a:off x="5257800" y="4065565"/>
                        <a:ext cx="241300" cy="317500"/>
                      </a:xfrm>
                      <a:prstGeom prst="rect">
                        <a:avLst/>
                      </a:prstGeom>
                    </p:spPr>
                  </p:pic>
                </p:oleObj>
              </mc:Fallback>
            </mc:AlternateContent>
          </a:graphicData>
        </a:graphic>
      </p:graphicFrame>
      <p:sp>
        <p:nvSpPr>
          <p:cNvPr id="16" name="Content Placeholder 6"/>
          <p:cNvSpPr txBox="1">
            <a:spLocks/>
          </p:cNvSpPr>
          <p:nvPr/>
        </p:nvSpPr>
        <p:spPr>
          <a:xfrm>
            <a:off x="5600952" y="4009066"/>
            <a:ext cx="815340" cy="3810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itself.</a:t>
            </a:r>
          </a:p>
        </p:txBody>
      </p:sp>
      <p:sp>
        <p:nvSpPr>
          <p:cNvPr id="17" name="Content Placeholder 6"/>
          <p:cNvSpPr txBox="1">
            <a:spLocks/>
          </p:cNvSpPr>
          <p:nvPr/>
        </p:nvSpPr>
        <p:spPr>
          <a:xfrm>
            <a:off x="3746091" y="4466227"/>
            <a:ext cx="4419600" cy="39549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However, if the angle is </a:t>
            </a:r>
            <a:r>
              <a:rPr lang="en-US" sz="2600" dirty="0">
                <a:solidFill>
                  <a:srgbClr val="007FA3"/>
                </a:solidFill>
              </a:rPr>
              <a:t>small</a:t>
            </a:r>
            <a:r>
              <a:rPr lang="en-US" sz="2600" dirty="0"/>
              <a:t>,</a:t>
            </a:r>
          </a:p>
        </p:txBody>
      </p:sp>
      <p:graphicFrame>
        <p:nvGraphicFramePr>
          <p:cNvPr id="18" name="Object 17" descr="sine theta is approximately equal to theta.">
            <a:extLst>
              <a:ext uri="{FF2B5EF4-FFF2-40B4-BE49-F238E27FC236}">
                <a16:creationId xmlns:a16="http://schemas.microsoft.com/office/drawing/2014/main" id="{9FA9C895-8A2D-4CED-BDEE-9F77EC54097B}"/>
              </a:ext>
            </a:extLst>
          </p:cNvPr>
          <p:cNvGraphicFramePr>
            <a:graphicFrameLocks noChangeAspect="1"/>
          </p:cNvGraphicFramePr>
          <p:nvPr>
            <p:extLst>
              <p:ext uri="{D42A27DB-BD31-4B8C-83A1-F6EECF244321}">
                <p14:modId xmlns:p14="http://schemas.microsoft.com/office/powerpoint/2010/main" val="2119148834"/>
              </p:ext>
            </p:extLst>
          </p:nvPr>
        </p:nvGraphicFramePr>
        <p:xfrm>
          <a:off x="3746091" y="4877081"/>
          <a:ext cx="1060450" cy="379412"/>
        </p:xfrm>
        <a:graphic>
          <a:graphicData uri="http://schemas.openxmlformats.org/presentationml/2006/ole">
            <mc:AlternateContent xmlns:mc="http://schemas.openxmlformats.org/markup-compatibility/2006">
              <mc:Choice xmlns:v="urn:schemas-microsoft-com:vml" Requires="v">
                <p:oleObj name="Equation" r:id="rId10" imgW="1168200" imgH="342720" progId="Equation.DSMT4">
                  <p:embed/>
                </p:oleObj>
              </mc:Choice>
              <mc:Fallback>
                <p:oleObj name="Equation" r:id="rId10" imgW="1168200" imgH="342720" progId="Equation.DSMT4">
                  <p:embed/>
                  <p:pic>
                    <p:nvPicPr>
                      <p:cNvPr id="5" name="Object 4" descr="sine theta is approximately equal to theta.">
                        <a:extLst>
                          <a:ext uri="{FF2B5EF4-FFF2-40B4-BE49-F238E27FC236}">
                            <a16:creationId xmlns:a16="http://schemas.microsoft.com/office/drawing/2014/main" id="{9FA9C895-8A2D-4CED-BDEE-9F77EC54097B}"/>
                          </a:ext>
                        </a:extLst>
                      </p:cNvPr>
                      <p:cNvPicPr/>
                      <p:nvPr/>
                    </p:nvPicPr>
                    <p:blipFill>
                      <a:blip r:embed="rId11"/>
                      <a:stretch>
                        <a:fillRect/>
                      </a:stretch>
                    </p:blipFill>
                    <p:spPr>
                      <a:xfrm>
                        <a:off x="3746091" y="4877081"/>
                        <a:ext cx="1060450" cy="379412"/>
                      </a:xfrm>
                      <a:prstGeom prst="rect">
                        <a:avLst/>
                      </a:prstGeom>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92919C-0E63-89AA-69C6-BAE832EBB990}"/>
              </a:ext>
            </a:extLst>
          </p:cNvPr>
          <p:cNvSpPr>
            <a:spLocks noGrp="1"/>
          </p:cNvSpPr>
          <p:nvPr>
            <p:ph type="title"/>
          </p:nvPr>
        </p:nvSpPr>
        <p:spPr/>
        <p:txBody>
          <a:bodyPr/>
          <a:lstStyle/>
          <a:p>
            <a:r>
              <a:rPr lang="en-US" dirty="0"/>
              <a:t>14-5 The Simple Pendulum </a:t>
            </a:r>
            <a:r>
              <a:rPr lang="en-US" sz="2000" b="0" dirty="0"/>
              <a:t>(3 of 5)</a:t>
            </a:r>
            <a:endParaRPr lang="en-IN" sz="2000" b="0" spc="-50" dirty="0"/>
          </a:p>
        </p:txBody>
      </p:sp>
      <p:sp>
        <p:nvSpPr>
          <p:cNvPr id="3" name="Content Placeholder 2"/>
          <p:cNvSpPr>
            <a:spLocks noGrp="1"/>
          </p:cNvSpPr>
          <p:nvPr>
            <p:ph idx="1"/>
          </p:nvPr>
        </p:nvSpPr>
        <p:spPr>
          <a:xfrm>
            <a:off x="457200" y="1600201"/>
            <a:ext cx="8229600" cy="457199"/>
          </a:xfrm>
        </p:spPr>
        <p:txBody>
          <a:bodyPr/>
          <a:lstStyle/>
          <a:p>
            <a:pPr marL="0" indent="0">
              <a:buNone/>
            </a:pPr>
            <a:r>
              <a:rPr lang="en-US" sz="2600" dirty="0"/>
              <a:t>Therefore, for small angles, we have:</a:t>
            </a:r>
          </a:p>
        </p:txBody>
      </p:sp>
      <p:pic>
        <p:nvPicPr>
          <p:cNvPr id="6" name="Picture 5" descr="F is approximately equal to negative StartFraction m g over script l EndFraction baseline s,">
            <a:extLst>
              <a:ext uri="{FF2B5EF4-FFF2-40B4-BE49-F238E27FC236}">
                <a16:creationId xmlns:a16="http://schemas.microsoft.com/office/drawing/2014/main" id="{189796AF-B105-CA64-639B-91D6EB3769C5}"/>
              </a:ext>
            </a:extLst>
          </p:cNvPr>
          <p:cNvPicPr>
            <a:picLocks noChangeAspect="1"/>
          </p:cNvPicPr>
          <p:nvPr/>
        </p:nvPicPr>
        <p:blipFill>
          <a:blip r:embed="rId3"/>
          <a:stretch>
            <a:fillRect/>
          </a:stretch>
        </p:blipFill>
        <p:spPr>
          <a:xfrm>
            <a:off x="3486333" y="2211061"/>
            <a:ext cx="1466667" cy="723810"/>
          </a:xfrm>
          <a:prstGeom prst="rect">
            <a:avLst/>
          </a:prstGeom>
        </p:spPr>
      </p:pic>
      <p:sp>
        <p:nvSpPr>
          <p:cNvPr id="7" name="Content Placeholder 2"/>
          <p:cNvSpPr txBox="1">
            <a:spLocks/>
          </p:cNvSpPr>
          <p:nvPr/>
        </p:nvSpPr>
        <p:spPr>
          <a:xfrm>
            <a:off x="457200" y="3088533"/>
            <a:ext cx="914400" cy="4571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where</a:t>
            </a:r>
          </a:p>
        </p:txBody>
      </p:sp>
      <p:pic>
        <p:nvPicPr>
          <p:cNvPr id="9" name="Picture 8" descr="s equals script l theta.">
            <a:extLst>
              <a:ext uri="{FF2B5EF4-FFF2-40B4-BE49-F238E27FC236}">
                <a16:creationId xmlns:a16="http://schemas.microsoft.com/office/drawing/2014/main" id="{A88D49BE-2D43-77F4-BB55-FADFDE587EF9}"/>
              </a:ext>
            </a:extLst>
          </p:cNvPr>
          <p:cNvPicPr>
            <a:picLocks noChangeAspect="1"/>
          </p:cNvPicPr>
          <p:nvPr/>
        </p:nvPicPr>
        <p:blipFill>
          <a:blip r:embed="rId4"/>
          <a:stretch>
            <a:fillRect/>
          </a:stretch>
        </p:blipFill>
        <p:spPr>
          <a:xfrm>
            <a:off x="1494649" y="3186361"/>
            <a:ext cx="828571" cy="276190"/>
          </a:xfrm>
          <a:prstGeom prst="rect">
            <a:avLst/>
          </a:prstGeom>
        </p:spPr>
      </p:pic>
      <p:sp>
        <p:nvSpPr>
          <p:cNvPr id="10" name="Content Placeholder 2"/>
          <p:cNvSpPr txBox="1">
            <a:spLocks/>
          </p:cNvSpPr>
          <p:nvPr/>
        </p:nvSpPr>
        <p:spPr>
          <a:xfrm>
            <a:off x="457200" y="3655559"/>
            <a:ext cx="4495800" cy="416836"/>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The </a:t>
            </a:r>
            <a:r>
              <a:rPr lang="en-US" sz="2600" dirty="0">
                <a:solidFill>
                  <a:srgbClr val="007FA3"/>
                </a:solidFill>
              </a:rPr>
              <a:t>period</a:t>
            </a:r>
            <a:r>
              <a:rPr lang="en-US" sz="2600" dirty="0"/>
              <a:t> and </a:t>
            </a:r>
            <a:r>
              <a:rPr lang="en-US" sz="2600" dirty="0">
                <a:solidFill>
                  <a:srgbClr val="007FA3"/>
                </a:solidFill>
              </a:rPr>
              <a:t>frequency</a:t>
            </a:r>
            <a:r>
              <a:rPr lang="en-US" sz="2600" dirty="0"/>
              <a:t> are:</a:t>
            </a:r>
          </a:p>
        </p:txBody>
      </p:sp>
      <p:pic>
        <p:nvPicPr>
          <p:cNvPr id="12" name="Picture 11" descr="f equals StartFraction omega over 2 pi equals StartFraction 1 over 2 pi EndFraction StartRoot StartFraction g over script l EndFraction EndRoot,">
            <a:extLst>
              <a:ext uri="{FF2B5EF4-FFF2-40B4-BE49-F238E27FC236}">
                <a16:creationId xmlns:a16="http://schemas.microsoft.com/office/drawing/2014/main" id="{EB5D3FEF-7905-406F-625A-17FEC4A2F238}"/>
              </a:ext>
            </a:extLst>
          </p:cNvPr>
          <p:cNvPicPr>
            <a:picLocks noChangeAspect="1"/>
          </p:cNvPicPr>
          <p:nvPr/>
        </p:nvPicPr>
        <p:blipFill>
          <a:blip r:embed="rId5"/>
          <a:stretch>
            <a:fillRect/>
          </a:stretch>
        </p:blipFill>
        <p:spPr>
          <a:xfrm>
            <a:off x="1928813" y="4241662"/>
            <a:ext cx="2295238" cy="819048"/>
          </a:xfrm>
          <a:prstGeom prst="rect">
            <a:avLst/>
          </a:prstGeom>
        </p:spPr>
      </p:pic>
      <p:pic>
        <p:nvPicPr>
          <p:cNvPr id="13" name="Picture 12" descr="T equals StartFraction 1 over f EndFraction equals 2 pi StartRoot StartFraction script l over g EndFraction EndRoot.">
            <a:extLst>
              <a:ext uri="{FF2B5EF4-FFF2-40B4-BE49-F238E27FC236}">
                <a16:creationId xmlns:a16="http://schemas.microsoft.com/office/drawing/2014/main" id="{07140BFF-273B-CF26-28FF-8DCD47ED1016}"/>
              </a:ext>
            </a:extLst>
          </p:cNvPr>
          <p:cNvPicPr>
            <a:picLocks noChangeAspect="1"/>
          </p:cNvPicPr>
          <p:nvPr/>
        </p:nvPicPr>
        <p:blipFill>
          <a:blip r:embed="rId6"/>
          <a:stretch>
            <a:fillRect/>
          </a:stretch>
        </p:blipFill>
        <p:spPr>
          <a:xfrm>
            <a:off x="1948691" y="5229977"/>
            <a:ext cx="2000000" cy="876190"/>
          </a:xfrm>
          <a:prstGeom prst="rect">
            <a:avLst/>
          </a:prstGeom>
        </p:spPr>
      </p:pic>
    </p:spTree>
    <p:extLst>
      <p:ext uri="{BB962C8B-B14F-4D97-AF65-F5344CB8AC3E}">
        <p14:creationId xmlns:p14="http://schemas.microsoft.com/office/powerpoint/2010/main" val="2428075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DAE00DE-1E44-F46F-17D0-8C1BB7F8AFC8}"/>
              </a:ext>
            </a:extLst>
          </p:cNvPr>
          <p:cNvSpPr>
            <a:spLocks noGrp="1"/>
          </p:cNvSpPr>
          <p:nvPr>
            <p:ph type="title"/>
          </p:nvPr>
        </p:nvSpPr>
        <p:spPr/>
        <p:txBody>
          <a:bodyPr/>
          <a:lstStyle/>
          <a:p>
            <a:r>
              <a:rPr lang="en-US" dirty="0"/>
              <a:t>14-5 The Simple Pendulum </a:t>
            </a:r>
            <a:r>
              <a:rPr lang="en-US" sz="2000" b="0" dirty="0"/>
              <a:t>(4 of 5)</a:t>
            </a:r>
            <a:endParaRPr lang="en-IN" sz="2000" b="0" spc="-50" dirty="0"/>
          </a:p>
        </p:txBody>
      </p:sp>
      <p:pic>
        <p:nvPicPr>
          <p:cNvPr id="2" name="Picture 1" descr="A photograph of a lamp hanging from the ceiling of the cathedral at Pisa, Italy is shown. The lamp is hanging by a long cor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00200"/>
            <a:ext cx="2670720" cy="4680000"/>
          </a:xfrm>
          <a:prstGeom prst="rect">
            <a:avLst/>
          </a:prstGeom>
        </p:spPr>
      </p:pic>
      <p:sp>
        <p:nvSpPr>
          <p:cNvPr id="3" name="Content Placeholder 2"/>
          <p:cNvSpPr>
            <a:spLocks noGrp="1"/>
          </p:cNvSpPr>
          <p:nvPr>
            <p:ph idx="1"/>
          </p:nvPr>
        </p:nvSpPr>
        <p:spPr>
          <a:xfrm>
            <a:off x="3657600" y="1600200"/>
            <a:ext cx="5029200" cy="1676400"/>
          </a:xfrm>
        </p:spPr>
        <p:txBody>
          <a:bodyPr/>
          <a:lstStyle/>
          <a:p>
            <a:pPr marL="0" indent="0">
              <a:buNone/>
            </a:pPr>
            <a:r>
              <a:rPr lang="en-US" sz="2600" dirty="0"/>
              <a:t>So, as long as the cord can be considered </a:t>
            </a:r>
            <a:r>
              <a:rPr lang="en-US" sz="2600" dirty="0">
                <a:solidFill>
                  <a:srgbClr val="007FA3"/>
                </a:solidFill>
              </a:rPr>
              <a:t>massless</a:t>
            </a:r>
            <a:r>
              <a:rPr lang="en-US" sz="2600" dirty="0"/>
              <a:t> and the amplitude is </a:t>
            </a:r>
            <a:r>
              <a:rPr lang="en-US" sz="2600" dirty="0">
                <a:solidFill>
                  <a:srgbClr val="007FA3"/>
                </a:solidFill>
              </a:rPr>
              <a:t>small</a:t>
            </a:r>
            <a:r>
              <a:rPr lang="en-US" sz="2600" dirty="0"/>
              <a:t>, the period does not depend on the </a:t>
            </a:r>
            <a:r>
              <a:rPr lang="en-US" sz="2600" dirty="0">
                <a:solidFill>
                  <a:srgbClr val="007FA3"/>
                </a:solidFill>
              </a:rPr>
              <a:t>mass</a:t>
            </a:r>
            <a:r>
              <a:rPr lang="en-US" sz="2600" dirty="0"/>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dirty="0"/>
              <a:t>14-5 The Simple Pendulum </a:t>
            </a:r>
            <a:r>
              <a:rPr lang="en-US" sz="2000" b="0" dirty="0"/>
              <a:t>(5 of 5)</a:t>
            </a:r>
            <a:endParaRPr lang="en-IN" sz="2000" b="0" spc="-100" dirty="0"/>
          </a:p>
        </p:txBody>
      </p:sp>
      <p:sp>
        <p:nvSpPr>
          <p:cNvPr id="3" name="Content Placeholder 2">
            <a:extLst>
              <a:ext uri="{FF2B5EF4-FFF2-40B4-BE49-F238E27FC236}">
                <a16:creationId xmlns:a16="http://schemas.microsoft.com/office/drawing/2014/main" id="{2D4D1852-ACB9-B359-45FF-5D92E81CBCC2}"/>
              </a:ext>
            </a:extLst>
          </p:cNvPr>
          <p:cNvSpPr>
            <a:spLocks noGrp="1"/>
          </p:cNvSpPr>
          <p:nvPr>
            <p:ph idx="1"/>
          </p:nvPr>
        </p:nvSpPr>
        <p:spPr>
          <a:xfrm>
            <a:off x="457200" y="1600200"/>
            <a:ext cx="8000999" cy="2286000"/>
          </a:xfrm>
        </p:spPr>
        <p:txBody>
          <a:bodyPr/>
          <a:lstStyle/>
          <a:p>
            <a:pPr marL="0" indent="0">
              <a:buNone/>
            </a:pPr>
            <a:r>
              <a:rPr lang="en-US" altLang="en-US" sz="2600" b="1" spc="-20" dirty="0">
                <a:latin typeface="Arial" panose="020B0604020202020204" pitchFamily="34" charset="0"/>
              </a:rPr>
              <a:t>Example 14-12: Measuring </a:t>
            </a:r>
            <a:r>
              <a:rPr lang="en-US" altLang="en-US" sz="2600" b="1" i="1" spc="-20" dirty="0">
                <a:latin typeface="Arial" panose="020B0604020202020204" pitchFamily="34" charset="0"/>
              </a:rPr>
              <a:t>g</a:t>
            </a:r>
            <a:r>
              <a:rPr lang="en-US" altLang="en-US" sz="2600" b="1" spc="-20" dirty="0">
                <a:latin typeface="Arial" panose="020B0604020202020204" pitchFamily="34" charset="0"/>
              </a:rPr>
              <a:t>.</a:t>
            </a:r>
          </a:p>
          <a:p>
            <a:pPr marL="0" indent="0">
              <a:buNone/>
            </a:pPr>
            <a:r>
              <a:rPr lang="en-US" altLang="en-US" sz="2600" spc="-20" dirty="0">
                <a:latin typeface="Arial" panose="020B0604020202020204" pitchFamily="34" charset="0"/>
              </a:rPr>
              <a:t>A geologist uses a simple pendulum that has a length of 37.10 c</a:t>
            </a:r>
            <a:r>
              <a:rPr lang="en-US" altLang="en-US" sz="100" spc="-20" dirty="0">
                <a:latin typeface="Arial" panose="020B0604020202020204" pitchFamily="34" charset="0"/>
              </a:rPr>
              <a:t> </a:t>
            </a:r>
            <a:r>
              <a:rPr lang="en-US" altLang="en-US" sz="2600" spc="-20" dirty="0">
                <a:latin typeface="Arial" panose="020B0604020202020204" pitchFamily="34" charset="0"/>
              </a:rPr>
              <a:t>m and a frequency of 0.8190 Hz at a particular location on the Earth. What is the acceleration due to gravity at this location?</a:t>
            </a:r>
          </a:p>
        </p:txBody>
      </p:sp>
    </p:spTree>
    <p:extLst>
      <p:ext uri="{BB962C8B-B14F-4D97-AF65-F5344CB8AC3E}">
        <p14:creationId xmlns:p14="http://schemas.microsoft.com/office/powerpoint/2010/main" val="2359285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dirty="0"/>
              <a:t>14-6 The Physical Pendulum and the Torsion Pendulum </a:t>
            </a:r>
            <a:r>
              <a:rPr lang="en-US" sz="2000" b="0" dirty="0"/>
              <a:t>(1 of 4)</a:t>
            </a:r>
            <a:endParaRPr lang="en-IN" sz="2000" b="0" dirty="0"/>
          </a:p>
        </p:txBody>
      </p:sp>
      <p:pic>
        <p:nvPicPr>
          <p:cNvPr id="4" name="Picture 3" descr="The figure illustrates a baseball bat. Two points are marked on the bat along with their respective distances. The force applied on the bat at one point is shown.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600200"/>
            <a:ext cx="1952500" cy="3960000"/>
          </a:xfrm>
          <a:prstGeom prst="rect">
            <a:avLst/>
          </a:prstGeom>
        </p:spPr>
      </p:pic>
      <p:sp>
        <p:nvSpPr>
          <p:cNvPr id="3" name="Content Placeholder 2"/>
          <p:cNvSpPr>
            <a:spLocks noGrp="1"/>
          </p:cNvSpPr>
          <p:nvPr>
            <p:ph idx="1"/>
          </p:nvPr>
        </p:nvSpPr>
        <p:spPr>
          <a:xfrm>
            <a:off x="3239064" y="1600200"/>
            <a:ext cx="5440362" cy="1981200"/>
          </a:xfrm>
        </p:spPr>
        <p:txBody>
          <a:bodyPr/>
          <a:lstStyle/>
          <a:p>
            <a:pPr marL="0" indent="0">
              <a:buNone/>
            </a:pPr>
            <a:r>
              <a:rPr lang="en-US" dirty="0"/>
              <a:t>A physical pendulum is any real extended object that oscillates back and forth.</a:t>
            </a:r>
          </a:p>
          <a:p>
            <a:pPr marL="0" indent="0">
              <a:buNone/>
            </a:pPr>
            <a:r>
              <a:rPr lang="en-US" dirty="0"/>
              <a:t>The torque about point O is:</a:t>
            </a:r>
          </a:p>
        </p:txBody>
      </p:sp>
      <p:pic>
        <p:nvPicPr>
          <p:cNvPr id="7" name="Picture 6" descr="tau equals negative m g h sine theta. ">
            <a:extLst>
              <a:ext uri="{FF2B5EF4-FFF2-40B4-BE49-F238E27FC236}">
                <a16:creationId xmlns:a16="http://schemas.microsoft.com/office/drawing/2014/main" id="{7330A164-95DF-EE40-3C49-31C43BAEB82A}"/>
              </a:ext>
            </a:extLst>
          </p:cNvPr>
          <p:cNvPicPr>
            <a:picLocks noChangeAspect="1"/>
          </p:cNvPicPr>
          <p:nvPr/>
        </p:nvPicPr>
        <p:blipFill>
          <a:blip r:embed="rId4"/>
          <a:stretch>
            <a:fillRect/>
          </a:stretch>
        </p:blipFill>
        <p:spPr>
          <a:xfrm>
            <a:off x="3567938" y="3733800"/>
            <a:ext cx="2371429" cy="438095"/>
          </a:xfrm>
          <a:prstGeom prst="rect">
            <a:avLst/>
          </a:prstGeom>
        </p:spPr>
      </p:pic>
      <p:sp>
        <p:nvSpPr>
          <p:cNvPr id="8" name="Content Placeholder 2"/>
          <p:cNvSpPr txBox="1">
            <a:spLocks/>
          </p:cNvSpPr>
          <p:nvPr/>
        </p:nvSpPr>
        <p:spPr>
          <a:xfrm>
            <a:off x="3246438" y="4294763"/>
            <a:ext cx="5440362" cy="963037"/>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dirty="0"/>
              <a:t>Substituting into Newton’s second law gives:</a:t>
            </a:r>
          </a:p>
        </p:txBody>
      </p:sp>
      <p:pic>
        <p:nvPicPr>
          <p:cNvPr id="9" name="Picture 8" descr="I StartFraction d squared theta over d t squared EndFraction equals negative m g h sine theta.">
            <a:extLst>
              <a:ext uri="{FF2B5EF4-FFF2-40B4-BE49-F238E27FC236}">
                <a16:creationId xmlns:a16="http://schemas.microsoft.com/office/drawing/2014/main" id="{DDC311A5-CCF6-A9DE-A702-A96CD7F58B9A}"/>
              </a:ext>
            </a:extLst>
          </p:cNvPr>
          <p:cNvPicPr>
            <a:picLocks noChangeAspect="1"/>
          </p:cNvPicPr>
          <p:nvPr/>
        </p:nvPicPr>
        <p:blipFill>
          <a:blip r:embed="rId5"/>
          <a:stretch>
            <a:fillRect/>
          </a:stretch>
        </p:blipFill>
        <p:spPr>
          <a:xfrm>
            <a:off x="3534808" y="5387008"/>
            <a:ext cx="2371429" cy="771429"/>
          </a:xfrm>
          <a:prstGeom prst="rect">
            <a:avLst/>
          </a:prstGeom>
        </p:spPr>
      </p:pic>
    </p:spTree>
    <p:extLst>
      <p:ext uri="{BB962C8B-B14F-4D97-AF65-F5344CB8AC3E}">
        <p14:creationId xmlns:p14="http://schemas.microsoft.com/office/powerpoint/2010/main" val="2671032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dirty="0"/>
              <a:t>14-6 The Physical Pendulum and the Torsion Pendulum </a:t>
            </a:r>
            <a:r>
              <a:rPr lang="en-US" sz="2000" b="0" dirty="0"/>
              <a:t>(2 of 4)</a:t>
            </a:r>
            <a:endParaRPr lang="en-IN" sz="2000" b="0" dirty="0"/>
          </a:p>
        </p:txBody>
      </p:sp>
      <p:sp>
        <p:nvSpPr>
          <p:cNvPr id="3" name="Content Placeholder 2">
            <a:extLst>
              <a:ext uri="{FF2B5EF4-FFF2-40B4-BE49-F238E27FC236}">
                <a16:creationId xmlns:a16="http://schemas.microsoft.com/office/drawing/2014/main" id="{2D4D1852-ACB9-B359-45FF-5D92E81CBCC2}"/>
              </a:ext>
            </a:extLst>
          </p:cNvPr>
          <p:cNvSpPr>
            <a:spLocks noGrp="1"/>
          </p:cNvSpPr>
          <p:nvPr>
            <p:ph idx="1"/>
          </p:nvPr>
        </p:nvSpPr>
        <p:spPr>
          <a:xfrm>
            <a:off x="457200" y="1600201"/>
            <a:ext cx="7620000" cy="457199"/>
          </a:xfrm>
        </p:spPr>
        <p:txBody>
          <a:bodyPr/>
          <a:lstStyle/>
          <a:p>
            <a:pPr marL="0" indent="0">
              <a:spcBef>
                <a:spcPts val="700"/>
              </a:spcBef>
              <a:buNone/>
            </a:pPr>
            <a:r>
              <a:rPr lang="en-US" altLang="en-US" sz="2600" dirty="0">
                <a:latin typeface="Arial" panose="020B0604020202020204" pitchFamily="34" charset="0"/>
              </a:rPr>
              <a:t>For small angles, this becomes:</a:t>
            </a:r>
          </a:p>
        </p:txBody>
      </p:sp>
      <p:pic>
        <p:nvPicPr>
          <p:cNvPr id="6" name="Picture 5" descr="StartFraction d squared theta over d t squared plus (StartFraction m g h over I EndFraction) theta equals 0,">
            <a:extLst>
              <a:ext uri="{FF2B5EF4-FFF2-40B4-BE49-F238E27FC236}">
                <a16:creationId xmlns:a16="http://schemas.microsoft.com/office/drawing/2014/main" id="{4EC2543E-7D00-8619-9D8A-41A3F0687EBA}"/>
              </a:ext>
            </a:extLst>
          </p:cNvPr>
          <p:cNvPicPr>
            <a:picLocks noChangeAspect="1"/>
          </p:cNvPicPr>
          <p:nvPr/>
        </p:nvPicPr>
        <p:blipFill>
          <a:blip r:embed="rId3"/>
          <a:stretch>
            <a:fillRect/>
          </a:stretch>
        </p:blipFill>
        <p:spPr>
          <a:xfrm>
            <a:off x="3062438" y="2226775"/>
            <a:ext cx="2409524" cy="828571"/>
          </a:xfrm>
          <a:prstGeom prst="rect">
            <a:avLst/>
          </a:prstGeom>
        </p:spPr>
      </p:pic>
      <p:sp>
        <p:nvSpPr>
          <p:cNvPr id="7" name="Content Placeholder 2">
            <a:extLst>
              <a:ext uri="{FF2B5EF4-FFF2-40B4-BE49-F238E27FC236}">
                <a16:creationId xmlns:a16="http://schemas.microsoft.com/office/drawing/2014/main" id="{2D4D1852-ACB9-B359-45FF-5D92E81CBCC2}"/>
              </a:ext>
            </a:extLst>
          </p:cNvPr>
          <p:cNvSpPr txBox="1">
            <a:spLocks/>
          </p:cNvSpPr>
          <p:nvPr/>
        </p:nvSpPr>
        <p:spPr>
          <a:xfrm>
            <a:off x="457200" y="3224721"/>
            <a:ext cx="7620000" cy="4571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ts val="700"/>
              </a:spcBef>
              <a:buNone/>
            </a:pPr>
            <a:r>
              <a:rPr lang="en-US" altLang="en-US" sz="2600" dirty="0">
                <a:latin typeface="Arial" panose="020B0604020202020204" pitchFamily="34" charset="0"/>
              </a:rPr>
              <a:t>which is the equation for SHM, with </a:t>
            </a:r>
          </a:p>
        </p:txBody>
      </p:sp>
      <p:pic>
        <p:nvPicPr>
          <p:cNvPr id="8" name="Picture 7" descr="theta equals theta subscript max Baseline cosine (omega t plus phi),">
            <a:extLst>
              <a:ext uri="{FF2B5EF4-FFF2-40B4-BE49-F238E27FC236}">
                <a16:creationId xmlns:a16="http://schemas.microsoft.com/office/drawing/2014/main" id="{65B779CE-79FB-7950-4B64-891F388A450A}"/>
              </a:ext>
            </a:extLst>
          </p:cNvPr>
          <p:cNvPicPr>
            <a:picLocks noChangeAspect="1"/>
          </p:cNvPicPr>
          <p:nvPr/>
        </p:nvPicPr>
        <p:blipFill>
          <a:blip r:embed="rId4"/>
          <a:stretch>
            <a:fillRect/>
          </a:stretch>
        </p:blipFill>
        <p:spPr>
          <a:xfrm>
            <a:off x="3062438" y="3945474"/>
            <a:ext cx="2495238" cy="380952"/>
          </a:xfrm>
          <a:prstGeom prst="rect">
            <a:avLst/>
          </a:prstGeom>
        </p:spPr>
      </p:pic>
      <p:pic>
        <p:nvPicPr>
          <p:cNvPr id="9" name="Picture 8" descr="T equals 2 pi StartRoot StartFraction I over m g h EndFraction EndRoot.">
            <a:extLst>
              <a:ext uri="{FF2B5EF4-FFF2-40B4-BE49-F238E27FC236}">
                <a16:creationId xmlns:a16="http://schemas.microsoft.com/office/drawing/2014/main" id="{AC6AEADD-9A04-CE0D-C7DE-1D12F13AFEF6}"/>
              </a:ext>
            </a:extLst>
          </p:cNvPr>
          <p:cNvPicPr>
            <a:picLocks noChangeAspect="1"/>
          </p:cNvPicPr>
          <p:nvPr/>
        </p:nvPicPr>
        <p:blipFill>
          <a:blip r:embed="rId5"/>
          <a:stretch>
            <a:fillRect/>
          </a:stretch>
        </p:blipFill>
        <p:spPr>
          <a:xfrm>
            <a:off x="3062438" y="4819704"/>
            <a:ext cx="1780952" cy="876190"/>
          </a:xfrm>
          <a:prstGeom prst="rect">
            <a:avLst/>
          </a:prstGeom>
        </p:spPr>
      </p:pic>
    </p:spTree>
    <p:extLst>
      <p:ext uri="{BB962C8B-B14F-4D97-AF65-F5344CB8AC3E}">
        <p14:creationId xmlns:p14="http://schemas.microsoft.com/office/powerpoint/2010/main" val="1255218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14-6 The Physical Pendulum and the Torsion Pendulum </a:t>
            </a:r>
            <a:r>
              <a:rPr lang="en-US" sz="2000" b="0" dirty="0"/>
              <a:t>(3 of 4)</a:t>
            </a:r>
            <a:endParaRPr lang="en-IN" sz="2000" b="0" dirty="0"/>
          </a:p>
        </p:txBody>
      </p:sp>
      <p:pic>
        <p:nvPicPr>
          <p:cNvPr id="3" name="Picture 2" descr="The figure illustrates an example to calculate the moment of inertia using a nonuniform stick that appears to be balanced at a poin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981200"/>
            <a:ext cx="2116000" cy="2880000"/>
          </a:xfrm>
          <a:prstGeom prst="rect">
            <a:avLst/>
          </a:prstGeom>
        </p:spPr>
      </p:pic>
      <p:sp>
        <p:nvSpPr>
          <p:cNvPr id="10" name="Content Placeholder 2"/>
          <p:cNvSpPr>
            <a:spLocks noGrp="1"/>
          </p:cNvSpPr>
          <p:nvPr>
            <p:ph idx="1"/>
          </p:nvPr>
        </p:nvSpPr>
        <p:spPr>
          <a:xfrm>
            <a:off x="3352800" y="1600200"/>
            <a:ext cx="5334000" cy="4572000"/>
          </a:xfrm>
        </p:spPr>
        <p:txBody>
          <a:bodyPr/>
          <a:lstStyle/>
          <a:p>
            <a:pPr marL="0" indent="0">
              <a:spcBef>
                <a:spcPts val="1400"/>
              </a:spcBef>
              <a:buNone/>
            </a:pPr>
            <a:r>
              <a:rPr lang="en-US" sz="2200" b="1" dirty="0"/>
              <a:t>Example 14-13: Moment of inertia measurement.</a:t>
            </a:r>
          </a:p>
          <a:p>
            <a:pPr marL="0" indent="0">
              <a:spcBef>
                <a:spcPts val="1400"/>
              </a:spcBef>
              <a:buNone/>
            </a:pPr>
            <a:r>
              <a:rPr lang="en-US" sz="2200" dirty="0"/>
              <a:t>An easy way to measure the moment of inertia of an object about any axis is to measure the period of oscillation about that axis. (a) Suppose a nonuniform 1.0-k</a:t>
            </a:r>
            <a:r>
              <a:rPr lang="en-US" sz="100" dirty="0"/>
              <a:t> </a:t>
            </a:r>
            <a:r>
              <a:rPr lang="en-US" sz="2200" dirty="0"/>
              <a:t>g stick can be balanced at a point 42 c</a:t>
            </a:r>
            <a:r>
              <a:rPr lang="en-US" sz="100" dirty="0"/>
              <a:t> </a:t>
            </a:r>
            <a:r>
              <a:rPr lang="en-US" sz="2200" dirty="0"/>
              <a:t>m from one end. If it is pivoted about that end, it oscillates with a period of 1.6 s. What is its moment of inertia about this end? (b) What is its moment of inertia about an axis perpendicular to the stick through its center of mass?</a:t>
            </a:r>
          </a:p>
        </p:txBody>
      </p:sp>
    </p:spTree>
    <p:extLst>
      <p:ext uri="{BB962C8B-B14F-4D97-AF65-F5344CB8AC3E}">
        <p14:creationId xmlns:p14="http://schemas.microsoft.com/office/powerpoint/2010/main" val="42127300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a:xfrm>
            <a:off x="457200" y="233070"/>
            <a:ext cx="7994469" cy="1079582"/>
          </a:xfrm>
        </p:spPr>
        <p:txBody>
          <a:bodyPr/>
          <a:lstStyle/>
          <a:p>
            <a:r>
              <a:rPr lang="en-US" dirty="0"/>
              <a:t>14-6 The Physical Pendulum and the Torsion Pendulum </a:t>
            </a:r>
            <a:r>
              <a:rPr lang="en-US" sz="2000" b="0" dirty="0"/>
              <a:t>(4 of 4)</a:t>
            </a:r>
            <a:endParaRPr lang="en-IN" sz="2000" b="0" dirty="0"/>
          </a:p>
        </p:txBody>
      </p:sp>
      <p:pic>
        <p:nvPicPr>
          <p:cNvPr id="3" name="Picture 2" descr="The figure illustrates a pictorial representation of the oscillatory motion of a torsion pendulum.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909618"/>
            <a:ext cx="4015146" cy="3240000"/>
          </a:xfrm>
          <a:prstGeom prst="rect">
            <a:avLst/>
          </a:prstGeom>
        </p:spPr>
      </p:pic>
      <p:sp>
        <p:nvSpPr>
          <p:cNvPr id="13" name="Content Placeholder 2"/>
          <p:cNvSpPr>
            <a:spLocks noGrp="1"/>
          </p:cNvSpPr>
          <p:nvPr>
            <p:ph idx="1"/>
          </p:nvPr>
        </p:nvSpPr>
        <p:spPr>
          <a:xfrm>
            <a:off x="4876800" y="1676400"/>
            <a:ext cx="3505200" cy="1828800"/>
          </a:xfrm>
        </p:spPr>
        <p:txBody>
          <a:bodyPr/>
          <a:lstStyle/>
          <a:p>
            <a:pPr marL="0" indent="0">
              <a:spcBef>
                <a:spcPts val="700"/>
              </a:spcBef>
              <a:buNone/>
            </a:pPr>
            <a:r>
              <a:rPr lang="en-US" sz="2400" spc="-50" dirty="0"/>
              <a:t>A torsion pendulum is one that twists rather than swings. The motion is SHM as long as the wire obeys Hooke’s law, with</a:t>
            </a:r>
          </a:p>
        </p:txBody>
      </p:sp>
      <p:pic>
        <p:nvPicPr>
          <p:cNvPr id="5" name="Picture 4" descr="omega equals StartRoot K divided by I EndRoot.">
            <a:extLst>
              <a:ext uri="{FF2B5EF4-FFF2-40B4-BE49-F238E27FC236}">
                <a16:creationId xmlns:a16="http://schemas.microsoft.com/office/drawing/2014/main" id="{0DD17D72-9169-E8DE-2822-7913E3C5C47B}"/>
              </a:ext>
            </a:extLst>
          </p:cNvPr>
          <p:cNvPicPr>
            <a:picLocks noChangeAspect="1"/>
          </p:cNvPicPr>
          <p:nvPr/>
        </p:nvPicPr>
        <p:blipFill>
          <a:blip r:embed="rId4"/>
          <a:stretch>
            <a:fillRect/>
          </a:stretch>
        </p:blipFill>
        <p:spPr>
          <a:xfrm>
            <a:off x="5257958" y="4016741"/>
            <a:ext cx="1257143" cy="457143"/>
          </a:xfrm>
          <a:prstGeom prst="rect">
            <a:avLst/>
          </a:prstGeom>
        </p:spPr>
      </p:pic>
      <p:sp>
        <p:nvSpPr>
          <p:cNvPr id="12" name="Content Placeholder 2"/>
          <p:cNvSpPr txBox="1">
            <a:spLocks/>
          </p:cNvSpPr>
          <p:nvPr/>
        </p:nvSpPr>
        <p:spPr>
          <a:xfrm>
            <a:off x="4876801" y="4985425"/>
            <a:ext cx="3276600" cy="84954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ts val="700"/>
              </a:spcBef>
              <a:buNone/>
            </a:pPr>
            <a:r>
              <a:rPr lang="en-US" sz="2400" spc="-50" dirty="0"/>
              <a:t>(</a:t>
            </a:r>
            <a:r>
              <a:rPr lang="en-US" sz="2400" i="1" spc="-50" dirty="0">
                <a:latin typeface="Times New Roman" panose="02020603050405020304" pitchFamily="18" charset="0"/>
                <a:cs typeface="Times New Roman" panose="02020603050405020304" pitchFamily="18" charset="0"/>
              </a:rPr>
              <a:t>k</a:t>
            </a:r>
            <a:r>
              <a:rPr lang="en-US" sz="2400" spc="-50" dirty="0"/>
              <a:t> is a constant that depends on the wire.)</a:t>
            </a:r>
          </a:p>
        </p:txBody>
      </p:sp>
    </p:spTree>
    <p:extLst>
      <p:ext uri="{BB962C8B-B14F-4D97-AF65-F5344CB8AC3E}">
        <p14:creationId xmlns:p14="http://schemas.microsoft.com/office/powerpoint/2010/main" val="16585118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dirty="0"/>
              <a:t>14-7 Damped Harmonic Motion </a:t>
            </a:r>
            <a:r>
              <a:rPr lang="en-US" sz="2000" b="0" dirty="0"/>
              <a:t>(1 of 5)</a:t>
            </a:r>
            <a:endParaRPr lang="en-IN" sz="2000" b="0" dirty="0"/>
          </a:p>
        </p:txBody>
      </p:sp>
      <p:sp>
        <p:nvSpPr>
          <p:cNvPr id="13" name="Content Placeholder 2"/>
          <p:cNvSpPr>
            <a:spLocks noGrp="1"/>
          </p:cNvSpPr>
          <p:nvPr>
            <p:ph idx="1"/>
          </p:nvPr>
        </p:nvSpPr>
        <p:spPr>
          <a:xfrm>
            <a:off x="457200" y="1600202"/>
            <a:ext cx="8229600" cy="1600198"/>
          </a:xfrm>
        </p:spPr>
        <p:txBody>
          <a:bodyPr/>
          <a:lstStyle/>
          <a:p>
            <a:pPr marL="0" indent="0">
              <a:buNone/>
            </a:pPr>
            <a:r>
              <a:rPr lang="en-US" sz="2600" spc="-20" dirty="0">
                <a:solidFill>
                  <a:srgbClr val="007FA3"/>
                </a:solidFill>
              </a:rPr>
              <a:t>Damped</a:t>
            </a:r>
            <a:r>
              <a:rPr lang="en-US" sz="2600" spc="-20" dirty="0"/>
              <a:t> harmonic motion is harmonic motion with a </a:t>
            </a:r>
            <a:r>
              <a:rPr lang="en-US" sz="2600" spc="-20" dirty="0">
                <a:solidFill>
                  <a:srgbClr val="007FA3"/>
                </a:solidFill>
              </a:rPr>
              <a:t>frictional</a:t>
            </a:r>
            <a:r>
              <a:rPr lang="en-US" sz="2600" spc="-20" dirty="0"/>
              <a:t> or drag </a:t>
            </a:r>
            <a:r>
              <a:rPr lang="en-US" sz="2600" spc="-20" dirty="0">
                <a:solidFill>
                  <a:srgbClr val="007FA3"/>
                </a:solidFill>
              </a:rPr>
              <a:t>force</a:t>
            </a:r>
            <a:r>
              <a:rPr lang="en-US" sz="2600" spc="-20" dirty="0"/>
              <a:t>. If the damping is </a:t>
            </a:r>
            <a:r>
              <a:rPr lang="en-US" sz="2600" spc="-20" dirty="0">
                <a:solidFill>
                  <a:srgbClr val="007FA3"/>
                </a:solidFill>
              </a:rPr>
              <a:t>small</a:t>
            </a:r>
            <a:r>
              <a:rPr lang="en-US" sz="2600" spc="-20" dirty="0"/>
              <a:t>, we can treat it as an “</a:t>
            </a:r>
            <a:r>
              <a:rPr lang="en-US" sz="2600" spc="-20" dirty="0">
                <a:solidFill>
                  <a:srgbClr val="007FA3"/>
                </a:solidFill>
              </a:rPr>
              <a:t>envelope</a:t>
            </a:r>
            <a:r>
              <a:rPr lang="en-US" sz="2600" spc="-20" dirty="0"/>
              <a:t>” that modifies the </a:t>
            </a:r>
            <a:r>
              <a:rPr lang="en-US" sz="2600" spc="-20" dirty="0" err="1"/>
              <a:t>undamped</a:t>
            </a:r>
            <a:r>
              <a:rPr lang="en-US" sz="2600" spc="-20" dirty="0"/>
              <a:t> oscillation.</a:t>
            </a:r>
          </a:p>
        </p:txBody>
      </p:sp>
      <p:pic>
        <p:nvPicPr>
          <p:cNvPr id="3" name="Picture 2" descr="The figure illustrates a graph for the displacement of a damped harmonic oscillation as a function of time.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7517" y="3276598"/>
            <a:ext cx="4468966" cy="1800000"/>
          </a:xfrm>
          <a:prstGeom prst="rect">
            <a:avLst/>
          </a:prstGeom>
        </p:spPr>
      </p:pic>
      <p:sp>
        <p:nvSpPr>
          <p:cNvPr id="9" name="Content Placeholder 2"/>
          <p:cNvSpPr txBox="1">
            <a:spLocks/>
          </p:cNvSpPr>
          <p:nvPr/>
        </p:nvSpPr>
        <p:spPr>
          <a:xfrm>
            <a:off x="457200" y="5248907"/>
            <a:ext cx="609600" cy="364785"/>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spc="-20" dirty="0"/>
              <a:t>if</a:t>
            </a:r>
          </a:p>
        </p:txBody>
      </p:sp>
      <p:pic>
        <p:nvPicPr>
          <p:cNvPr id="6" name="Picture 5" descr="F subscript damping Baseline equals negative b v,">
            <a:extLst>
              <a:ext uri="{FF2B5EF4-FFF2-40B4-BE49-F238E27FC236}">
                <a16:creationId xmlns:a16="http://schemas.microsoft.com/office/drawing/2014/main" id="{DF8487E9-AFDF-5A6E-10B5-1F2B72AA6901}"/>
              </a:ext>
            </a:extLst>
          </p:cNvPr>
          <p:cNvPicPr>
            <a:picLocks noChangeAspect="1"/>
          </p:cNvPicPr>
          <p:nvPr/>
        </p:nvPicPr>
        <p:blipFill>
          <a:blip r:embed="rId4"/>
          <a:stretch>
            <a:fillRect/>
          </a:stretch>
        </p:blipFill>
        <p:spPr>
          <a:xfrm>
            <a:off x="2193235" y="5246150"/>
            <a:ext cx="1714286" cy="419048"/>
          </a:xfrm>
          <a:prstGeom prst="rect">
            <a:avLst/>
          </a:prstGeom>
        </p:spPr>
      </p:pic>
      <p:sp>
        <p:nvSpPr>
          <p:cNvPr id="10" name="Content Placeholder 2"/>
          <p:cNvSpPr txBox="1">
            <a:spLocks/>
          </p:cNvSpPr>
          <p:nvPr/>
        </p:nvSpPr>
        <p:spPr>
          <a:xfrm>
            <a:off x="457200" y="5793250"/>
            <a:ext cx="990600" cy="364785"/>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spc="-20" dirty="0"/>
              <a:t>then</a:t>
            </a:r>
          </a:p>
        </p:txBody>
      </p:sp>
      <p:pic>
        <p:nvPicPr>
          <p:cNvPr id="7" name="Picture 6" descr="m a equals negative k x minus b v.">
            <a:extLst>
              <a:ext uri="{FF2B5EF4-FFF2-40B4-BE49-F238E27FC236}">
                <a16:creationId xmlns:a16="http://schemas.microsoft.com/office/drawing/2014/main" id="{BFF1EA30-61C3-A27E-B176-8C5D13EB19CD}"/>
              </a:ext>
            </a:extLst>
          </p:cNvPr>
          <p:cNvPicPr>
            <a:picLocks noChangeAspect="1"/>
          </p:cNvPicPr>
          <p:nvPr/>
        </p:nvPicPr>
        <p:blipFill>
          <a:blip r:embed="rId5"/>
          <a:stretch>
            <a:fillRect/>
          </a:stretch>
        </p:blipFill>
        <p:spPr>
          <a:xfrm>
            <a:off x="2083915" y="5916008"/>
            <a:ext cx="1790476" cy="285714"/>
          </a:xfrm>
          <a:prstGeom prst="rect">
            <a:avLst/>
          </a:prstGeom>
        </p:spPr>
      </p:pic>
    </p:spTree>
    <p:extLst>
      <p:ext uri="{BB962C8B-B14F-4D97-AF65-F5344CB8AC3E}">
        <p14:creationId xmlns:p14="http://schemas.microsoft.com/office/powerpoint/2010/main" val="38651189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dirty="0"/>
              <a:t>14-7 Damped Harmonic Motion </a:t>
            </a:r>
            <a:r>
              <a:rPr lang="en-US" sz="2000" b="0" dirty="0"/>
              <a:t>(2 of 5)</a:t>
            </a:r>
            <a:endParaRPr lang="en-IN" sz="2000" b="0" dirty="0"/>
          </a:p>
        </p:txBody>
      </p:sp>
      <p:sp>
        <p:nvSpPr>
          <p:cNvPr id="13" name="Content Placeholder 2"/>
          <p:cNvSpPr>
            <a:spLocks noGrp="1"/>
          </p:cNvSpPr>
          <p:nvPr>
            <p:ph idx="1"/>
          </p:nvPr>
        </p:nvSpPr>
        <p:spPr>
          <a:xfrm>
            <a:off x="457199" y="1885336"/>
            <a:ext cx="1295401" cy="380999"/>
          </a:xfrm>
        </p:spPr>
        <p:txBody>
          <a:bodyPr/>
          <a:lstStyle/>
          <a:p>
            <a:pPr marL="0" indent="0">
              <a:buNone/>
            </a:pPr>
            <a:r>
              <a:rPr lang="en-US" sz="2200" dirty="0"/>
              <a:t>This gives</a:t>
            </a:r>
          </a:p>
        </p:txBody>
      </p:sp>
      <p:graphicFrame>
        <p:nvGraphicFramePr>
          <p:cNvPr id="11" name="Object 10" descr="m StartFraction d squared x over d t squared EndFraction plus b StartFraction d x over d t EndFraction plus k x equals 0."/>
          <p:cNvGraphicFramePr>
            <a:graphicFrameLocks noChangeAspect="1"/>
          </p:cNvGraphicFramePr>
          <p:nvPr>
            <p:extLst>
              <p:ext uri="{D42A27DB-BD31-4B8C-83A1-F6EECF244321}">
                <p14:modId xmlns:p14="http://schemas.microsoft.com/office/powerpoint/2010/main" val="2338095225"/>
              </p:ext>
            </p:extLst>
          </p:nvPr>
        </p:nvGraphicFramePr>
        <p:xfrm>
          <a:off x="2514600" y="1684866"/>
          <a:ext cx="2654300" cy="774700"/>
        </p:xfrm>
        <a:graphic>
          <a:graphicData uri="http://schemas.openxmlformats.org/presentationml/2006/ole">
            <mc:AlternateContent xmlns:mc="http://schemas.openxmlformats.org/markup-compatibility/2006">
              <mc:Choice xmlns:v="urn:schemas-microsoft-com:vml" Requires="v">
                <p:oleObj name="Equation" r:id="rId3" imgW="2654280" imgH="774360" progId="Equation.DSMT4">
                  <p:embed/>
                </p:oleObj>
              </mc:Choice>
              <mc:Fallback>
                <p:oleObj name="Equation" r:id="rId3" imgW="2654280" imgH="774360" progId="Equation.DSMT4">
                  <p:embed/>
                  <p:pic>
                    <p:nvPicPr>
                      <p:cNvPr id="0" name=""/>
                      <p:cNvPicPr/>
                      <p:nvPr/>
                    </p:nvPicPr>
                    <p:blipFill>
                      <a:blip r:embed="rId4"/>
                      <a:stretch>
                        <a:fillRect/>
                      </a:stretch>
                    </p:blipFill>
                    <p:spPr>
                      <a:xfrm>
                        <a:off x="2514600" y="1684866"/>
                        <a:ext cx="2654300" cy="774700"/>
                      </a:xfrm>
                      <a:prstGeom prst="rect">
                        <a:avLst/>
                      </a:prstGeom>
                    </p:spPr>
                  </p:pic>
                </p:oleObj>
              </mc:Fallback>
            </mc:AlternateContent>
          </a:graphicData>
        </a:graphic>
      </p:graphicFrame>
      <p:sp>
        <p:nvSpPr>
          <p:cNvPr id="6" name="Content Placeholder 2"/>
          <p:cNvSpPr txBox="1">
            <a:spLocks/>
          </p:cNvSpPr>
          <p:nvPr/>
        </p:nvSpPr>
        <p:spPr>
          <a:xfrm>
            <a:off x="457199" y="2702459"/>
            <a:ext cx="7391401" cy="3809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200" dirty="0"/>
              <a:t>If </a:t>
            </a:r>
            <a:r>
              <a:rPr lang="en-US" sz="2200" i="1" dirty="0"/>
              <a:t>b</a:t>
            </a:r>
            <a:r>
              <a:rPr lang="en-US" sz="2200" dirty="0"/>
              <a:t> is small, a solution of the form</a:t>
            </a:r>
          </a:p>
        </p:txBody>
      </p:sp>
      <p:pic>
        <p:nvPicPr>
          <p:cNvPr id="5" name="Picture 4" descr="x equals A e superscript negative gamma t Baseline cosine omega prime t">
            <a:extLst>
              <a:ext uri="{FF2B5EF4-FFF2-40B4-BE49-F238E27FC236}">
                <a16:creationId xmlns:a16="http://schemas.microsoft.com/office/drawing/2014/main" id="{C8C382B1-F77C-6A72-9999-F02CEACE8408}"/>
              </a:ext>
            </a:extLst>
          </p:cNvPr>
          <p:cNvPicPr>
            <a:picLocks noChangeAspect="1"/>
          </p:cNvPicPr>
          <p:nvPr/>
        </p:nvPicPr>
        <p:blipFill>
          <a:blip r:embed="rId5"/>
          <a:stretch>
            <a:fillRect/>
          </a:stretch>
        </p:blipFill>
        <p:spPr>
          <a:xfrm>
            <a:off x="3436579" y="3340370"/>
            <a:ext cx="1990476" cy="342857"/>
          </a:xfrm>
          <a:prstGeom prst="rect">
            <a:avLst/>
          </a:prstGeom>
        </p:spPr>
      </p:pic>
      <p:sp>
        <p:nvSpPr>
          <p:cNvPr id="8" name="Content Placeholder 2"/>
          <p:cNvSpPr txBox="1">
            <a:spLocks/>
          </p:cNvSpPr>
          <p:nvPr/>
        </p:nvSpPr>
        <p:spPr>
          <a:xfrm>
            <a:off x="457199" y="3948889"/>
            <a:ext cx="2514601" cy="3809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200" dirty="0"/>
              <a:t>will work, with</a:t>
            </a:r>
          </a:p>
        </p:txBody>
      </p:sp>
      <p:pic>
        <p:nvPicPr>
          <p:cNvPr id="9" name="Picture 8" descr="gamma equals StartFraction b over 2 m EndFraction">
            <a:extLst>
              <a:ext uri="{FF2B5EF4-FFF2-40B4-BE49-F238E27FC236}">
                <a16:creationId xmlns:a16="http://schemas.microsoft.com/office/drawing/2014/main" id="{08793122-B37F-0B68-4F2B-F93D04C42180}"/>
              </a:ext>
            </a:extLst>
          </p:cNvPr>
          <p:cNvPicPr>
            <a:picLocks noChangeAspect="1"/>
          </p:cNvPicPr>
          <p:nvPr/>
        </p:nvPicPr>
        <p:blipFill>
          <a:blip r:embed="rId6"/>
          <a:stretch>
            <a:fillRect/>
          </a:stretch>
        </p:blipFill>
        <p:spPr>
          <a:xfrm>
            <a:off x="3436579" y="3849373"/>
            <a:ext cx="952381" cy="733333"/>
          </a:xfrm>
          <a:prstGeom prst="rect">
            <a:avLst/>
          </a:prstGeom>
        </p:spPr>
      </p:pic>
      <p:pic>
        <p:nvPicPr>
          <p:cNvPr id="10" name="Picture 9" descr="omega prime equals StartRoot StartFraction k over m EndFraction minus StartFraction b squared over 4 m squared EndFraction EndRoot.">
            <a:extLst>
              <a:ext uri="{FF2B5EF4-FFF2-40B4-BE49-F238E27FC236}">
                <a16:creationId xmlns:a16="http://schemas.microsoft.com/office/drawing/2014/main" id="{BF07F2D2-2C7D-3CE2-BEE9-374226E0E0DD}"/>
              </a:ext>
            </a:extLst>
          </p:cNvPr>
          <p:cNvPicPr>
            <a:picLocks noChangeAspect="1"/>
          </p:cNvPicPr>
          <p:nvPr/>
        </p:nvPicPr>
        <p:blipFill>
          <a:blip r:embed="rId7"/>
          <a:stretch>
            <a:fillRect/>
          </a:stretch>
        </p:blipFill>
        <p:spPr>
          <a:xfrm>
            <a:off x="3353966" y="4748852"/>
            <a:ext cx="1990476" cy="866667"/>
          </a:xfrm>
          <a:prstGeom prst="rect">
            <a:avLst/>
          </a:prstGeom>
        </p:spPr>
      </p:pic>
    </p:spTree>
    <p:extLst>
      <p:ext uri="{BB962C8B-B14F-4D97-AF65-F5344CB8AC3E}">
        <p14:creationId xmlns:p14="http://schemas.microsoft.com/office/powerpoint/2010/main" val="3815980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solidFill>
                  <a:schemeClr val="bg2"/>
                </a:solidFill>
              </a:rPr>
              <a:t>14-1 Oscillations of a Spring </a:t>
            </a:r>
            <a:r>
              <a:rPr lang="en-US" altLang="en-US" sz="2000" b="0" dirty="0">
                <a:solidFill>
                  <a:schemeClr val="bg2"/>
                </a:solidFill>
              </a:rPr>
              <a:t>(2 of 6)</a:t>
            </a:r>
            <a:endParaRPr lang="en-US" sz="2000" b="0" dirty="0">
              <a:solidFill>
                <a:schemeClr val="bg2"/>
              </a:solidFill>
            </a:endParaRPr>
          </a:p>
        </p:txBody>
      </p:sp>
      <p:sp>
        <p:nvSpPr>
          <p:cNvPr id="5" name="Content Placeholder 4"/>
          <p:cNvSpPr>
            <a:spLocks noGrp="1"/>
          </p:cNvSpPr>
          <p:nvPr>
            <p:ph idx="1"/>
          </p:nvPr>
        </p:nvSpPr>
        <p:spPr>
          <a:xfrm>
            <a:off x="457200" y="1600201"/>
            <a:ext cx="7774858" cy="1190257"/>
          </a:xfrm>
        </p:spPr>
        <p:txBody>
          <a:bodyPr/>
          <a:lstStyle/>
          <a:p>
            <a:pPr marL="0" indent="0">
              <a:buNone/>
            </a:pPr>
            <a:r>
              <a:rPr lang="en-US" sz="2600" dirty="0"/>
              <a:t>We assume that the surface is </a:t>
            </a:r>
            <a:r>
              <a:rPr lang="en-US" sz="2600" dirty="0">
                <a:solidFill>
                  <a:srgbClr val="007FA3"/>
                </a:solidFill>
              </a:rPr>
              <a:t>frictionless</a:t>
            </a:r>
            <a:r>
              <a:rPr lang="en-US" sz="2600" dirty="0"/>
              <a:t>. There is a point where the spring is neither stretched nor compressed; this is the </a:t>
            </a:r>
            <a:r>
              <a:rPr lang="en-US" sz="2600" dirty="0">
                <a:solidFill>
                  <a:srgbClr val="007FA3"/>
                </a:solidFill>
              </a:rPr>
              <a:t>equilibrium</a:t>
            </a:r>
            <a:r>
              <a:rPr lang="en-US" sz="2600" dirty="0"/>
              <a:t> position. We</a:t>
            </a:r>
          </a:p>
        </p:txBody>
      </p:sp>
      <p:sp>
        <p:nvSpPr>
          <p:cNvPr id="7" name="TextBox 6">
            <a:extLst>
              <a:ext uri="{FF2B5EF4-FFF2-40B4-BE49-F238E27FC236}">
                <a16:creationId xmlns:a16="http://schemas.microsoft.com/office/drawing/2014/main" id="{3FA074F0-6C7F-C1ED-3F90-272784AAD3B7}"/>
              </a:ext>
            </a:extLst>
          </p:cNvPr>
          <p:cNvSpPr txBox="1"/>
          <p:nvPr/>
        </p:nvSpPr>
        <p:spPr>
          <a:xfrm>
            <a:off x="452283" y="2790458"/>
            <a:ext cx="5737125" cy="400110"/>
          </a:xfrm>
          <a:prstGeom prst="rect">
            <a:avLst/>
          </a:prstGeom>
          <a:noFill/>
        </p:spPr>
        <p:txBody>
          <a:bodyPr wrap="square" lIns="0" tIns="0" rIns="0" bIns="0">
            <a:spAutoFit/>
          </a:bodyPr>
          <a:lstStyle/>
          <a:p>
            <a:r>
              <a:rPr lang="en-US" sz="2600" dirty="0"/>
              <a:t>measure </a:t>
            </a:r>
            <a:r>
              <a:rPr lang="en-US" sz="2600" dirty="0">
                <a:solidFill>
                  <a:srgbClr val="007FA3"/>
                </a:solidFill>
              </a:rPr>
              <a:t>displacement</a:t>
            </a:r>
            <a:r>
              <a:rPr lang="en-US" sz="2600" dirty="0"/>
              <a:t> from that point (</a:t>
            </a:r>
            <a:endParaRPr lang="en-CA" sz="2600" dirty="0"/>
          </a:p>
        </p:txBody>
      </p:sp>
      <p:graphicFrame>
        <p:nvGraphicFramePr>
          <p:cNvPr id="4" name="Object 3" descr="x equals 0">
            <a:extLst>
              <a:ext uri="{FF2B5EF4-FFF2-40B4-BE49-F238E27FC236}">
                <a16:creationId xmlns:a16="http://schemas.microsoft.com/office/drawing/2014/main" id="{B9061147-248A-F81F-DE97-B457E1F0EB32}"/>
              </a:ext>
            </a:extLst>
          </p:cNvPr>
          <p:cNvGraphicFramePr>
            <a:graphicFrameLocks noChangeAspect="1"/>
          </p:cNvGraphicFramePr>
          <p:nvPr>
            <p:extLst>
              <p:ext uri="{D42A27DB-BD31-4B8C-83A1-F6EECF244321}">
                <p14:modId xmlns:p14="http://schemas.microsoft.com/office/powerpoint/2010/main" val="3013958563"/>
              </p:ext>
            </p:extLst>
          </p:nvPr>
        </p:nvGraphicFramePr>
        <p:xfrm>
          <a:off x="6189408" y="2849308"/>
          <a:ext cx="685800" cy="292100"/>
        </p:xfrm>
        <a:graphic>
          <a:graphicData uri="http://schemas.openxmlformats.org/presentationml/2006/ole">
            <mc:AlternateContent xmlns:mc="http://schemas.openxmlformats.org/markup-compatibility/2006">
              <mc:Choice xmlns:v="urn:schemas-microsoft-com:vml" Requires="v">
                <p:oleObj name="Equation" r:id="rId3" imgW="685800" imgH="291960" progId="Equation.DSMT4">
                  <p:embed/>
                </p:oleObj>
              </mc:Choice>
              <mc:Fallback>
                <p:oleObj name="Equation" r:id="rId3" imgW="685800" imgH="291960" progId="Equation.DSMT4">
                  <p:embed/>
                  <p:pic>
                    <p:nvPicPr>
                      <p:cNvPr id="0" name=""/>
                      <p:cNvPicPr/>
                      <p:nvPr/>
                    </p:nvPicPr>
                    <p:blipFill>
                      <a:blip r:embed="rId4"/>
                      <a:stretch>
                        <a:fillRect/>
                      </a:stretch>
                    </p:blipFill>
                    <p:spPr>
                      <a:xfrm>
                        <a:off x="6189408" y="2849308"/>
                        <a:ext cx="685800" cy="2921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5BE08014-7C8B-62FB-6D32-C28ADFA49553}"/>
              </a:ext>
            </a:extLst>
          </p:cNvPr>
          <p:cNvSpPr txBox="1"/>
          <p:nvPr/>
        </p:nvSpPr>
        <p:spPr>
          <a:xfrm>
            <a:off x="6924368" y="2790458"/>
            <a:ext cx="990600" cy="400110"/>
          </a:xfrm>
          <a:prstGeom prst="rect">
            <a:avLst/>
          </a:prstGeom>
          <a:noFill/>
        </p:spPr>
        <p:txBody>
          <a:bodyPr wrap="square" lIns="0" tIns="0" rIns="0" bIns="0">
            <a:spAutoFit/>
          </a:bodyPr>
          <a:lstStyle/>
          <a:p>
            <a:r>
              <a:rPr lang="en-US" sz="2600" dirty="0"/>
              <a:t>on the</a:t>
            </a:r>
            <a:endParaRPr lang="en-CA" sz="2600" dirty="0"/>
          </a:p>
        </p:txBody>
      </p:sp>
      <p:sp>
        <p:nvSpPr>
          <p:cNvPr id="11" name="TextBox 10">
            <a:extLst>
              <a:ext uri="{FF2B5EF4-FFF2-40B4-BE49-F238E27FC236}">
                <a16:creationId xmlns:a16="http://schemas.microsoft.com/office/drawing/2014/main" id="{4A261B70-5BD2-2430-02C8-7EEB5FFF6042}"/>
              </a:ext>
            </a:extLst>
          </p:cNvPr>
          <p:cNvSpPr txBox="1"/>
          <p:nvPr/>
        </p:nvSpPr>
        <p:spPr>
          <a:xfrm>
            <a:off x="454741" y="3180736"/>
            <a:ext cx="2438400" cy="400110"/>
          </a:xfrm>
          <a:prstGeom prst="rect">
            <a:avLst/>
          </a:prstGeom>
          <a:noFill/>
        </p:spPr>
        <p:txBody>
          <a:bodyPr wrap="square" lIns="0" tIns="0" rIns="0" bIns="0">
            <a:spAutoFit/>
          </a:bodyPr>
          <a:lstStyle/>
          <a:p>
            <a:r>
              <a:rPr lang="en-US" sz="2600" dirty="0"/>
              <a:t>previous figure).</a:t>
            </a:r>
            <a:endParaRPr lang="en-CA" sz="2600" dirty="0"/>
          </a:p>
        </p:txBody>
      </p:sp>
      <p:sp>
        <p:nvSpPr>
          <p:cNvPr id="13" name="TextBox 12">
            <a:extLst>
              <a:ext uri="{FF2B5EF4-FFF2-40B4-BE49-F238E27FC236}">
                <a16:creationId xmlns:a16="http://schemas.microsoft.com/office/drawing/2014/main" id="{823CB4D1-84BF-9ED7-47FB-0615F9668F3A}"/>
              </a:ext>
            </a:extLst>
          </p:cNvPr>
          <p:cNvSpPr txBox="1"/>
          <p:nvPr/>
        </p:nvSpPr>
        <p:spPr>
          <a:xfrm>
            <a:off x="454741" y="3773407"/>
            <a:ext cx="7777317" cy="800219"/>
          </a:xfrm>
          <a:prstGeom prst="rect">
            <a:avLst/>
          </a:prstGeom>
          <a:noFill/>
        </p:spPr>
        <p:txBody>
          <a:bodyPr wrap="square" lIns="0" tIns="0" rIns="0" bIns="0">
            <a:spAutoFit/>
          </a:bodyPr>
          <a:lstStyle/>
          <a:p>
            <a:pPr marL="0" indent="0">
              <a:buNone/>
            </a:pPr>
            <a:r>
              <a:rPr lang="en-US" sz="2600" dirty="0"/>
              <a:t>The </a:t>
            </a:r>
            <a:r>
              <a:rPr lang="en-US" sz="2600" dirty="0">
                <a:solidFill>
                  <a:srgbClr val="007FA3"/>
                </a:solidFill>
              </a:rPr>
              <a:t>force</a:t>
            </a:r>
            <a:r>
              <a:rPr lang="en-US" sz="2600" dirty="0"/>
              <a:t> exerted by the spring depends on the </a:t>
            </a:r>
            <a:r>
              <a:rPr lang="en-US" sz="2600" dirty="0">
                <a:solidFill>
                  <a:srgbClr val="007FA3"/>
                </a:solidFill>
              </a:rPr>
              <a:t>displacement</a:t>
            </a:r>
            <a:r>
              <a:rPr lang="en-US" sz="2600" dirty="0"/>
              <a:t>:</a:t>
            </a:r>
          </a:p>
        </p:txBody>
      </p:sp>
      <p:graphicFrame>
        <p:nvGraphicFramePr>
          <p:cNvPr id="3" name="Object 2" descr="F equals negative k x."/>
          <p:cNvGraphicFramePr>
            <a:graphicFrameLocks noChangeAspect="1"/>
          </p:cNvGraphicFramePr>
          <p:nvPr>
            <p:extLst>
              <p:ext uri="{D42A27DB-BD31-4B8C-83A1-F6EECF244321}">
                <p14:modId xmlns:p14="http://schemas.microsoft.com/office/powerpoint/2010/main" val="735341784"/>
              </p:ext>
            </p:extLst>
          </p:nvPr>
        </p:nvGraphicFramePr>
        <p:xfrm>
          <a:off x="3505200" y="5181600"/>
          <a:ext cx="1371600" cy="279400"/>
        </p:xfrm>
        <a:graphic>
          <a:graphicData uri="http://schemas.openxmlformats.org/presentationml/2006/ole">
            <mc:AlternateContent xmlns:mc="http://schemas.openxmlformats.org/markup-compatibility/2006">
              <mc:Choice xmlns:v="urn:schemas-microsoft-com:vml" Requires="v">
                <p:oleObj name="Equation" r:id="rId5" imgW="1066680" imgH="279360" progId="Equation.DSMT4">
                  <p:embed/>
                </p:oleObj>
              </mc:Choice>
              <mc:Fallback>
                <p:oleObj name="Equation" r:id="rId5" imgW="1066680" imgH="279360" progId="Equation.DSMT4">
                  <p:embed/>
                  <p:pic>
                    <p:nvPicPr>
                      <p:cNvPr id="0" name=""/>
                      <p:cNvPicPr/>
                      <p:nvPr/>
                    </p:nvPicPr>
                    <p:blipFill>
                      <a:blip r:embed="rId6"/>
                      <a:stretch>
                        <a:fillRect/>
                      </a:stretch>
                    </p:blipFill>
                    <p:spPr>
                      <a:xfrm>
                        <a:off x="3505200" y="5181600"/>
                        <a:ext cx="1371600" cy="279400"/>
                      </a:xfrm>
                      <a:prstGeom prst="rect">
                        <a:avLst/>
                      </a:prstGeom>
                    </p:spPr>
                  </p:pic>
                </p:oleObj>
              </mc:Fallback>
            </mc:AlternateContent>
          </a:graphicData>
        </a:graphic>
      </p:graphicFrame>
    </p:spTree>
    <p:extLst>
      <p:ext uri="{BB962C8B-B14F-4D97-AF65-F5344CB8AC3E}">
        <p14:creationId xmlns:p14="http://schemas.microsoft.com/office/powerpoint/2010/main" val="38591273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a:extLst>
              <a:ext uri="{FF2B5EF4-FFF2-40B4-BE49-F238E27FC236}">
                <a16:creationId xmlns:a16="http://schemas.microsoft.com/office/drawing/2014/main" id="{F189BEEA-0DD0-BB20-D6D6-A91DDED329A8}"/>
              </a:ext>
            </a:extLst>
          </p:cNvPr>
          <p:cNvSpPr>
            <a:spLocks noGrp="1"/>
          </p:cNvSpPr>
          <p:nvPr>
            <p:ph type="title"/>
          </p:nvPr>
        </p:nvSpPr>
        <p:spPr/>
        <p:txBody>
          <a:bodyPr/>
          <a:lstStyle/>
          <a:p>
            <a:r>
              <a:rPr lang="en-IN" altLang="en-US" dirty="0"/>
              <a:t>14-7 Damped Harmonic Motion</a:t>
            </a:r>
            <a:r>
              <a:rPr lang="en-US" sz="3600" b="0" dirty="0"/>
              <a:t> </a:t>
            </a:r>
            <a:r>
              <a:rPr lang="en-US" sz="2000" b="0" dirty="0"/>
              <a:t>(3 of 5)</a:t>
            </a:r>
            <a:endParaRPr lang="en-IN" altLang="en-US" sz="2000" dirty="0"/>
          </a:p>
        </p:txBody>
      </p:sp>
      <p:sp>
        <p:nvSpPr>
          <p:cNvPr id="6" name="TextBox 5">
            <a:extLst>
              <a:ext uri="{FF2B5EF4-FFF2-40B4-BE49-F238E27FC236}">
                <a16:creationId xmlns:a16="http://schemas.microsoft.com/office/drawing/2014/main" id="{E840BB2F-06DC-4784-93D6-CE9499ED3D6D}"/>
              </a:ext>
            </a:extLst>
          </p:cNvPr>
          <p:cNvSpPr txBox="1"/>
          <p:nvPr/>
        </p:nvSpPr>
        <p:spPr>
          <a:xfrm>
            <a:off x="457200" y="1609682"/>
            <a:ext cx="238790" cy="400110"/>
          </a:xfrm>
          <a:prstGeom prst="rect">
            <a:avLst/>
          </a:prstGeom>
          <a:noFill/>
        </p:spPr>
        <p:txBody>
          <a:bodyPr wrap="square" lIns="0" tIns="0" rIns="0" bIns="0">
            <a:spAutoFit/>
          </a:bodyPr>
          <a:lstStyle/>
          <a:p>
            <a:r>
              <a:rPr lang="en-US" sz="2600" dirty="0"/>
              <a:t>If</a:t>
            </a:r>
            <a:endParaRPr lang="en-CA" sz="2600" dirty="0"/>
          </a:p>
        </p:txBody>
      </p:sp>
      <p:graphicFrame>
        <p:nvGraphicFramePr>
          <p:cNvPr id="41988" name="Object 4" descr="b squared less than 4 m k, omega prime">
            <a:extLst>
              <a:ext uri="{FF2B5EF4-FFF2-40B4-BE49-F238E27FC236}">
                <a16:creationId xmlns:a16="http://schemas.microsoft.com/office/drawing/2014/main" id="{C9DF544F-43BF-B8C1-9094-E5B7A2661DCF}"/>
              </a:ext>
            </a:extLst>
          </p:cNvPr>
          <p:cNvGraphicFramePr>
            <a:graphicFrameLocks noChangeAspect="1"/>
          </p:cNvGraphicFramePr>
          <p:nvPr>
            <p:extLst>
              <p:ext uri="{D42A27DB-BD31-4B8C-83A1-F6EECF244321}">
                <p14:modId xmlns:p14="http://schemas.microsoft.com/office/powerpoint/2010/main" val="1949971379"/>
              </p:ext>
            </p:extLst>
          </p:nvPr>
        </p:nvGraphicFramePr>
        <p:xfrm>
          <a:off x="740698" y="1594122"/>
          <a:ext cx="1828800" cy="457200"/>
        </p:xfrm>
        <a:graphic>
          <a:graphicData uri="http://schemas.openxmlformats.org/presentationml/2006/ole">
            <mc:AlternateContent xmlns:mc="http://schemas.openxmlformats.org/markup-compatibility/2006">
              <mc:Choice xmlns:v="urn:schemas-microsoft-com:vml" Requires="v">
                <p:oleObj name="Equation" r:id="rId3" imgW="1828800" imgH="457200" progId="Equation.DSMT4">
                  <p:embed/>
                </p:oleObj>
              </mc:Choice>
              <mc:Fallback>
                <p:oleObj name="Equation" r:id="rId3" imgW="1828800" imgH="457200" progId="Equation.DSMT4">
                  <p:embed/>
                  <p:pic>
                    <p:nvPicPr>
                      <p:cNvPr id="41988" name="Object 4" descr="b squared equals 4 m k, omega">
                        <a:extLst>
                          <a:ext uri="{FF2B5EF4-FFF2-40B4-BE49-F238E27FC236}">
                            <a16:creationId xmlns:a16="http://schemas.microsoft.com/office/drawing/2014/main" id="{C9DF544F-43BF-B8C1-9094-E5B7A2661DCF}"/>
                          </a:ext>
                        </a:extLst>
                      </p:cNvPr>
                      <p:cNvPicPr>
                        <a:picLocks noChangeAspect="1" noChangeArrowheads="1"/>
                      </p:cNvPicPr>
                      <p:nvPr/>
                    </p:nvPicPr>
                    <p:blipFill>
                      <a:blip r:embed="rId4"/>
                      <a:srcRect/>
                      <a:stretch>
                        <a:fillRect/>
                      </a:stretch>
                    </p:blipFill>
                    <p:spPr bwMode="auto">
                      <a:xfrm>
                        <a:off x="740698" y="1594122"/>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a:extLst>
              <a:ext uri="{FF2B5EF4-FFF2-40B4-BE49-F238E27FC236}">
                <a16:creationId xmlns:a16="http://schemas.microsoft.com/office/drawing/2014/main" id="{D7DC9F30-BC06-57C2-C917-391AA79D3060}"/>
              </a:ext>
            </a:extLst>
          </p:cNvPr>
          <p:cNvSpPr txBox="1"/>
          <p:nvPr/>
        </p:nvSpPr>
        <p:spPr>
          <a:xfrm>
            <a:off x="2667000" y="1600884"/>
            <a:ext cx="2133600" cy="400110"/>
          </a:xfrm>
          <a:prstGeom prst="rect">
            <a:avLst/>
          </a:prstGeom>
          <a:noFill/>
        </p:spPr>
        <p:txBody>
          <a:bodyPr wrap="square" lIns="0" tIns="0" rIns="0" bIns="0">
            <a:spAutoFit/>
          </a:bodyPr>
          <a:lstStyle/>
          <a:p>
            <a:r>
              <a:rPr lang="en-US" sz="2600" dirty="0"/>
              <a:t>is real and the</a:t>
            </a:r>
            <a:endParaRPr lang="en-CA" sz="2600" dirty="0"/>
          </a:p>
        </p:txBody>
      </p:sp>
      <p:sp>
        <p:nvSpPr>
          <p:cNvPr id="13" name="TextBox 12">
            <a:extLst>
              <a:ext uri="{FF2B5EF4-FFF2-40B4-BE49-F238E27FC236}">
                <a16:creationId xmlns:a16="http://schemas.microsoft.com/office/drawing/2014/main" id="{441D35C0-10F4-DAD7-02C6-2F880E7F9063}"/>
              </a:ext>
            </a:extLst>
          </p:cNvPr>
          <p:cNvSpPr txBox="1"/>
          <p:nvPr/>
        </p:nvSpPr>
        <p:spPr>
          <a:xfrm>
            <a:off x="458428" y="1996884"/>
            <a:ext cx="4951772" cy="400110"/>
          </a:xfrm>
          <a:prstGeom prst="rect">
            <a:avLst/>
          </a:prstGeom>
          <a:noFill/>
        </p:spPr>
        <p:txBody>
          <a:bodyPr wrap="square" lIns="0" tIns="0" rIns="0" bIns="0">
            <a:spAutoFit/>
          </a:bodyPr>
          <a:lstStyle/>
          <a:p>
            <a:r>
              <a:rPr lang="en-US" sz="2600" dirty="0"/>
              <a:t>system is underdamped (case B).</a:t>
            </a:r>
            <a:endParaRPr lang="en-CA" sz="2600" dirty="0"/>
          </a:p>
        </p:txBody>
      </p:sp>
      <p:sp>
        <p:nvSpPr>
          <p:cNvPr id="14" name="TextBox 13">
            <a:extLst>
              <a:ext uri="{FF2B5EF4-FFF2-40B4-BE49-F238E27FC236}">
                <a16:creationId xmlns:a16="http://schemas.microsoft.com/office/drawing/2014/main" id="{C7DA634E-1D36-C7D8-F88A-EF109C0BB47D}"/>
              </a:ext>
            </a:extLst>
          </p:cNvPr>
          <p:cNvSpPr txBox="1"/>
          <p:nvPr/>
        </p:nvSpPr>
        <p:spPr>
          <a:xfrm>
            <a:off x="470542" y="2530281"/>
            <a:ext cx="238790" cy="400110"/>
          </a:xfrm>
          <a:prstGeom prst="rect">
            <a:avLst/>
          </a:prstGeom>
          <a:noFill/>
        </p:spPr>
        <p:txBody>
          <a:bodyPr wrap="square" lIns="0" tIns="0" rIns="0" bIns="0">
            <a:spAutoFit/>
          </a:bodyPr>
          <a:lstStyle/>
          <a:p>
            <a:r>
              <a:rPr lang="en-US" sz="2600" dirty="0"/>
              <a:t>If</a:t>
            </a:r>
            <a:endParaRPr lang="en-CA" sz="2600" dirty="0"/>
          </a:p>
        </p:txBody>
      </p:sp>
      <p:graphicFrame>
        <p:nvGraphicFramePr>
          <p:cNvPr id="41989" name="Object 5" descr="b squared equals 4 m k,">
            <a:extLst>
              <a:ext uri="{FF2B5EF4-FFF2-40B4-BE49-F238E27FC236}">
                <a16:creationId xmlns:a16="http://schemas.microsoft.com/office/drawing/2014/main" id="{F1B203F2-0AE4-0E95-5862-065F3C28753F}"/>
              </a:ext>
            </a:extLst>
          </p:cNvPr>
          <p:cNvGraphicFramePr>
            <a:graphicFrameLocks noChangeAspect="1"/>
          </p:cNvGraphicFramePr>
          <p:nvPr>
            <p:extLst>
              <p:ext uri="{D42A27DB-BD31-4B8C-83A1-F6EECF244321}">
                <p14:modId xmlns:p14="http://schemas.microsoft.com/office/powerpoint/2010/main" val="924569306"/>
              </p:ext>
            </p:extLst>
          </p:nvPr>
        </p:nvGraphicFramePr>
        <p:xfrm>
          <a:off x="722672" y="2526643"/>
          <a:ext cx="1422400" cy="431800"/>
        </p:xfrm>
        <a:graphic>
          <a:graphicData uri="http://schemas.openxmlformats.org/presentationml/2006/ole">
            <mc:AlternateContent xmlns:mc="http://schemas.openxmlformats.org/markup-compatibility/2006">
              <mc:Choice xmlns:v="urn:schemas-microsoft-com:vml" Requires="v">
                <p:oleObj name="Equation" r:id="rId5" imgW="1422360" imgH="431640" progId="Equation.DSMT4">
                  <p:embed/>
                </p:oleObj>
              </mc:Choice>
              <mc:Fallback>
                <p:oleObj name="Equation" r:id="rId5" imgW="1422360" imgH="431640" progId="Equation.DSMT4">
                  <p:embed/>
                  <p:pic>
                    <p:nvPicPr>
                      <p:cNvPr id="41989" name="Object 5" descr="b squared equals 4 m k">
                        <a:extLst>
                          <a:ext uri="{FF2B5EF4-FFF2-40B4-BE49-F238E27FC236}">
                            <a16:creationId xmlns:a16="http://schemas.microsoft.com/office/drawing/2014/main" id="{F1B203F2-0AE4-0E95-5862-065F3C28753F}"/>
                          </a:ext>
                        </a:extLst>
                      </p:cNvPr>
                      <p:cNvPicPr>
                        <a:picLocks noChangeAspect="1" noChangeArrowheads="1"/>
                      </p:cNvPicPr>
                      <p:nvPr/>
                    </p:nvPicPr>
                    <p:blipFill>
                      <a:blip r:embed="rId6"/>
                      <a:srcRect/>
                      <a:stretch>
                        <a:fillRect/>
                      </a:stretch>
                    </p:blipFill>
                    <p:spPr bwMode="auto">
                      <a:xfrm>
                        <a:off x="722672" y="2526643"/>
                        <a:ext cx="1422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a:extLst>
              <a:ext uri="{FF2B5EF4-FFF2-40B4-BE49-F238E27FC236}">
                <a16:creationId xmlns:a16="http://schemas.microsoft.com/office/drawing/2014/main" id="{EE6B4F84-593B-DDD1-2509-D2C5FDD6CFFE}"/>
              </a:ext>
            </a:extLst>
          </p:cNvPr>
          <p:cNvSpPr txBox="1"/>
          <p:nvPr/>
        </p:nvSpPr>
        <p:spPr>
          <a:xfrm>
            <a:off x="2215945" y="2529936"/>
            <a:ext cx="2057400" cy="400110"/>
          </a:xfrm>
          <a:prstGeom prst="rect">
            <a:avLst/>
          </a:prstGeom>
          <a:noFill/>
        </p:spPr>
        <p:txBody>
          <a:bodyPr wrap="square" lIns="0" tIns="0" rIns="0" bIns="0">
            <a:spAutoFit/>
          </a:bodyPr>
          <a:lstStyle/>
          <a:p>
            <a:r>
              <a:rPr lang="en-US" sz="2600" dirty="0"/>
              <a:t>the system is</a:t>
            </a:r>
            <a:endParaRPr lang="en-CA" sz="2600" dirty="0"/>
          </a:p>
        </p:txBody>
      </p:sp>
      <p:sp>
        <p:nvSpPr>
          <p:cNvPr id="18" name="TextBox 17">
            <a:extLst>
              <a:ext uri="{FF2B5EF4-FFF2-40B4-BE49-F238E27FC236}">
                <a16:creationId xmlns:a16="http://schemas.microsoft.com/office/drawing/2014/main" id="{D4094480-1448-CDCC-56C6-72CC2C8C247F}"/>
              </a:ext>
            </a:extLst>
          </p:cNvPr>
          <p:cNvSpPr txBox="1"/>
          <p:nvPr/>
        </p:nvSpPr>
        <p:spPr>
          <a:xfrm>
            <a:off x="470542" y="2909618"/>
            <a:ext cx="4572000" cy="1600438"/>
          </a:xfrm>
          <a:prstGeom prst="rect">
            <a:avLst/>
          </a:prstGeom>
          <a:noFill/>
        </p:spPr>
        <p:txBody>
          <a:bodyPr wrap="square" lIns="0" tIns="0" rIns="0" bIns="0">
            <a:spAutoFit/>
          </a:bodyPr>
          <a:lstStyle/>
          <a:p>
            <a:r>
              <a:rPr lang="en-US" sz="2600" dirty="0"/>
              <a:t>critically damped (case C). This is the case in which the system reaches equilibrium in the shortest time.</a:t>
            </a:r>
            <a:endParaRPr lang="en-CA" sz="2600" dirty="0"/>
          </a:p>
        </p:txBody>
      </p:sp>
      <p:pic>
        <p:nvPicPr>
          <p:cNvPr id="41990" name="Picture 1" descr="The figure illustrates a graph for the displacement of three different cases of a heavily damped harmonic oscillation as a function of time. Long description is available in notes, press F6.">
            <a:extLst>
              <a:ext uri="{FF2B5EF4-FFF2-40B4-BE49-F238E27FC236}">
                <a16:creationId xmlns:a16="http://schemas.microsoft.com/office/drawing/2014/main" id="{FF0CC6D2-1990-2111-435C-B1AF29B5570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42936" y="1794542"/>
            <a:ext cx="302577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9464EB1-13BA-AB12-EC74-8754175E211E}"/>
              </a:ext>
            </a:extLst>
          </p:cNvPr>
          <p:cNvSpPr txBox="1"/>
          <p:nvPr/>
        </p:nvSpPr>
        <p:spPr>
          <a:xfrm>
            <a:off x="381001" y="4582184"/>
            <a:ext cx="369529" cy="492443"/>
          </a:xfrm>
          <a:prstGeom prst="rect">
            <a:avLst/>
          </a:prstGeom>
          <a:noFill/>
        </p:spPr>
        <p:txBody>
          <a:bodyPr wrap="square">
            <a:spAutoFit/>
          </a:bodyPr>
          <a:lstStyle/>
          <a:p>
            <a:r>
              <a:rPr lang="en-US" sz="2600" dirty="0"/>
              <a:t>If</a:t>
            </a:r>
            <a:endParaRPr lang="en-IN" sz="2600" dirty="0"/>
          </a:p>
        </p:txBody>
      </p:sp>
      <p:graphicFrame>
        <p:nvGraphicFramePr>
          <p:cNvPr id="3" name="Object 2" descr="b squared less than 4 m k, omega prime">
            <a:extLst>
              <a:ext uri="{FF2B5EF4-FFF2-40B4-BE49-F238E27FC236}">
                <a16:creationId xmlns:a16="http://schemas.microsoft.com/office/drawing/2014/main" id="{4D3BDA90-C59D-FEAB-610E-463B02F4DAF4}"/>
              </a:ext>
            </a:extLst>
          </p:cNvPr>
          <p:cNvGraphicFramePr>
            <a:graphicFrameLocks noChangeAspect="1"/>
          </p:cNvGraphicFramePr>
          <p:nvPr>
            <p:extLst>
              <p:ext uri="{D42A27DB-BD31-4B8C-83A1-F6EECF244321}">
                <p14:modId xmlns:p14="http://schemas.microsoft.com/office/powerpoint/2010/main" val="1104955011"/>
              </p:ext>
            </p:extLst>
          </p:nvPr>
        </p:nvGraphicFramePr>
        <p:xfrm>
          <a:off x="750530" y="4633453"/>
          <a:ext cx="1828800" cy="457200"/>
        </p:xfrm>
        <a:graphic>
          <a:graphicData uri="http://schemas.openxmlformats.org/presentationml/2006/ole">
            <mc:AlternateContent xmlns:mc="http://schemas.openxmlformats.org/markup-compatibility/2006">
              <mc:Choice xmlns:v="urn:schemas-microsoft-com:vml" Requires="v">
                <p:oleObj name="Equation" r:id="rId8" imgW="1829033" imgH="457495" progId="Equation.DSMT4">
                  <p:embed/>
                </p:oleObj>
              </mc:Choice>
              <mc:Fallback>
                <p:oleObj name="Equation" r:id="rId8" imgW="1829033" imgH="457495" progId="Equation.DSMT4">
                  <p:embed/>
                  <p:pic>
                    <p:nvPicPr>
                      <p:cNvPr id="0" name=""/>
                      <p:cNvPicPr/>
                      <p:nvPr/>
                    </p:nvPicPr>
                    <p:blipFill>
                      <a:blip r:embed="rId9"/>
                      <a:stretch>
                        <a:fillRect/>
                      </a:stretch>
                    </p:blipFill>
                    <p:spPr>
                      <a:xfrm>
                        <a:off x="750530" y="4633453"/>
                        <a:ext cx="1828800" cy="4572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E53B3FB5-CD2F-582E-1008-DF056B6D1EE2}"/>
              </a:ext>
            </a:extLst>
          </p:cNvPr>
          <p:cNvSpPr txBox="1"/>
          <p:nvPr/>
        </p:nvSpPr>
        <p:spPr>
          <a:xfrm>
            <a:off x="2524790" y="4608874"/>
            <a:ext cx="5898176" cy="492443"/>
          </a:xfrm>
          <a:prstGeom prst="rect">
            <a:avLst/>
          </a:prstGeom>
          <a:noFill/>
        </p:spPr>
        <p:txBody>
          <a:bodyPr wrap="square">
            <a:spAutoFit/>
          </a:bodyPr>
          <a:lstStyle/>
          <a:p>
            <a:r>
              <a:rPr lang="en-US" sz="2600" dirty="0"/>
              <a:t>becomes imaginary and the system is</a:t>
            </a:r>
            <a:endParaRPr lang="en-IN" sz="2600" dirty="0"/>
          </a:p>
        </p:txBody>
      </p:sp>
      <p:sp>
        <p:nvSpPr>
          <p:cNvPr id="12" name="TextBox 11">
            <a:extLst>
              <a:ext uri="{FF2B5EF4-FFF2-40B4-BE49-F238E27FC236}">
                <a16:creationId xmlns:a16="http://schemas.microsoft.com/office/drawing/2014/main" id="{03958D9D-D1B6-E652-1D9A-96F8CA2B94DF}"/>
              </a:ext>
            </a:extLst>
          </p:cNvPr>
          <p:cNvSpPr txBox="1"/>
          <p:nvPr/>
        </p:nvSpPr>
        <p:spPr>
          <a:xfrm>
            <a:off x="381000" y="5086671"/>
            <a:ext cx="4572000" cy="492443"/>
          </a:xfrm>
          <a:prstGeom prst="rect">
            <a:avLst/>
          </a:prstGeom>
          <a:noFill/>
        </p:spPr>
        <p:txBody>
          <a:bodyPr wrap="square">
            <a:spAutoFit/>
          </a:bodyPr>
          <a:lstStyle/>
          <a:p>
            <a:r>
              <a:rPr lang="en-US" sz="2600" dirty="0"/>
              <a:t>overdamped (case D).</a:t>
            </a:r>
            <a:endParaRPr lang="en-IN" sz="26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dirty="0"/>
              <a:t>14-7 Damped Harmonic Motion </a:t>
            </a:r>
            <a:r>
              <a:rPr lang="en-US" sz="2000" b="0" dirty="0"/>
              <a:t>(4 of 5)</a:t>
            </a:r>
            <a:endParaRPr lang="en-IN" sz="2000" b="0" dirty="0"/>
          </a:p>
        </p:txBody>
      </p:sp>
      <p:pic>
        <p:nvPicPr>
          <p:cNvPr id="3" name="Picture 2" descr="The figure illustrates a pictorial representation of an automobile spring with a shock absorber.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526309"/>
            <a:ext cx="3454000" cy="3960000"/>
          </a:xfrm>
          <a:prstGeom prst="rect">
            <a:avLst/>
          </a:prstGeom>
        </p:spPr>
      </p:pic>
      <p:sp>
        <p:nvSpPr>
          <p:cNvPr id="13" name="Content Placeholder 2"/>
          <p:cNvSpPr>
            <a:spLocks noGrp="1"/>
          </p:cNvSpPr>
          <p:nvPr>
            <p:ph idx="1"/>
          </p:nvPr>
        </p:nvSpPr>
        <p:spPr>
          <a:xfrm>
            <a:off x="4343400" y="1600201"/>
            <a:ext cx="4343400" cy="3809999"/>
          </a:xfrm>
        </p:spPr>
        <p:txBody>
          <a:bodyPr/>
          <a:lstStyle/>
          <a:p>
            <a:pPr marL="0" indent="0">
              <a:spcBef>
                <a:spcPts val="700"/>
              </a:spcBef>
              <a:buNone/>
            </a:pPr>
            <a:r>
              <a:rPr lang="en-US" sz="2400" dirty="0"/>
              <a:t>There are systems in which damping is </a:t>
            </a:r>
            <a:r>
              <a:rPr lang="en-US" sz="2400" dirty="0">
                <a:solidFill>
                  <a:srgbClr val="007FA3"/>
                </a:solidFill>
              </a:rPr>
              <a:t>unwanted</a:t>
            </a:r>
            <a:r>
              <a:rPr lang="en-US" sz="2400" dirty="0"/>
              <a:t>, such as </a:t>
            </a:r>
            <a:r>
              <a:rPr lang="en-US" sz="2400" dirty="0">
                <a:solidFill>
                  <a:srgbClr val="007FA3"/>
                </a:solidFill>
              </a:rPr>
              <a:t>clocks</a:t>
            </a:r>
            <a:r>
              <a:rPr lang="en-US" sz="2400" dirty="0"/>
              <a:t> and </a:t>
            </a:r>
            <a:r>
              <a:rPr lang="en-US" sz="2400" dirty="0">
                <a:solidFill>
                  <a:srgbClr val="007FA3"/>
                </a:solidFill>
              </a:rPr>
              <a:t>musical instruments</a:t>
            </a:r>
            <a:r>
              <a:rPr lang="en-US" sz="2400" dirty="0"/>
              <a:t>.</a:t>
            </a:r>
          </a:p>
          <a:p>
            <a:pPr marL="0" indent="0">
              <a:spcBef>
                <a:spcPts val="700"/>
              </a:spcBef>
              <a:buNone/>
            </a:pPr>
            <a:r>
              <a:rPr lang="en-US" sz="2400" dirty="0"/>
              <a:t>Then there are systems in which it is </a:t>
            </a:r>
            <a:r>
              <a:rPr lang="en-US" sz="2400" dirty="0">
                <a:solidFill>
                  <a:srgbClr val="007FA3"/>
                </a:solidFill>
              </a:rPr>
              <a:t>wanted</a:t>
            </a:r>
            <a:r>
              <a:rPr lang="en-US" sz="2400" dirty="0"/>
              <a:t>, and often needs to be as close to critical damping as possible, such as </a:t>
            </a:r>
            <a:r>
              <a:rPr lang="en-US" sz="2400" dirty="0">
                <a:solidFill>
                  <a:srgbClr val="007FA3"/>
                </a:solidFill>
              </a:rPr>
              <a:t>automobile shock absorbers</a:t>
            </a:r>
            <a:r>
              <a:rPr lang="en-US" sz="2400" dirty="0"/>
              <a:t> and </a:t>
            </a:r>
            <a:r>
              <a:rPr lang="en-US" sz="2400" dirty="0">
                <a:solidFill>
                  <a:srgbClr val="007FA3"/>
                </a:solidFill>
              </a:rPr>
              <a:t>earthquake protection</a:t>
            </a:r>
            <a:r>
              <a:rPr lang="en-US" sz="2400" dirty="0"/>
              <a:t> for buildings. </a:t>
            </a:r>
          </a:p>
        </p:txBody>
      </p:sp>
    </p:spTree>
    <p:extLst>
      <p:ext uri="{BB962C8B-B14F-4D97-AF65-F5344CB8AC3E}">
        <p14:creationId xmlns:p14="http://schemas.microsoft.com/office/powerpoint/2010/main" val="10434368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dirty="0"/>
              <a:t>14-7 Damped Harmonic Motion </a:t>
            </a:r>
            <a:r>
              <a:rPr lang="en-US" sz="2000" b="0" dirty="0"/>
              <a:t>(5 of 5)</a:t>
            </a:r>
            <a:endParaRPr lang="en-IN" sz="2000" b="0" dirty="0"/>
          </a:p>
        </p:txBody>
      </p:sp>
      <p:pic>
        <p:nvPicPr>
          <p:cNvPr id="4" name="Picture 3" descr="The figure illustrates a simple pendulum with a bob that oscillates back and forth when released at a certain angle.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286000"/>
            <a:ext cx="2512000" cy="2880000"/>
          </a:xfrm>
          <a:prstGeom prst="rect">
            <a:avLst/>
          </a:prstGeom>
        </p:spPr>
      </p:pic>
      <p:sp>
        <p:nvSpPr>
          <p:cNvPr id="13" name="Content Placeholder 2"/>
          <p:cNvSpPr>
            <a:spLocks noGrp="1"/>
          </p:cNvSpPr>
          <p:nvPr>
            <p:ph idx="1"/>
          </p:nvPr>
        </p:nvSpPr>
        <p:spPr>
          <a:xfrm>
            <a:off x="3505200" y="1600201"/>
            <a:ext cx="5029200" cy="2703300"/>
          </a:xfrm>
        </p:spPr>
        <p:txBody>
          <a:bodyPr/>
          <a:lstStyle/>
          <a:p>
            <a:pPr marL="0" indent="0">
              <a:spcBef>
                <a:spcPts val="1000"/>
              </a:spcBef>
              <a:buNone/>
            </a:pPr>
            <a:r>
              <a:rPr lang="en-US" sz="2400" b="1" dirty="0"/>
              <a:t>Example 14-14: Simple pendulum with damping.</a:t>
            </a:r>
          </a:p>
          <a:p>
            <a:pPr marL="0" indent="0">
              <a:spcBef>
                <a:spcPts val="1000"/>
              </a:spcBef>
              <a:buNone/>
            </a:pPr>
            <a:r>
              <a:rPr lang="en-US" sz="2400" dirty="0"/>
              <a:t>A simple pendulum has a length of 1.0 m. It is set swinging with small-amplitude oscillations. After</a:t>
            </a:r>
            <a:br>
              <a:rPr lang="en-US" sz="2400" dirty="0"/>
            </a:br>
            <a:r>
              <a:rPr lang="en-US" sz="2400" dirty="0"/>
              <a:t>5.0 minutes, the amplitude is only 50% of what it was initially. (a) What</a:t>
            </a:r>
          </a:p>
        </p:txBody>
      </p:sp>
      <p:sp>
        <p:nvSpPr>
          <p:cNvPr id="5" name="TextBox 4">
            <a:extLst>
              <a:ext uri="{FF2B5EF4-FFF2-40B4-BE49-F238E27FC236}">
                <a16:creationId xmlns:a16="http://schemas.microsoft.com/office/drawing/2014/main" id="{025BEBBD-CBD1-3907-D288-9EE9E551C561}"/>
              </a:ext>
            </a:extLst>
          </p:cNvPr>
          <p:cNvSpPr txBox="1"/>
          <p:nvPr/>
        </p:nvSpPr>
        <p:spPr>
          <a:xfrm>
            <a:off x="3505199" y="4275720"/>
            <a:ext cx="2010700" cy="369332"/>
          </a:xfrm>
          <a:prstGeom prst="rect">
            <a:avLst/>
          </a:prstGeom>
          <a:noFill/>
        </p:spPr>
        <p:txBody>
          <a:bodyPr wrap="square" lIns="0" tIns="0" rIns="0" bIns="0">
            <a:spAutoFit/>
          </a:bodyPr>
          <a:lstStyle/>
          <a:p>
            <a:r>
              <a:rPr lang="en-US" sz="2400" dirty="0"/>
              <a:t>is the value of</a:t>
            </a:r>
            <a:endParaRPr lang="en-CA" sz="2400" dirty="0"/>
          </a:p>
        </p:txBody>
      </p:sp>
      <p:graphicFrame>
        <p:nvGraphicFramePr>
          <p:cNvPr id="17" name="Object 16" descr="gamma">
            <a:extLst>
              <a:ext uri="{FF2B5EF4-FFF2-40B4-BE49-F238E27FC236}">
                <a16:creationId xmlns:a16="http://schemas.microsoft.com/office/drawing/2014/main" id="{59591457-9553-4A4C-8FE1-59ECE4286F46}"/>
              </a:ext>
            </a:extLst>
          </p:cNvPr>
          <p:cNvGraphicFramePr>
            <a:graphicFrameLocks noChangeAspect="1"/>
          </p:cNvGraphicFramePr>
          <p:nvPr>
            <p:extLst>
              <p:ext uri="{D42A27DB-BD31-4B8C-83A1-F6EECF244321}">
                <p14:modId xmlns:p14="http://schemas.microsoft.com/office/powerpoint/2010/main" val="1178557355"/>
              </p:ext>
            </p:extLst>
          </p:nvPr>
        </p:nvGraphicFramePr>
        <p:xfrm>
          <a:off x="5476159" y="4333568"/>
          <a:ext cx="189770" cy="304800"/>
        </p:xfrm>
        <a:graphic>
          <a:graphicData uri="http://schemas.openxmlformats.org/presentationml/2006/ole">
            <mc:AlternateContent xmlns:mc="http://schemas.openxmlformats.org/markup-compatibility/2006">
              <mc:Choice xmlns:v="urn:schemas-microsoft-com:vml" Requires="v">
                <p:oleObj name="Equation" r:id="rId4" imgW="241200" imgH="304560" progId="Equation.DSMT4">
                  <p:embed/>
                </p:oleObj>
              </mc:Choice>
              <mc:Fallback>
                <p:oleObj name="Equation" r:id="rId4" imgW="241200" imgH="304560" progId="Equation.DSMT4">
                  <p:embed/>
                  <p:pic>
                    <p:nvPicPr>
                      <p:cNvPr id="14" name="Object 13" descr="gamma">
                        <a:extLst>
                          <a:ext uri="{FF2B5EF4-FFF2-40B4-BE49-F238E27FC236}">
                            <a16:creationId xmlns:a16="http://schemas.microsoft.com/office/drawing/2014/main" id="{59591457-9553-4A4C-8FE1-59ECE4286F46}"/>
                          </a:ext>
                        </a:extLst>
                      </p:cNvPr>
                      <p:cNvPicPr/>
                      <p:nvPr/>
                    </p:nvPicPr>
                    <p:blipFill>
                      <a:blip r:embed="rId5"/>
                      <a:stretch>
                        <a:fillRect/>
                      </a:stretch>
                    </p:blipFill>
                    <p:spPr>
                      <a:xfrm>
                        <a:off x="5476159" y="4333568"/>
                        <a:ext cx="189770" cy="304800"/>
                      </a:xfrm>
                      <a:prstGeom prst="rect">
                        <a:avLst/>
                      </a:prstGeom>
                    </p:spPr>
                  </p:pic>
                </p:oleObj>
              </mc:Fallback>
            </mc:AlternateContent>
          </a:graphicData>
        </a:graphic>
      </p:graphicFrame>
      <p:sp>
        <p:nvSpPr>
          <p:cNvPr id="18" name="Content Placeholder 2"/>
          <p:cNvSpPr txBox="1">
            <a:spLocks/>
          </p:cNvSpPr>
          <p:nvPr/>
        </p:nvSpPr>
        <p:spPr>
          <a:xfrm>
            <a:off x="5746956" y="4289606"/>
            <a:ext cx="2254044" cy="398251"/>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ts val="1000"/>
              </a:spcBef>
              <a:buNone/>
            </a:pPr>
            <a:r>
              <a:rPr lang="en-US" sz="2400" dirty="0"/>
              <a:t>for the motion? </a:t>
            </a:r>
          </a:p>
        </p:txBody>
      </p:sp>
      <p:sp>
        <p:nvSpPr>
          <p:cNvPr id="15" name="Content Placeholder 2"/>
          <p:cNvSpPr txBox="1">
            <a:spLocks/>
          </p:cNvSpPr>
          <p:nvPr/>
        </p:nvSpPr>
        <p:spPr>
          <a:xfrm>
            <a:off x="3505200" y="4648200"/>
            <a:ext cx="5181600" cy="12192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ts val="1000"/>
              </a:spcBef>
              <a:buNone/>
            </a:pPr>
            <a:r>
              <a:rPr lang="en-US" sz="2400" dirty="0"/>
              <a:t>(b) By what factor does the frequency, </a:t>
            </a:r>
            <a:r>
              <a:rPr lang="en-US" sz="2400" i="1" dirty="0"/>
              <a:t>fˊ,</a:t>
            </a:r>
            <a:r>
              <a:rPr lang="en-US" sz="2400" dirty="0"/>
              <a:t> differ from </a:t>
            </a:r>
            <a:r>
              <a:rPr lang="en-US" sz="2400" i="1" dirty="0"/>
              <a:t>f</a:t>
            </a:r>
            <a:r>
              <a:rPr lang="en-US" sz="2400" dirty="0"/>
              <a:t>, the undamped frequency?</a:t>
            </a:r>
          </a:p>
        </p:txBody>
      </p:sp>
    </p:spTree>
    <p:extLst>
      <p:ext uri="{BB962C8B-B14F-4D97-AF65-F5344CB8AC3E}">
        <p14:creationId xmlns:p14="http://schemas.microsoft.com/office/powerpoint/2010/main" val="38473629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sz="3200" dirty="0"/>
              <a:t>14-8 Forced Oscillations; Resonance </a:t>
            </a:r>
            <a:r>
              <a:rPr lang="en-US" sz="2000" b="0" dirty="0"/>
              <a:t>(1 of 4)</a:t>
            </a:r>
            <a:endParaRPr lang="en-IN" sz="2000" b="0" dirty="0"/>
          </a:p>
        </p:txBody>
      </p:sp>
      <p:sp>
        <p:nvSpPr>
          <p:cNvPr id="13" name="Content Placeholder 2"/>
          <p:cNvSpPr>
            <a:spLocks noGrp="1"/>
          </p:cNvSpPr>
          <p:nvPr>
            <p:ph idx="1"/>
          </p:nvPr>
        </p:nvSpPr>
        <p:spPr>
          <a:xfrm>
            <a:off x="457200" y="1600202"/>
            <a:ext cx="8229600" cy="1981198"/>
          </a:xfrm>
        </p:spPr>
        <p:txBody>
          <a:bodyPr/>
          <a:lstStyle/>
          <a:p>
            <a:pPr marL="0" indent="0">
              <a:spcBef>
                <a:spcPts val="1000"/>
              </a:spcBef>
              <a:buNone/>
            </a:pPr>
            <a:r>
              <a:rPr lang="en-US" sz="2400" dirty="0">
                <a:solidFill>
                  <a:srgbClr val="007FA3"/>
                </a:solidFill>
              </a:rPr>
              <a:t>Forced vibrations </a:t>
            </a:r>
            <a:r>
              <a:rPr lang="en-US" sz="2400" dirty="0"/>
              <a:t>occur when there is a </a:t>
            </a:r>
            <a:r>
              <a:rPr lang="en-US" sz="2400" dirty="0">
                <a:solidFill>
                  <a:srgbClr val="007FA3"/>
                </a:solidFill>
              </a:rPr>
              <a:t>periodic</a:t>
            </a:r>
            <a:r>
              <a:rPr lang="en-US" sz="2400" dirty="0"/>
              <a:t> driving force. This force may or may not have the same period as the </a:t>
            </a:r>
            <a:r>
              <a:rPr lang="en-US" sz="2400" dirty="0">
                <a:solidFill>
                  <a:srgbClr val="007FA3"/>
                </a:solidFill>
              </a:rPr>
              <a:t>natural frequency</a:t>
            </a:r>
            <a:r>
              <a:rPr lang="en-US" sz="2400" dirty="0"/>
              <a:t> of the system.</a:t>
            </a:r>
          </a:p>
          <a:p>
            <a:pPr marL="0" indent="0">
              <a:spcBef>
                <a:spcPts val="1000"/>
              </a:spcBef>
              <a:buNone/>
            </a:pPr>
            <a:r>
              <a:rPr lang="en-US" sz="2400" dirty="0"/>
              <a:t>If the frequency is the same as the natural frequency, the </a:t>
            </a:r>
            <a:r>
              <a:rPr lang="en-US" sz="2400" dirty="0">
                <a:solidFill>
                  <a:srgbClr val="007FA3"/>
                </a:solidFill>
              </a:rPr>
              <a:t>amplitude</a:t>
            </a:r>
            <a:r>
              <a:rPr lang="en-US" sz="2400" dirty="0"/>
              <a:t> can become quite large. This is called </a:t>
            </a:r>
            <a:r>
              <a:rPr lang="en-US" sz="2400" dirty="0">
                <a:solidFill>
                  <a:srgbClr val="007FA3"/>
                </a:solidFill>
              </a:rPr>
              <a:t>resonance</a:t>
            </a:r>
            <a:r>
              <a:rPr lang="en-US" sz="2400" dirty="0"/>
              <a:t>.</a:t>
            </a:r>
          </a:p>
        </p:txBody>
      </p:sp>
      <p:pic>
        <p:nvPicPr>
          <p:cNvPr id="10" name="Picture 6" descr="A photograph of the collapsed Tacoma Narrows Bridge in 1940 as a result of resonance created by gusty winds and an earthquake is shown. Long description is available in notes, press F6.&#10;&#10;&#10;">
            <a:extLst>
              <a:ext uri="{FF2B5EF4-FFF2-40B4-BE49-F238E27FC236}">
                <a16:creationId xmlns:a16="http://schemas.microsoft.com/office/drawing/2014/main" id="{DF83644E-1867-430B-A4CD-F7E5F4DDED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879"/>
          <a:stretch>
            <a:fillRect/>
          </a:stretch>
        </p:blipFill>
        <p:spPr bwMode="auto">
          <a:xfrm>
            <a:off x="492125" y="3657600"/>
            <a:ext cx="3394075" cy="266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descr="A photograph of a collapsed freeway in California due to the 1989 earthquake is shown. Long description is available in notes, press F6.">
            <a:extLst>
              <a:ext uri="{FF2B5EF4-FFF2-40B4-BE49-F238E27FC236}">
                <a16:creationId xmlns:a16="http://schemas.microsoft.com/office/drawing/2014/main" id="{C223B59F-C4ED-4934-A42B-CEAEBE017C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3338"/>
          <a:stretch>
            <a:fillRect/>
          </a:stretch>
        </p:blipFill>
        <p:spPr bwMode="auto">
          <a:xfrm>
            <a:off x="4572000" y="3656012"/>
            <a:ext cx="4038600" cy="271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2645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sz="3200" dirty="0"/>
              <a:t>14-8 Forced Oscillations; Resonance </a:t>
            </a:r>
            <a:r>
              <a:rPr lang="en-US" sz="2000" b="0" dirty="0"/>
              <a:t>(2 of 4)</a:t>
            </a:r>
            <a:endParaRPr lang="en-IN" sz="2000" b="0" dirty="0"/>
          </a:p>
        </p:txBody>
      </p:sp>
      <p:pic>
        <p:nvPicPr>
          <p:cNvPr id="4" name="Picture 3" descr="The figure illustrates a graph of the amplitude of an oscillating system for a lightly damped and a heavily damped system as a function of driving frequency.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24174"/>
            <a:ext cx="3627994" cy="3240000"/>
          </a:xfrm>
          <a:prstGeom prst="rect">
            <a:avLst/>
          </a:prstGeom>
        </p:spPr>
      </p:pic>
      <p:sp>
        <p:nvSpPr>
          <p:cNvPr id="13" name="Content Placeholder 2"/>
          <p:cNvSpPr>
            <a:spLocks noGrp="1"/>
          </p:cNvSpPr>
          <p:nvPr>
            <p:ph idx="1"/>
          </p:nvPr>
        </p:nvSpPr>
        <p:spPr>
          <a:xfrm>
            <a:off x="5029200" y="1600202"/>
            <a:ext cx="3352800" cy="3276598"/>
          </a:xfrm>
        </p:spPr>
        <p:txBody>
          <a:bodyPr/>
          <a:lstStyle/>
          <a:p>
            <a:pPr marL="0" indent="0">
              <a:spcBef>
                <a:spcPts val="1000"/>
              </a:spcBef>
              <a:buNone/>
            </a:pPr>
            <a:r>
              <a:rPr lang="en-US" sz="2600" dirty="0"/>
              <a:t>The </a:t>
            </a:r>
            <a:r>
              <a:rPr lang="en-US" sz="2600" dirty="0">
                <a:solidFill>
                  <a:srgbClr val="007FA3"/>
                </a:solidFill>
              </a:rPr>
              <a:t>sharpness</a:t>
            </a:r>
            <a:r>
              <a:rPr lang="en-US" sz="2600" dirty="0"/>
              <a:t> of the resonant peak depends on the damping. If the damping is </a:t>
            </a:r>
            <a:r>
              <a:rPr lang="en-US" sz="2600" dirty="0">
                <a:solidFill>
                  <a:srgbClr val="007FA3"/>
                </a:solidFill>
              </a:rPr>
              <a:t>small</a:t>
            </a:r>
            <a:r>
              <a:rPr lang="en-US" sz="2600" dirty="0"/>
              <a:t> (B) it can be quite sharp; if the damping is </a:t>
            </a:r>
            <a:r>
              <a:rPr lang="en-US" sz="2600">
                <a:solidFill>
                  <a:srgbClr val="007FA3"/>
                </a:solidFill>
              </a:rPr>
              <a:t>larger</a:t>
            </a:r>
            <a:r>
              <a:rPr lang="en-US" sz="2600"/>
              <a:t> (C) </a:t>
            </a:r>
            <a:r>
              <a:rPr lang="en-US" sz="2600" dirty="0"/>
              <a:t>it is less sharp.</a:t>
            </a:r>
          </a:p>
        </p:txBody>
      </p:sp>
      <p:sp>
        <p:nvSpPr>
          <p:cNvPr id="7" name="Content Placeholder 2"/>
          <p:cNvSpPr txBox="1">
            <a:spLocks/>
          </p:cNvSpPr>
          <p:nvPr/>
        </p:nvSpPr>
        <p:spPr>
          <a:xfrm>
            <a:off x="813144" y="5181600"/>
            <a:ext cx="7568856" cy="123645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ts val="1000"/>
              </a:spcBef>
              <a:buNone/>
            </a:pPr>
            <a:r>
              <a:rPr lang="en-US" sz="2600" dirty="0"/>
              <a:t>Like damping, resonance can be wanted or unwanted. </a:t>
            </a:r>
            <a:r>
              <a:rPr lang="en-US" sz="2600" dirty="0">
                <a:solidFill>
                  <a:srgbClr val="007FA3"/>
                </a:solidFill>
              </a:rPr>
              <a:t>Musical instruments</a:t>
            </a:r>
            <a:r>
              <a:rPr lang="en-US" sz="2600" dirty="0"/>
              <a:t> and </a:t>
            </a:r>
            <a:r>
              <a:rPr lang="en-US" sz="2600" dirty="0">
                <a:solidFill>
                  <a:srgbClr val="007FA3"/>
                </a:solidFill>
              </a:rPr>
              <a:t>TV/radio receivers</a:t>
            </a:r>
            <a:r>
              <a:rPr lang="en-US" sz="2600" dirty="0"/>
              <a:t> depend on it.</a:t>
            </a:r>
          </a:p>
        </p:txBody>
      </p:sp>
    </p:spTree>
    <p:extLst>
      <p:ext uri="{BB962C8B-B14F-4D97-AF65-F5344CB8AC3E}">
        <p14:creationId xmlns:p14="http://schemas.microsoft.com/office/powerpoint/2010/main" val="20418041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6CB00-7834-4D63-B04D-DC2CF516848F}"/>
              </a:ext>
            </a:extLst>
          </p:cNvPr>
          <p:cNvSpPr>
            <a:spLocks noGrp="1"/>
          </p:cNvSpPr>
          <p:nvPr>
            <p:ph type="title"/>
          </p:nvPr>
        </p:nvSpPr>
        <p:spPr/>
        <p:txBody>
          <a:bodyPr/>
          <a:lstStyle/>
          <a:p>
            <a:r>
              <a:rPr kumimoji="0" lang="en-US" altLang="en-US" sz="3200" b="1" i="0" u="none" strike="noStrike" kern="1200" cap="none" spc="0" normalizeH="0" baseline="0" noProof="0" dirty="0">
                <a:ln>
                  <a:noFill/>
                </a:ln>
                <a:effectLst/>
                <a:uLnTx/>
                <a:uFillTx/>
                <a:latin typeface="Arial"/>
                <a:cs typeface="+mj-cs"/>
              </a:rPr>
              <a:t>14-8 Forced Oscillations; Resonance </a:t>
            </a:r>
            <a:r>
              <a:rPr kumimoji="0" lang="en-US" altLang="en-US" sz="2000" b="0" i="0" u="none" strike="noStrike" kern="1200" cap="none" spc="0" normalizeH="0" baseline="0" noProof="0" dirty="0">
                <a:ln>
                  <a:noFill/>
                </a:ln>
                <a:effectLst/>
                <a:uLnTx/>
                <a:uFillTx/>
                <a:latin typeface="Arial"/>
                <a:cs typeface="+mj-cs"/>
              </a:rPr>
              <a:t>(3 of 4)</a:t>
            </a:r>
            <a:endParaRPr lang="en-IN" sz="2000" b="0" dirty="0"/>
          </a:p>
        </p:txBody>
      </p:sp>
      <p:sp>
        <p:nvSpPr>
          <p:cNvPr id="3" name="Content Placeholder 2">
            <a:extLst>
              <a:ext uri="{FF2B5EF4-FFF2-40B4-BE49-F238E27FC236}">
                <a16:creationId xmlns:a16="http://schemas.microsoft.com/office/drawing/2014/main" id="{FD7DB1CC-4D1F-4C1B-9035-8C0ABE213608}"/>
              </a:ext>
            </a:extLst>
          </p:cNvPr>
          <p:cNvSpPr>
            <a:spLocks noGrp="1"/>
          </p:cNvSpPr>
          <p:nvPr>
            <p:ph idx="1"/>
          </p:nvPr>
        </p:nvSpPr>
        <p:spPr>
          <a:xfrm>
            <a:off x="457200" y="1600201"/>
            <a:ext cx="8229600" cy="404810"/>
          </a:xfrm>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600" i="0" u="none" strike="noStrike" kern="1200" cap="none" spc="0" normalizeH="0" baseline="0" noProof="0" dirty="0">
                <a:ln>
                  <a:noFill/>
                </a:ln>
                <a:effectLst/>
                <a:uLnTx/>
                <a:uFillTx/>
                <a:latin typeface="Arial" panose="020B0604020202020204" pitchFamily="34" charset="0"/>
                <a:ea typeface="+mn-ea"/>
                <a:cs typeface="+mn-cs"/>
              </a:rPr>
              <a:t>The equation of motion for a forced oscillator is:</a:t>
            </a:r>
          </a:p>
        </p:txBody>
      </p:sp>
      <p:pic>
        <p:nvPicPr>
          <p:cNvPr id="8" name="Picture 7" descr="m &quot;a&quot; equals negative k x minus b v plus F subscript 0 Baseline cosine omega t.">
            <a:extLst>
              <a:ext uri="{FF2B5EF4-FFF2-40B4-BE49-F238E27FC236}">
                <a16:creationId xmlns:a16="http://schemas.microsoft.com/office/drawing/2014/main" id="{60C172F0-F6FF-5595-92BD-83E459F5BFB0}"/>
              </a:ext>
            </a:extLst>
          </p:cNvPr>
          <p:cNvPicPr>
            <a:picLocks noChangeAspect="1"/>
          </p:cNvPicPr>
          <p:nvPr/>
        </p:nvPicPr>
        <p:blipFill>
          <a:blip r:embed="rId3"/>
          <a:stretch>
            <a:fillRect/>
          </a:stretch>
        </p:blipFill>
        <p:spPr>
          <a:xfrm>
            <a:off x="3025913" y="2107429"/>
            <a:ext cx="3133333" cy="380952"/>
          </a:xfrm>
          <a:prstGeom prst="rect">
            <a:avLst/>
          </a:prstGeom>
        </p:spPr>
      </p:pic>
      <p:sp>
        <p:nvSpPr>
          <p:cNvPr id="13" name="Content Placeholder 2">
            <a:extLst>
              <a:ext uri="{FF2B5EF4-FFF2-40B4-BE49-F238E27FC236}">
                <a16:creationId xmlns:a16="http://schemas.microsoft.com/office/drawing/2014/main" id="{D4887093-9A0A-4D85-BD4A-EB24C63C5CF7}"/>
              </a:ext>
            </a:extLst>
          </p:cNvPr>
          <p:cNvSpPr txBox="1">
            <a:spLocks/>
          </p:cNvSpPr>
          <p:nvPr/>
        </p:nvSpPr>
        <p:spPr bwMode="auto">
          <a:xfrm>
            <a:off x="381000" y="2590800"/>
            <a:ext cx="2514600" cy="473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kern="1200">
                <a:solidFill>
                  <a:schemeClr val="accent2"/>
                </a:solidFill>
                <a:latin typeface="+mn-lt"/>
                <a:ea typeface="+mn-ea"/>
                <a:cs typeface="+mn-cs"/>
              </a:defRPr>
            </a:lvl1pPr>
            <a:lvl2pPr marL="742950" indent="-285750" algn="l" rtl="0" fontAlgn="base">
              <a:spcBef>
                <a:spcPct val="20000"/>
              </a:spcBef>
              <a:spcAft>
                <a:spcPct val="0"/>
              </a:spcAft>
              <a:buChar char="–"/>
              <a:defRPr sz="2800" kern="1200">
                <a:solidFill>
                  <a:schemeClr val="accent2"/>
                </a:solidFill>
                <a:latin typeface="+mn-lt"/>
                <a:ea typeface="+mn-ea"/>
                <a:cs typeface="+mn-cs"/>
              </a:defRPr>
            </a:lvl2pPr>
            <a:lvl3pPr marL="1143000" indent="-228600" algn="l" rtl="0" fontAlgn="base">
              <a:spcBef>
                <a:spcPct val="20000"/>
              </a:spcBef>
              <a:spcAft>
                <a:spcPct val="0"/>
              </a:spcAft>
              <a:buChar char="•"/>
              <a:defRPr sz="2400" kern="1200">
                <a:solidFill>
                  <a:schemeClr val="accent2"/>
                </a:solidFill>
                <a:latin typeface="+mn-lt"/>
                <a:ea typeface="+mn-ea"/>
                <a:cs typeface="+mn-cs"/>
              </a:defRPr>
            </a:lvl3pPr>
            <a:lvl4pPr marL="1600200" indent="-228600" algn="l" rtl="0" fontAlgn="base">
              <a:spcBef>
                <a:spcPct val="20000"/>
              </a:spcBef>
              <a:spcAft>
                <a:spcPct val="0"/>
              </a:spcAft>
              <a:buChar char="–"/>
              <a:defRPr sz="2000" kern="1200">
                <a:solidFill>
                  <a:schemeClr val="accent2"/>
                </a:solidFill>
                <a:latin typeface="+mn-lt"/>
                <a:ea typeface="+mn-ea"/>
                <a:cs typeface="+mn-cs"/>
              </a:defRPr>
            </a:lvl4pPr>
            <a:lvl5pPr marL="2057400" indent="-228600" algn="l" rtl="0" fontAlgn="base">
              <a:spcBef>
                <a:spcPct val="20000"/>
              </a:spcBef>
              <a:spcAft>
                <a:spcPct val="0"/>
              </a:spcAft>
              <a:buChar char="»"/>
              <a:defRPr sz="20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50000"/>
              </a:spcBef>
              <a:buNone/>
            </a:pPr>
            <a:r>
              <a:rPr lang="en-US" altLang="en-US" sz="2600" dirty="0">
                <a:solidFill>
                  <a:schemeClr val="tx1"/>
                </a:solidFill>
                <a:latin typeface="Arial" panose="020B0604020202020204" pitchFamily="34" charset="0"/>
              </a:rPr>
              <a:t>The solution is:</a:t>
            </a:r>
          </a:p>
        </p:txBody>
      </p:sp>
      <p:pic>
        <p:nvPicPr>
          <p:cNvPr id="9" name="Picture 8" descr="x equals &quot;A&quot; sine (omega t plus phi),">
            <a:extLst>
              <a:ext uri="{FF2B5EF4-FFF2-40B4-BE49-F238E27FC236}">
                <a16:creationId xmlns:a16="http://schemas.microsoft.com/office/drawing/2014/main" id="{3F63146E-9020-D419-BE5E-D783BCA4E561}"/>
              </a:ext>
            </a:extLst>
          </p:cNvPr>
          <p:cNvPicPr>
            <a:picLocks noChangeAspect="1"/>
          </p:cNvPicPr>
          <p:nvPr/>
        </p:nvPicPr>
        <p:blipFill>
          <a:blip r:embed="rId4"/>
          <a:stretch>
            <a:fillRect/>
          </a:stretch>
        </p:blipFill>
        <p:spPr>
          <a:xfrm>
            <a:off x="3236976" y="2664569"/>
            <a:ext cx="2276190" cy="428571"/>
          </a:xfrm>
          <a:prstGeom prst="rect">
            <a:avLst/>
          </a:prstGeom>
        </p:spPr>
      </p:pic>
      <p:sp>
        <p:nvSpPr>
          <p:cNvPr id="14" name="Content Placeholder 2">
            <a:extLst>
              <a:ext uri="{FF2B5EF4-FFF2-40B4-BE49-F238E27FC236}">
                <a16:creationId xmlns:a16="http://schemas.microsoft.com/office/drawing/2014/main" id="{C5804AB5-54AA-4FF7-AF46-9F776DBF2A8A}"/>
              </a:ext>
            </a:extLst>
          </p:cNvPr>
          <p:cNvSpPr txBox="1">
            <a:spLocks/>
          </p:cNvSpPr>
          <p:nvPr/>
        </p:nvSpPr>
        <p:spPr bwMode="auto">
          <a:xfrm>
            <a:off x="457200" y="3886200"/>
            <a:ext cx="2057400" cy="473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kern="1200">
                <a:solidFill>
                  <a:schemeClr val="accent2"/>
                </a:solidFill>
                <a:latin typeface="+mn-lt"/>
                <a:ea typeface="+mn-ea"/>
                <a:cs typeface="+mn-cs"/>
              </a:defRPr>
            </a:lvl1pPr>
            <a:lvl2pPr marL="742950" indent="-285750" algn="l" rtl="0" fontAlgn="base">
              <a:spcBef>
                <a:spcPct val="20000"/>
              </a:spcBef>
              <a:spcAft>
                <a:spcPct val="0"/>
              </a:spcAft>
              <a:buChar char="–"/>
              <a:defRPr sz="2800" kern="1200">
                <a:solidFill>
                  <a:schemeClr val="accent2"/>
                </a:solidFill>
                <a:latin typeface="+mn-lt"/>
                <a:ea typeface="+mn-ea"/>
                <a:cs typeface="+mn-cs"/>
              </a:defRPr>
            </a:lvl2pPr>
            <a:lvl3pPr marL="1143000" indent="-228600" algn="l" rtl="0" fontAlgn="base">
              <a:spcBef>
                <a:spcPct val="20000"/>
              </a:spcBef>
              <a:spcAft>
                <a:spcPct val="0"/>
              </a:spcAft>
              <a:buChar char="•"/>
              <a:defRPr sz="2400" kern="1200">
                <a:solidFill>
                  <a:schemeClr val="accent2"/>
                </a:solidFill>
                <a:latin typeface="+mn-lt"/>
                <a:ea typeface="+mn-ea"/>
                <a:cs typeface="+mn-cs"/>
              </a:defRPr>
            </a:lvl3pPr>
            <a:lvl4pPr marL="1600200" indent="-228600" algn="l" rtl="0" fontAlgn="base">
              <a:spcBef>
                <a:spcPct val="20000"/>
              </a:spcBef>
              <a:spcAft>
                <a:spcPct val="0"/>
              </a:spcAft>
              <a:buChar char="–"/>
              <a:defRPr sz="2000" kern="1200">
                <a:solidFill>
                  <a:schemeClr val="accent2"/>
                </a:solidFill>
                <a:latin typeface="+mn-lt"/>
                <a:ea typeface="+mn-ea"/>
                <a:cs typeface="+mn-cs"/>
              </a:defRPr>
            </a:lvl4pPr>
            <a:lvl5pPr marL="2057400" indent="-228600" algn="l" rtl="0" fontAlgn="base">
              <a:spcBef>
                <a:spcPct val="20000"/>
              </a:spcBef>
              <a:spcAft>
                <a:spcPct val="0"/>
              </a:spcAft>
              <a:buChar char="»"/>
              <a:defRPr sz="20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50000"/>
              </a:spcBef>
              <a:buNone/>
            </a:pPr>
            <a:r>
              <a:rPr lang="en-US" altLang="en-US" sz="2600" dirty="0">
                <a:solidFill>
                  <a:schemeClr val="tx1"/>
                </a:solidFill>
                <a:latin typeface="Arial" panose="020B0604020202020204" pitchFamily="34" charset="0"/>
              </a:rPr>
              <a:t>where</a:t>
            </a:r>
          </a:p>
        </p:txBody>
      </p:sp>
      <p:pic>
        <p:nvPicPr>
          <p:cNvPr id="10" name="Picture 9" descr="&quot;A&quot; Baseline equals StartFraction F subscript 0 over m StartRoot (omega squared minus omega subscript 0 squared) squared plus b squared omega squared divided by m squared EndRoot EndFraction">
            <a:extLst>
              <a:ext uri="{FF2B5EF4-FFF2-40B4-BE49-F238E27FC236}">
                <a16:creationId xmlns:a16="http://schemas.microsoft.com/office/drawing/2014/main" id="{338FB1BC-2828-6730-779A-DB860F152188}"/>
              </a:ext>
            </a:extLst>
          </p:cNvPr>
          <p:cNvPicPr>
            <a:picLocks noChangeAspect="1"/>
          </p:cNvPicPr>
          <p:nvPr/>
        </p:nvPicPr>
        <p:blipFill>
          <a:blip r:embed="rId5"/>
          <a:stretch>
            <a:fillRect/>
          </a:stretch>
        </p:blipFill>
        <p:spPr>
          <a:xfrm>
            <a:off x="3125303" y="3766529"/>
            <a:ext cx="3752381" cy="1038095"/>
          </a:xfrm>
          <a:prstGeom prst="rect">
            <a:avLst/>
          </a:prstGeom>
        </p:spPr>
      </p:pic>
      <p:sp>
        <p:nvSpPr>
          <p:cNvPr id="15" name="Content Placeholder 2">
            <a:extLst>
              <a:ext uri="{FF2B5EF4-FFF2-40B4-BE49-F238E27FC236}">
                <a16:creationId xmlns:a16="http://schemas.microsoft.com/office/drawing/2014/main" id="{BBD26536-D0A7-48F7-BB17-CCC14DF3A395}"/>
              </a:ext>
            </a:extLst>
          </p:cNvPr>
          <p:cNvSpPr txBox="1">
            <a:spLocks/>
          </p:cNvSpPr>
          <p:nvPr/>
        </p:nvSpPr>
        <p:spPr bwMode="auto">
          <a:xfrm>
            <a:off x="483704" y="4945063"/>
            <a:ext cx="1219200" cy="473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kern="1200">
                <a:solidFill>
                  <a:schemeClr val="accent2"/>
                </a:solidFill>
                <a:latin typeface="+mn-lt"/>
                <a:ea typeface="+mn-ea"/>
                <a:cs typeface="+mn-cs"/>
              </a:defRPr>
            </a:lvl1pPr>
            <a:lvl2pPr marL="742950" indent="-285750" algn="l" rtl="0" fontAlgn="base">
              <a:spcBef>
                <a:spcPct val="20000"/>
              </a:spcBef>
              <a:spcAft>
                <a:spcPct val="0"/>
              </a:spcAft>
              <a:buChar char="–"/>
              <a:defRPr sz="2800" kern="1200">
                <a:solidFill>
                  <a:schemeClr val="accent2"/>
                </a:solidFill>
                <a:latin typeface="+mn-lt"/>
                <a:ea typeface="+mn-ea"/>
                <a:cs typeface="+mn-cs"/>
              </a:defRPr>
            </a:lvl2pPr>
            <a:lvl3pPr marL="1143000" indent="-228600" algn="l" rtl="0" fontAlgn="base">
              <a:spcBef>
                <a:spcPct val="20000"/>
              </a:spcBef>
              <a:spcAft>
                <a:spcPct val="0"/>
              </a:spcAft>
              <a:buChar char="•"/>
              <a:defRPr sz="2400" kern="1200">
                <a:solidFill>
                  <a:schemeClr val="accent2"/>
                </a:solidFill>
                <a:latin typeface="+mn-lt"/>
                <a:ea typeface="+mn-ea"/>
                <a:cs typeface="+mn-cs"/>
              </a:defRPr>
            </a:lvl3pPr>
            <a:lvl4pPr marL="1600200" indent="-228600" algn="l" rtl="0" fontAlgn="base">
              <a:spcBef>
                <a:spcPct val="20000"/>
              </a:spcBef>
              <a:spcAft>
                <a:spcPct val="0"/>
              </a:spcAft>
              <a:buChar char="–"/>
              <a:defRPr sz="2000" kern="1200">
                <a:solidFill>
                  <a:schemeClr val="accent2"/>
                </a:solidFill>
                <a:latin typeface="+mn-lt"/>
                <a:ea typeface="+mn-ea"/>
                <a:cs typeface="+mn-cs"/>
              </a:defRPr>
            </a:lvl4pPr>
            <a:lvl5pPr marL="2057400" indent="-228600" algn="l" rtl="0" fontAlgn="base">
              <a:spcBef>
                <a:spcPct val="20000"/>
              </a:spcBef>
              <a:spcAft>
                <a:spcPct val="0"/>
              </a:spcAft>
              <a:buChar char="»"/>
              <a:defRPr sz="20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50000"/>
              </a:spcBef>
              <a:buNone/>
            </a:pPr>
            <a:r>
              <a:rPr lang="en-US" altLang="en-US" sz="2600" dirty="0">
                <a:solidFill>
                  <a:schemeClr val="tx1"/>
                </a:solidFill>
                <a:latin typeface="Arial" panose="020B0604020202020204" pitchFamily="34" charset="0"/>
              </a:rPr>
              <a:t>and</a:t>
            </a:r>
          </a:p>
        </p:txBody>
      </p:sp>
      <p:pic>
        <p:nvPicPr>
          <p:cNvPr id="11" name="Picture 10" descr="phi equals tan superscript negative 1 StartFraction omega subscript 0 squared Baseline minus omega squared over omega (b divided by m) EndFraction.">
            <a:extLst>
              <a:ext uri="{FF2B5EF4-FFF2-40B4-BE49-F238E27FC236}">
                <a16:creationId xmlns:a16="http://schemas.microsoft.com/office/drawing/2014/main" id="{72C48B72-4831-9C09-C1A4-682B13BC0283}"/>
              </a:ext>
            </a:extLst>
          </p:cNvPr>
          <p:cNvPicPr>
            <a:picLocks noChangeAspect="1"/>
          </p:cNvPicPr>
          <p:nvPr/>
        </p:nvPicPr>
        <p:blipFill>
          <a:blip r:embed="rId6"/>
          <a:stretch>
            <a:fillRect/>
          </a:stretch>
        </p:blipFill>
        <p:spPr>
          <a:xfrm>
            <a:off x="3025913" y="5088232"/>
            <a:ext cx="2314286" cy="838095"/>
          </a:xfrm>
          <a:prstGeom prst="rect">
            <a:avLst/>
          </a:prstGeom>
        </p:spPr>
      </p:pic>
    </p:spTree>
    <p:extLst>
      <p:ext uri="{BB962C8B-B14F-4D97-AF65-F5344CB8AC3E}">
        <p14:creationId xmlns:p14="http://schemas.microsoft.com/office/powerpoint/2010/main" val="30770241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sz="3200" dirty="0"/>
              <a:t>14-8 Forced Oscillations; Resonance </a:t>
            </a:r>
            <a:r>
              <a:rPr lang="en-US" sz="2000" b="0" dirty="0"/>
              <a:t>(4 of 4)</a:t>
            </a:r>
            <a:endParaRPr lang="en-IN" sz="2000" b="0" dirty="0"/>
          </a:p>
        </p:txBody>
      </p:sp>
      <p:sp>
        <p:nvSpPr>
          <p:cNvPr id="7" name="Content Placeholder 2"/>
          <p:cNvSpPr>
            <a:spLocks noGrp="1"/>
          </p:cNvSpPr>
          <p:nvPr>
            <p:ph idx="1"/>
          </p:nvPr>
        </p:nvSpPr>
        <p:spPr>
          <a:xfrm>
            <a:off x="457200" y="1600202"/>
            <a:ext cx="4419600" cy="1371598"/>
          </a:xfrm>
        </p:spPr>
        <p:txBody>
          <a:bodyPr/>
          <a:lstStyle/>
          <a:p>
            <a:pPr marL="0" indent="0">
              <a:spcBef>
                <a:spcPts val="1000"/>
              </a:spcBef>
              <a:buNone/>
            </a:pPr>
            <a:r>
              <a:rPr lang="en-US" dirty="0"/>
              <a:t>The width of the resonant peak can be characterized by the </a:t>
            </a:r>
            <a:r>
              <a:rPr lang="en-US" i="1" dirty="0"/>
              <a:t>Q</a:t>
            </a:r>
            <a:r>
              <a:rPr lang="en-US" dirty="0"/>
              <a:t> factor:</a:t>
            </a:r>
          </a:p>
        </p:txBody>
      </p:sp>
      <p:pic>
        <p:nvPicPr>
          <p:cNvPr id="5" name="Picture 4" descr="Q equals StartFraction m omega subscript 0 Baseline over b EndFraction.">
            <a:extLst>
              <a:ext uri="{FF2B5EF4-FFF2-40B4-BE49-F238E27FC236}">
                <a16:creationId xmlns:a16="http://schemas.microsoft.com/office/drawing/2014/main" id="{6A0DE413-40A5-5C5F-E382-B5C51FEB5989}"/>
              </a:ext>
            </a:extLst>
          </p:cNvPr>
          <p:cNvPicPr>
            <a:picLocks noChangeAspect="1"/>
          </p:cNvPicPr>
          <p:nvPr/>
        </p:nvPicPr>
        <p:blipFill>
          <a:blip r:embed="rId3"/>
          <a:stretch>
            <a:fillRect/>
          </a:stretch>
        </p:blipFill>
        <p:spPr>
          <a:xfrm>
            <a:off x="2052714" y="3935897"/>
            <a:ext cx="1228571" cy="733333"/>
          </a:xfrm>
          <a:prstGeom prst="rect">
            <a:avLst/>
          </a:prstGeom>
        </p:spPr>
      </p:pic>
      <p:pic>
        <p:nvPicPr>
          <p:cNvPr id="3" name="Picture 2" descr="The figure illustrates a graph of the amplitude of a forced harmonic oscillation for light, heavy, and over damped systems, respectively, as a function of frequency. Long description is available in notes, press F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1600200"/>
            <a:ext cx="3376750" cy="4680000"/>
          </a:xfrm>
          <a:prstGeom prst="rect">
            <a:avLst/>
          </a:prstGeom>
        </p:spPr>
      </p:pic>
    </p:spTree>
    <p:extLst>
      <p:ext uri="{BB962C8B-B14F-4D97-AF65-F5344CB8AC3E}">
        <p14:creationId xmlns:p14="http://schemas.microsoft.com/office/powerpoint/2010/main" val="29519626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dirty="0"/>
              <a:t>Summary of Chapter 14 </a:t>
            </a:r>
            <a:r>
              <a:rPr lang="en-US" sz="2000" b="0" dirty="0"/>
              <a:t>(1 of 2)</a:t>
            </a:r>
            <a:endParaRPr lang="en-IN" sz="2000" b="0" dirty="0"/>
          </a:p>
        </p:txBody>
      </p:sp>
      <p:sp>
        <p:nvSpPr>
          <p:cNvPr id="13" name="Content Placeholder 2"/>
          <p:cNvSpPr>
            <a:spLocks noGrp="1"/>
          </p:cNvSpPr>
          <p:nvPr>
            <p:ph idx="1"/>
          </p:nvPr>
        </p:nvSpPr>
        <p:spPr>
          <a:xfrm>
            <a:off x="457200" y="1600202"/>
            <a:ext cx="7467600" cy="2136774"/>
          </a:xfrm>
        </p:spPr>
        <p:txBody>
          <a:bodyPr/>
          <a:lstStyle/>
          <a:p>
            <a:pPr>
              <a:spcBef>
                <a:spcPts val="1000"/>
              </a:spcBef>
            </a:pPr>
            <a:r>
              <a:rPr lang="en-US" sz="2600" dirty="0"/>
              <a:t>For S</a:t>
            </a:r>
            <a:r>
              <a:rPr lang="en-US" sz="100" dirty="0"/>
              <a:t> </a:t>
            </a:r>
            <a:r>
              <a:rPr lang="en-US" sz="2600" dirty="0"/>
              <a:t>H</a:t>
            </a:r>
            <a:r>
              <a:rPr lang="en-US" sz="100" dirty="0"/>
              <a:t> </a:t>
            </a:r>
            <a:r>
              <a:rPr lang="en-US" sz="2600" dirty="0"/>
              <a:t>M, the restoring force is proportional to the displacement.</a:t>
            </a:r>
          </a:p>
          <a:p>
            <a:pPr>
              <a:spcBef>
                <a:spcPts val="1000"/>
              </a:spcBef>
            </a:pPr>
            <a:r>
              <a:rPr lang="en-US" sz="2600" dirty="0"/>
              <a:t>The period is the time required for one cycle, and the frequency is the number of cycles per second.</a:t>
            </a:r>
          </a:p>
        </p:txBody>
      </p:sp>
      <p:sp>
        <p:nvSpPr>
          <p:cNvPr id="31" name="Content Placeholder 2"/>
          <p:cNvSpPr txBox="1">
            <a:spLocks/>
          </p:cNvSpPr>
          <p:nvPr/>
        </p:nvSpPr>
        <p:spPr>
          <a:xfrm>
            <a:off x="457200" y="3810000"/>
            <a:ext cx="4724400" cy="4572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a:spcBef>
                <a:spcPts val="1000"/>
              </a:spcBef>
            </a:pPr>
            <a:r>
              <a:rPr lang="en-US" sz="2600" dirty="0"/>
              <a:t>Period for a mass on a spring:</a:t>
            </a:r>
          </a:p>
        </p:txBody>
      </p:sp>
      <p:pic>
        <p:nvPicPr>
          <p:cNvPr id="4" name="Picture 3" descr="T equals 2 pi StartRoot StartFraction m over k EndFraction EndRoot.">
            <a:extLst>
              <a:ext uri="{FF2B5EF4-FFF2-40B4-BE49-F238E27FC236}">
                <a16:creationId xmlns:a16="http://schemas.microsoft.com/office/drawing/2014/main" id="{08ED63A5-9ABA-48B2-BF22-B1C0EBC57728}"/>
              </a:ext>
            </a:extLst>
          </p:cNvPr>
          <p:cNvPicPr>
            <a:picLocks noChangeAspect="1"/>
          </p:cNvPicPr>
          <p:nvPr/>
        </p:nvPicPr>
        <p:blipFill>
          <a:blip r:embed="rId3"/>
          <a:stretch>
            <a:fillRect/>
          </a:stretch>
        </p:blipFill>
        <p:spPr>
          <a:xfrm>
            <a:off x="5310810" y="3624314"/>
            <a:ext cx="1476190" cy="828571"/>
          </a:xfrm>
          <a:prstGeom prst="rect">
            <a:avLst/>
          </a:prstGeom>
        </p:spPr>
      </p:pic>
      <p:sp>
        <p:nvSpPr>
          <p:cNvPr id="38" name="Content Placeholder 2"/>
          <p:cNvSpPr txBox="1">
            <a:spLocks/>
          </p:cNvSpPr>
          <p:nvPr/>
        </p:nvSpPr>
        <p:spPr>
          <a:xfrm>
            <a:off x="457200" y="4413250"/>
            <a:ext cx="4724400" cy="4572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a:spcBef>
                <a:spcPts val="1000"/>
              </a:spcBef>
            </a:pPr>
            <a:r>
              <a:rPr lang="en-US" sz="2600" dirty="0"/>
              <a:t>SHM is sinusoidal.</a:t>
            </a:r>
          </a:p>
        </p:txBody>
      </p:sp>
      <p:sp>
        <p:nvSpPr>
          <p:cNvPr id="40" name="Content Placeholder 2"/>
          <p:cNvSpPr txBox="1">
            <a:spLocks/>
          </p:cNvSpPr>
          <p:nvPr/>
        </p:nvSpPr>
        <p:spPr>
          <a:xfrm>
            <a:off x="457200" y="4943474"/>
            <a:ext cx="7162800" cy="860424"/>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a:spcBef>
                <a:spcPts val="1000"/>
              </a:spcBef>
            </a:pPr>
            <a:r>
              <a:rPr lang="en-US" sz="2600" dirty="0"/>
              <a:t>During S</a:t>
            </a:r>
            <a:r>
              <a:rPr lang="en-US" sz="100" dirty="0"/>
              <a:t> </a:t>
            </a:r>
            <a:r>
              <a:rPr lang="en-US" sz="2600" dirty="0"/>
              <a:t>H</a:t>
            </a:r>
            <a:r>
              <a:rPr lang="en-US" sz="100" dirty="0"/>
              <a:t> </a:t>
            </a:r>
            <a:r>
              <a:rPr lang="en-US" sz="2600" dirty="0"/>
              <a:t>M, the total energy is continually changing from kinetic to potential and back.</a:t>
            </a:r>
          </a:p>
        </p:txBody>
      </p:sp>
    </p:spTree>
    <p:extLst>
      <p:ext uri="{BB962C8B-B14F-4D97-AF65-F5344CB8AC3E}">
        <p14:creationId xmlns:p14="http://schemas.microsoft.com/office/powerpoint/2010/main" val="1533296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dirty="0"/>
              <a:t>Summary of Chapter 14 </a:t>
            </a:r>
            <a:r>
              <a:rPr lang="en-US" sz="2000" b="0" dirty="0"/>
              <a:t>(2 of 2)</a:t>
            </a:r>
            <a:endParaRPr lang="en-IN" sz="2000" b="0" dirty="0"/>
          </a:p>
        </p:txBody>
      </p:sp>
      <p:sp>
        <p:nvSpPr>
          <p:cNvPr id="13" name="Content Placeholder 2"/>
          <p:cNvSpPr>
            <a:spLocks noGrp="1"/>
          </p:cNvSpPr>
          <p:nvPr>
            <p:ph idx="1"/>
          </p:nvPr>
        </p:nvSpPr>
        <p:spPr>
          <a:xfrm>
            <a:off x="457200" y="1600203"/>
            <a:ext cx="7467600" cy="838198"/>
          </a:xfrm>
        </p:spPr>
        <p:txBody>
          <a:bodyPr/>
          <a:lstStyle/>
          <a:p>
            <a:pPr>
              <a:spcBef>
                <a:spcPts val="1000"/>
              </a:spcBef>
            </a:pPr>
            <a:r>
              <a:rPr lang="en-US" sz="2600" dirty="0"/>
              <a:t>A simple pendulum approximates S</a:t>
            </a:r>
            <a:r>
              <a:rPr lang="en-US" sz="100" dirty="0"/>
              <a:t> </a:t>
            </a:r>
            <a:r>
              <a:rPr lang="en-US" sz="2600" dirty="0"/>
              <a:t>H</a:t>
            </a:r>
            <a:r>
              <a:rPr lang="en-US" sz="100" dirty="0"/>
              <a:t> </a:t>
            </a:r>
            <a:r>
              <a:rPr lang="en-US" sz="2600" dirty="0"/>
              <a:t>M if its amplitude is not large. Its period in that case is:</a:t>
            </a:r>
          </a:p>
        </p:txBody>
      </p:sp>
      <p:pic>
        <p:nvPicPr>
          <p:cNvPr id="4" name="Picture 3" descr="T equals 2 pi StartRoot StartFraction script l over g EndFraction EndRoot.">
            <a:extLst>
              <a:ext uri="{FF2B5EF4-FFF2-40B4-BE49-F238E27FC236}">
                <a16:creationId xmlns:a16="http://schemas.microsoft.com/office/drawing/2014/main" id="{2D2889B7-36C5-22B7-89E7-3DEE61BC855C}"/>
              </a:ext>
            </a:extLst>
          </p:cNvPr>
          <p:cNvPicPr>
            <a:picLocks noChangeAspect="1"/>
          </p:cNvPicPr>
          <p:nvPr/>
        </p:nvPicPr>
        <p:blipFill>
          <a:blip r:embed="rId3"/>
          <a:stretch>
            <a:fillRect/>
          </a:stretch>
        </p:blipFill>
        <p:spPr>
          <a:xfrm>
            <a:off x="3852952" y="2580536"/>
            <a:ext cx="1438095" cy="876190"/>
          </a:xfrm>
          <a:prstGeom prst="rect">
            <a:avLst/>
          </a:prstGeom>
        </p:spPr>
      </p:pic>
      <p:sp>
        <p:nvSpPr>
          <p:cNvPr id="31" name="Content Placeholder 2"/>
          <p:cNvSpPr txBox="1">
            <a:spLocks/>
          </p:cNvSpPr>
          <p:nvPr/>
        </p:nvSpPr>
        <p:spPr>
          <a:xfrm>
            <a:off x="457200" y="3598862"/>
            <a:ext cx="7772400" cy="2725738"/>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a:spcBef>
                <a:spcPts val="1000"/>
              </a:spcBef>
            </a:pPr>
            <a:r>
              <a:rPr lang="en-US" sz="2600" dirty="0"/>
              <a:t>When friction is present, the motion is damped.</a:t>
            </a:r>
          </a:p>
          <a:p>
            <a:pPr>
              <a:spcBef>
                <a:spcPts val="1000"/>
              </a:spcBef>
            </a:pPr>
            <a:r>
              <a:rPr lang="en-US" sz="2600" dirty="0"/>
              <a:t>If an oscillating force is applied to a S</a:t>
            </a:r>
            <a:r>
              <a:rPr lang="en-US" sz="100" dirty="0"/>
              <a:t> </a:t>
            </a:r>
            <a:r>
              <a:rPr lang="en-US" sz="2600" dirty="0"/>
              <a:t>H</a:t>
            </a:r>
            <a:r>
              <a:rPr lang="en-US" sz="100" dirty="0"/>
              <a:t> </a:t>
            </a:r>
            <a:r>
              <a:rPr lang="en-US" sz="2600" dirty="0"/>
              <a:t>O, its amplitude depends on how close to the natural frequency the driving frequency is. If it is close, the amplitude becomes quite large. This is called resonance. </a:t>
            </a:r>
          </a:p>
        </p:txBody>
      </p:sp>
    </p:spTree>
    <p:extLst>
      <p:ext uri="{BB962C8B-B14F-4D97-AF65-F5344CB8AC3E}">
        <p14:creationId xmlns:p14="http://schemas.microsoft.com/office/powerpoint/2010/main" val="10192416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sz="3400"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550" y="1852613"/>
            <a:ext cx="6858000" cy="2854325"/>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sz="1600" b="1" dirty="0"/>
              <a:t>This work is protected by United States copyright laws and is</a:t>
            </a:r>
            <a:r>
              <a:rPr lang="en-US" sz="1600" b="1" baseline="0" dirty="0"/>
              <a:t> </a:t>
            </a:r>
            <a:r>
              <a:rPr lang="en-US" sz="1600"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2232449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solidFill>
                  <a:schemeClr val="bg2"/>
                </a:solidFill>
              </a:rPr>
              <a:t>14-1 Oscillations of a Spring </a:t>
            </a:r>
            <a:r>
              <a:rPr lang="en-US" altLang="en-US" sz="2000" b="0" dirty="0">
                <a:solidFill>
                  <a:schemeClr val="bg2"/>
                </a:solidFill>
              </a:rPr>
              <a:t>(3 of 6)</a:t>
            </a:r>
            <a:endParaRPr lang="en-US" sz="2000" b="0" dirty="0">
              <a:solidFill>
                <a:schemeClr val="bg2"/>
              </a:solidFill>
            </a:endParaRPr>
          </a:p>
        </p:txBody>
      </p:sp>
      <p:sp>
        <p:nvSpPr>
          <p:cNvPr id="3" name="Content Placeholder 2"/>
          <p:cNvSpPr>
            <a:spLocks noGrp="1"/>
          </p:cNvSpPr>
          <p:nvPr>
            <p:ph idx="1"/>
          </p:nvPr>
        </p:nvSpPr>
        <p:spPr>
          <a:xfrm>
            <a:off x="457200" y="1600201"/>
            <a:ext cx="7543800" cy="3200399"/>
          </a:xfrm>
        </p:spPr>
        <p:txBody>
          <a:bodyPr/>
          <a:lstStyle/>
          <a:p>
            <a:r>
              <a:rPr lang="en-US" sz="2600" dirty="0"/>
              <a:t>The </a:t>
            </a:r>
            <a:r>
              <a:rPr lang="en-US" sz="2600" dirty="0">
                <a:solidFill>
                  <a:srgbClr val="007FA3"/>
                </a:solidFill>
              </a:rPr>
              <a:t>minus</a:t>
            </a:r>
            <a:r>
              <a:rPr lang="en-US" sz="2600" dirty="0"/>
              <a:t> sign on the force indicates that it is a </a:t>
            </a:r>
            <a:r>
              <a:rPr lang="en-US" sz="2600" dirty="0">
                <a:solidFill>
                  <a:srgbClr val="007FA3"/>
                </a:solidFill>
              </a:rPr>
              <a:t>restoring</a:t>
            </a:r>
            <a:r>
              <a:rPr lang="en-US" sz="2600" dirty="0"/>
              <a:t> force—it is directed to restore the mass to its </a:t>
            </a:r>
            <a:r>
              <a:rPr lang="en-US" sz="2600" dirty="0">
                <a:solidFill>
                  <a:srgbClr val="007FA3"/>
                </a:solidFill>
              </a:rPr>
              <a:t>equilibrium</a:t>
            </a:r>
            <a:r>
              <a:rPr lang="en-US" sz="2600" dirty="0"/>
              <a:t> position.</a:t>
            </a:r>
          </a:p>
          <a:p>
            <a:r>
              <a:rPr lang="en-US" sz="2600" i="1" dirty="0">
                <a:solidFill>
                  <a:srgbClr val="007FA3"/>
                </a:solidFill>
              </a:rPr>
              <a:t>k</a:t>
            </a:r>
            <a:r>
              <a:rPr lang="en-US" sz="2600" dirty="0"/>
              <a:t> is the </a:t>
            </a:r>
            <a:r>
              <a:rPr lang="en-US" sz="2600" dirty="0">
                <a:solidFill>
                  <a:srgbClr val="007FA3"/>
                </a:solidFill>
              </a:rPr>
              <a:t>spring constant</a:t>
            </a:r>
            <a:r>
              <a:rPr lang="en-US" sz="2600" dirty="0"/>
              <a:t>.</a:t>
            </a:r>
          </a:p>
          <a:p>
            <a:r>
              <a:rPr lang="en-US" sz="2600" dirty="0"/>
              <a:t>The force is </a:t>
            </a:r>
            <a:r>
              <a:rPr lang="en-US" sz="2600" dirty="0">
                <a:solidFill>
                  <a:srgbClr val="007FA3"/>
                </a:solidFill>
              </a:rPr>
              <a:t>not constant</a:t>
            </a:r>
            <a:r>
              <a:rPr lang="en-US" sz="2600" dirty="0"/>
              <a:t>, so the acceleration is not constant either.</a:t>
            </a:r>
          </a:p>
        </p:txBody>
      </p:sp>
    </p:spTree>
    <p:extLst>
      <p:ext uri="{BB962C8B-B14F-4D97-AF65-F5344CB8AC3E}">
        <p14:creationId xmlns:p14="http://schemas.microsoft.com/office/powerpoint/2010/main" val="1345582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solidFill>
                  <a:schemeClr val="bg2"/>
                </a:solidFill>
              </a:rPr>
              <a:t>14-1 Oscillations of a Spring </a:t>
            </a:r>
            <a:r>
              <a:rPr lang="en-US" altLang="en-US" sz="2000" b="0" dirty="0">
                <a:solidFill>
                  <a:schemeClr val="bg2"/>
                </a:solidFill>
              </a:rPr>
              <a:t>(4 of 6)</a:t>
            </a:r>
            <a:endParaRPr lang="en-US" sz="2000" b="0" dirty="0">
              <a:solidFill>
                <a:schemeClr val="bg2"/>
              </a:solidFill>
            </a:endParaRPr>
          </a:p>
        </p:txBody>
      </p:sp>
      <p:pic>
        <p:nvPicPr>
          <p:cNvPr id="4" name="Picture 7" descr="The figure consists of five parts that illustrate the oscillation of an object on a frictionless surface. Long description is available in notes, press F6.&#10; ">
            <a:extLst>
              <a:ext uri="{FF2B5EF4-FFF2-40B4-BE49-F238E27FC236}">
                <a16:creationId xmlns:a16="http://schemas.microsoft.com/office/drawing/2014/main" id="{0A553765-4D36-437C-955F-A5D86CD03F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715" y="1593869"/>
            <a:ext cx="2042886" cy="4769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667000" y="1593870"/>
            <a:ext cx="6019800" cy="3892530"/>
          </a:xfrm>
        </p:spPr>
        <p:txBody>
          <a:bodyPr/>
          <a:lstStyle/>
          <a:p>
            <a:pPr>
              <a:spcBef>
                <a:spcPts val="1000"/>
              </a:spcBef>
            </a:pPr>
            <a:r>
              <a:rPr lang="en-US" sz="2400" dirty="0">
                <a:solidFill>
                  <a:srgbClr val="007FA3"/>
                </a:solidFill>
              </a:rPr>
              <a:t>Displacement (</a:t>
            </a:r>
            <a:r>
              <a:rPr lang="en-US" sz="2400" i="1" dirty="0">
                <a:solidFill>
                  <a:srgbClr val="007FA3"/>
                </a:solidFill>
              </a:rPr>
              <a:t>x</a:t>
            </a:r>
            <a:r>
              <a:rPr lang="en-US" sz="2400" dirty="0">
                <a:solidFill>
                  <a:srgbClr val="007FA3"/>
                </a:solidFill>
              </a:rPr>
              <a:t>) </a:t>
            </a:r>
            <a:r>
              <a:rPr lang="en-US" sz="2400" dirty="0"/>
              <a:t>is measured from the </a:t>
            </a:r>
            <a:r>
              <a:rPr lang="en-US" sz="2400" dirty="0">
                <a:solidFill>
                  <a:srgbClr val="007FA3"/>
                </a:solidFill>
              </a:rPr>
              <a:t>equilibrium</a:t>
            </a:r>
            <a:r>
              <a:rPr lang="en-US" sz="2400" dirty="0"/>
              <a:t> point.</a:t>
            </a:r>
          </a:p>
          <a:p>
            <a:pPr>
              <a:spcBef>
                <a:spcPts val="1000"/>
              </a:spcBef>
            </a:pPr>
            <a:r>
              <a:rPr lang="en-US" sz="2400" dirty="0">
                <a:solidFill>
                  <a:srgbClr val="007FA3"/>
                </a:solidFill>
              </a:rPr>
              <a:t>Amplitude</a:t>
            </a:r>
            <a:r>
              <a:rPr lang="en-US" sz="2400" dirty="0"/>
              <a:t> (</a:t>
            </a:r>
            <a:r>
              <a:rPr lang="en-US" sz="2400" i="1" dirty="0"/>
              <a:t>A</a:t>
            </a:r>
            <a:r>
              <a:rPr lang="en-US" sz="2400" dirty="0"/>
              <a:t>) is the </a:t>
            </a:r>
            <a:r>
              <a:rPr lang="en-US" sz="2400" dirty="0">
                <a:solidFill>
                  <a:srgbClr val="007FA3"/>
                </a:solidFill>
              </a:rPr>
              <a:t>maximum</a:t>
            </a:r>
            <a:r>
              <a:rPr lang="en-US" sz="2400" dirty="0"/>
              <a:t> displacement.</a:t>
            </a:r>
          </a:p>
          <a:p>
            <a:pPr>
              <a:spcBef>
                <a:spcPts val="1000"/>
              </a:spcBef>
            </a:pPr>
            <a:r>
              <a:rPr lang="en-US" sz="2400" dirty="0"/>
              <a:t>A </a:t>
            </a:r>
            <a:r>
              <a:rPr lang="en-US" sz="2400" dirty="0">
                <a:solidFill>
                  <a:srgbClr val="007FA3"/>
                </a:solidFill>
              </a:rPr>
              <a:t>cycle</a:t>
            </a:r>
            <a:r>
              <a:rPr lang="en-US" sz="2400" dirty="0"/>
              <a:t> is a full to-and-fro motion.</a:t>
            </a:r>
          </a:p>
          <a:p>
            <a:pPr>
              <a:spcBef>
                <a:spcPts val="1000"/>
              </a:spcBef>
            </a:pPr>
            <a:r>
              <a:rPr lang="en-US" sz="2400" dirty="0">
                <a:solidFill>
                  <a:srgbClr val="007FA3"/>
                </a:solidFill>
              </a:rPr>
              <a:t>Period</a:t>
            </a:r>
            <a:r>
              <a:rPr lang="en-US" sz="2400" dirty="0"/>
              <a:t> (</a:t>
            </a:r>
            <a:r>
              <a:rPr lang="en-US" sz="2400" i="1" dirty="0"/>
              <a:t>T</a:t>
            </a:r>
            <a:r>
              <a:rPr lang="en-US" sz="1000" i="1" dirty="0"/>
              <a:t> </a:t>
            </a:r>
            <a:r>
              <a:rPr lang="en-US" sz="2400" dirty="0"/>
              <a:t>) is the </a:t>
            </a:r>
            <a:r>
              <a:rPr lang="en-US" sz="2400" dirty="0">
                <a:solidFill>
                  <a:srgbClr val="007FA3"/>
                </a:solidFill>
              </a:rPr>
              <a:t>time</a:t>
            </a:r>
            <a:r>
              <a:rPr lang="en-US" sz="2400" dirty="0"/>
              <a:t> required to complete one cycle.</a:t>
            </a:r>
          </a:p>
          <a:p>
            <a:pPr>
              <a:spcBef>
                <a:spcPts val="1000"/>
              </a:spcBef>
            </a:pPr>
            <a:r>
              <a:rPr lang="en-US" sz="2400" dirty="0">
                <a:solidFill>
                  <a:srgbClr val="007FA3"/>
                </a:solidFill>
              </a:rPr>
              <a:t>Frequency</a:t>
            </a:r>
            <a:r>
              <a:rPr lang="en-US" sz="2400" dirty="0"/>
              <a:t> (</a:t>
            </a:r>
            <a:r>
              <a:rPr lang="en-US" sz="2400" i="1" dirty="0"/>
              <a:t>f</a:t>
            </a:r>
            <a:r>
              <a:rPr lang="en-US" sz="1000" dirty="0"/>
              <a:t> </a:t>
            </a:r>
            <a:r>
              <a:rPr lang="en-US" sz="2400" dirty="0"/>
              <a:t>) is the </a:t>
            </a:r>
            <a:r>
              <a:rPr lang="en-US" sz="2400" dirty="0">
                <a:solidFill>
                  <a:srgbClr val="007FA3"/>
                </a:solidFill>
              </a:rPr>
              <a:t>number</a:t>
            </a:r>
            <a:r>
              <a:rPr lang="en-US" sz="2400" dirty="0"/>
              <a:t> of cycles completed per second.</a:t>
            </a:r>
          </a:p>
        </p:txBody>
      </p:sp>
      <p:graphicFrame>
        <p:nvGraphicFramePr>
          <p:cNvPr id="5" name="Object 4" descr="F equals StartFraction 1 over T EndFraction  and T equals StratFraction 1 over f Endfraction">
            <a:extLst>
              <a:ext uri="{FF2B5EF4-FFF2-40B4-BE49-F238E27FC236}">
                <a16:creationId xmlns:a16="http://schemas.microsoft.com/office/drawing/2014/main" id="{9A482036-6D9B-77FA-4AAE-B43F55EA23EB}"/>
              </a:ext>
            </a:extLst>
          </p:cNvPr>
          <p:cNvGraphicFramePr>
            <a:graphicFrameLocks noChangeAspect="1"/>
          </p:cNvGraphicFramePr>
          <p:nvPr>
            <p:extLst>
              <p:ext uri="{D42A27DB-BD31-4B8C-83A1-F6EECF244321}">
                <p14:modId xmlns:p14="http://schemas.microsoft.com/office/powerpoint/2010/main" val="1482672057"/>
              </p:ext>
            </p:extLst>
          </p:nvPr>
        </p:nvGraphicFramePr>
        <p:xfrm>
          <a:off x="3822701" y="5486400"/>
          <a:ext cx="2806700" cy="787400"/>
        </p:xfrm>
        <a:graphic>
          <a:graphicData uri="http://schemas.openxmlformats.org/presentationml/2006/ole">
            <mc:AlternateContent xmlns:mc="http://schemas.openxmlformats.org/markup-compatibility/2006">
              <mc:Choice xmlns:v="urn:schemas-microsoft-com:vml" Requires="v">
                <p:oleObj name="Equation" r:id="rId4" imgW="2806560" imgH="787320" progId="Equation.DSMT4">
                  <p:embed/>
                </p:oleObj>
              </mc:Choice>
              <mc:Fallback>
                <p:oleObj name="Equation" r:id="rId4" imgW="2806560" imgH="787320" progId="Equation.DSMT4">
                  <p:embed/>
                  <p:pic>
                    <p:nvPicPr>
                      <p:cNvPr id="0" name=""/>
                      <p:cNvPicPr/>
                      <p:nvPr/>
                    </p:nvPicPr>
                    <p:blipFill>
                      <a:blip r:embed="rId5"/>
                      <a:stretch>
                        <a:fillRect/>
                      </a:stretch>
                    </p:blipFill>
                    <p:spPr>
                      <a:xfrm>
                        <a:off x="3822701" y="5486400"/>
                        <a:ext cx="2806700" cy="787400"/>
                      </a:xfrm>
                      <a:prstGeom prst="rect">
                        <a:avLst/>
                      </a:prstGeom>
                    </p:spPr>
                  </p:pic>
                </p:oleObj>
              </mc:Fallback>
            </mc:AlternateContent>
          </a:graphicData>
        </a:graphic>
      </p:graphicFrame>
    </p:spTree>
    <p:extLst>
      <p:ext uri="{BB962C8B-B14F-4D97-AF65-F5344CB8AC3E}">
        <p14:creationId xmlns:p14="http://schemas.microsoft.com/office/powerpoint/2010/main" val="1978517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dirty="0">
                <a:latin typeface="Arial" panose="020B0604020202020204" pitchFamily="34" charset="0"/>
                <a:ea typeface="+mn-ea"/>
                <a:cs typeface="+mn-cs"/>
              </a:rPr>
              <a:t>14-1 Oscillations of a Spring </a:t>
            </a:r>
            <a:r>
              <a:rPr lang="en-US" altLang="en-US" sz="2000" b="0" dirty="0">
                <a:latin typeface="Arial" panose="020B0604020202020204" pitchFamily="34" charset="0"/>
                <a:ea typeface="+mn-ea"/>
                <a:cs typeface="+mn-cs"/>
              </a:rPr>
              <a:t>(5 of 6)</a:t>
            </a:r>
            <a:endParaRPr lang="en-IN" sz="2000" b="0" dirty="0"/>
          </a:p>
        </p:txBody>
      </p:sp>
      <p:sp>
        <p:nvSpPr>
          <p:cNvPr id="3" name="Content Placeholder 2"/>
          <p:cNvSpPr>
            <a:spLocks noGrp="1"/>
          </p:cNvSpPr>
          <p:nvPr>
            <p:ph idx="1"/>
          </p:nvPr>
        </p:nvSpPr>
        <p:spPr>
          <a:xfrm>
            <a:off x="457200" y="1600201"/>
            <a:ext cx="3124200" cy="3276599"/>
          </a:xfrm>
        </p:spPr>
        <p:txBody>
          <a:bodyPr/>
          <a:lstStyle/>
          <a:p>
            <a:pPr marL="0" lvl="0" indent="0" fontAlgn="base">
              <a:spcBef>
                <a:spcPts val="700"/>
              </a:spcBef>
              <a:spcAft>
                <a:spcPct val="0"/>
              </a:spcAft>
              <a:buClrTx/>
              <a:buSzTx/>
              <a:buNone/>
              <a:defRPr/>
            </a:pPr>
            <a:r>
              <a:rPr lang="en-US" altLang="en-US" sz="2600" dirty="0">
                <a:latin typeface="Arial" panose="020B0604020202020204" pitchFamily="34" charset="0"/>
              </a:rPr>
              <a:t>If the spring is hung vertically, the only change is in the equilibrium position, which is at the point where the spring force equals the gravitational force.</a:t>
            </a:r>
          </a:p>
        </p:txBody>
      </p:sp>
      <p:pic>
        <p:nvPicPr>
          <p:cNvPr id="4" name="Picture 3" descr="The figure consists of two parts (“a”) and (b) that illustrates a spring hung vertically from a horizontal surface at the top.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3003" y="1752600"/>
            <a:ext cx="4591674" cy="3600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dirty="0">
                <a:latin typeface="Arial" panose="020B0604020202020204" pitchFamily="34" charset="0"/>
              </a:rPr>
              <a:t>14-1 Oscillations of a Spring </a:t>
            </a:r>
            <a:r>
              <a:rPr lang="en-US" altLang="en-US" sz="2000" b="0" dirty="0">
                <a:latin typeface="Arial" panose="020B0604020202020204" pitchFamily="34" charset="0"/>
              </a:rPr>
              <a:t>(6 of 6)</a:t>
            </a:r>
            <a:endParaRPr lang="en-IN" sz="2000" b="0" dirty="0"/>
          </a:p>
        </p:txBody>
      </p:sp>
      <p:sp>
        <p:nvSpPr>
          <p:cNvPr id="3" name="Content Placeholder 2"/>
          <p:cNvSpPr>
            <a:spLocks noGrp="1"/>
          </p:cNvSpPr>
          <p:nvPr>
            <p:ph idx="1"/>
          </p:nvPr>
        </p:nvSpPr>
        <p:spPr>
          <a:xfrm>
            <a:off x="457200" y="1600200"/>
            <a:ext cx="7772400" cy="4191000"/>
          </a:xfrm>
        </p:spPr>
        <p:txBody>
          <a:bodyPr/>
          <a:lstStyle/>
          <a:p>
            <a:pPr marL="0" indent="0">
              <a:spcBef>
                <a:spcPts val="1200"/>
              </a:spcBef>
              <a:buNone/>
            </a:pPr>
            <a:r>
              <a:rPr lang="en-US" sz="2600" b="1" dirty="0">
                <a:latin typeface="Arial" panose="020B0604020202020204" pitchFamily="34" charset="0"/>
              </a:rPr>
              <a:t>Example 14-1: Car springs.</a:t>
            </a:r>
          </a:p>
          <a:p>
            <a:pPr marL="0" indent="0">
              <a:spcBef>
                <a:spcPts val="1200"/>
              </a:spcBef>
              <a:buNone/>
            </a:pPr>
            <a:r>
              <a:rPr lang="en-US" sz="2600" dirty="0">
                <a:latin typeface="Arial" panose="020B0604020202020204" pitchFamily="34" charset="0"/>
              </a:rPr>
              <a:t>When a family of four with a total mass of 200 k</a:t>
            </a:r>
            <a:r>
              <a:rPr lang="en-US" sz="100" dirty="0">
                <a:latin typeface="Arial" panose="020B0604020202020204" pitchFamily="34" charset="0"/>
              </a:rPr>
              <a:t> </a:t>
            </a:r>
            <a:r>
              <a:rPr lang="en-US" sz="2600" dirty="0">
                <a:latin typeface="Arial" panose="020B0604020202020204" pitchFamily="34" charset="0"/>
              </a:rPr>
              <a:t>g step into their 1200-k</a:t>
            </a:r>
            <a:r>
              <a:rPr lang="en-US" sz="100" dirty="0">
                <a:latin typeface="Arial" panose="020B0604020202020204" pitchFamily="34" charset="0"/>
              </a:rPr>
              <a:t> </a:t>
            </a:r>
            <a:r>
              <a:rPr lang="en-US" sz="2600" dirty="0">
                <a:latin typeface="Arial" panose="020B0604020202020204" pitchFamily="34" charset="0"/>
              </a:rPr>
              <a:t>g car, the car’s springs compress 3.0 c</a:t>
            </a:r>
            <a:r>
              <a:rPr lang="en-US" sz="100" dirty="0">
                <a:latin typeface="Arial" panose="020B0604020202020204" pitchFamily="34" charset="0"/>
              </a:rPr>
              <a:t> </a:t>
            </a:r>
            <a:r>
              <a:rPr lang="en-US" sz="2600" dirty="0">
                <a:latin typeface="Arial" panose="020B0604020202020204" pitchFamily="34" charset="0"/>
              </a:rPr>
              <a:t>m. (a) What is the spring constant of the car’s springs, assuming they act as a single spring? (b) How far will the car lower if loaded with 300 k</a:t>
            </a:r>
            <a:r>
              <a:rPr lang="en-US" sz="100" dirty="0">
                <a:latin typeface="Arial" panose="020B0604020202020204" pitchFamily="34" charset="0"/>
              </a:rPr>
              <a:t> </a:t>
            </a:r>
            <a:r>
              <a:rPr lang="en-US" sz="2600" dirty="0">
                <a:latin typeface="Arial" panose="020B0604020202020204" pitchFamily="34" charset="0"/>
              </a:rPr>
              <a:t>g rather than 200 k</a:t>
            </a:r>
            <a:r>
              <a:rPr lang="en-US" sz="100" dirty="0">
                <a:latin typeface="Arial" panose="020B0604020202020204" pitchFamily="34" charset="0"/>
              </a:rPr>
              <a:t> </a:t>
            </a:r>
            <a:r>
              <a:rPr lang="en-US" sz="2600" dirty="0">
                <a:latin typeface="Arial" panose="020B0604020202020204" pitchFamily="34" charset="0"/>
              </a:rPr>
              <a:t>g?</a:t>
            </a:r>
          </a:p>
          <a:p>
            <a:pPr marL="0" indent="0">
              <a:spcBef>
                <a:spcPts val="1200"/>
              </a:spcBef>
              <a:buNone/>
            </a:pPr>
            <a:endParaRPr lang="en-US" sz="2600" dirty="0">
              <a:latin typeface="Arial" panose="020B0604020202020204" pitchFamily="34" charset="0"/>
            </a:endParaRPr>
          </a:p>
        </p:txBody>
      </p:sp>
    </p:spTree>
    <p:extLst>
      <p:ext uri="{BB962C8B-B14F-4D97-AF65-F5344CB8AC3E}">
        <p14:creationId xmlns:p14="http://schemas.microsoft.com/office/powerpoint/2010/main" val="540468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dirty="0">
                <a:latin typeface="Arial" panose="020B0604020202020204" pitchFamily="34" charset="0"/>
              </a:rPr>
              <a:t>14-2 Simple Harmonic Motion </a:t>
            </a:r>
            <a:r>
              <a:rPr lang="en-US" altLang="en-US" sz="2000" b="0" dirty="0">
                <a:latin typeface="Arial" panose="020B0604020202020204" pitchFamily="34" charset="0"/>
              </a:rPr>
              <a:t>(1 of 13)</a:t>
            </a:r>
            <a:endParaRPr lang="en-IN" sz="2000" b="0" dirty="0"/>
          </a:p>
        </p:txBody>
      </p:sp>
      <p:sp>
        <p:nvSpPr>
          <p:cNvPr id="4" name="Content Placeholder 3"/>
          <p:cNvSpPr>
            <a:spLocks noGrp="1"/>
          </p:cNvSpPr>
          <p:nvPr>
            <p:ph idx="1"/>
          </p:nvPr>
        </p:nvSpPr>
        <p:spPr>
          <a:xfrm>
            <a:off x="457200" y="1600201"/>
            <a:ext cx="8229600" cy="1532445"/>
          </a:xfrm>
        </p:spPr>
        <p:txBody>
          <a:bodyPr/>
          <a:lstStyle/>
          <a:p>
            <a:pPr marL="0" indent="0">
              <a:spcBef>
                <a:spcPts val="700"/>
              </a:spcBef>
              <a:buNone/>
            </a:pPr>
            <a:r>
              <a:rPr lang="en-US" sz="2400" dirty="0"/>
              <a:t>Any vibrating system where the restoring force is proportional to the negative of the displacement is in </a:t>
            </a:r>
            <a:r>
              <a:rPr lang="en-US" sz="2400" dirty="0">
                <a:solidFill>
                  <a:srgbClr val="007FA3"/>
                </a:solidFill>
              </a:rPr>
              <a:t>simple harmonic motion</a:t>
            </a:r>
            <a:r>
              <a:rPr lang="en-US" sz="2400" dirty="0"/>
              <a:t> (</a:t>
            </a:r>
            <a:r>
              <a:rPr lang="en-US" sz="2400" dirty="0">
                <a:solidFill>
                  <a:srgbClr val="007FA3"/>
                </a:solidFill>
              </a:rPr>
              <a:t>S</a:t>
            </a:r>
            <a:r>
              <a:rPr lang="en-US" sz="100" dirty="0">
                <a:solidFill>
                  <a:srgbClr val="007FA3"/>
                </a:solidFill>
              </a:rPr>
              <a:t> </a:t>
            </a:r>
            <a:r>
              <a:rPr lang="en-US" sz="2400" dirty="0">
                <a:solidFill>
                  <a:srgbClr val="007FA3"/>
                </a:solidFill>
              </a:rPr>
              <a:t>H</a:t>
            </a:r>
            <a:r>
              <a:rPr lang="en-US" sz="100" dirty="0">
                <a:solidFill>
                  <a:srgbClr val="007FA3"/>
                </a:solidFill>
              </a:rPr>
              <a:t> </a:t>
            </a:r>
            <a:r>
              <a:rPr lang="en-US" sz="2400" dirty="0">
                <a:solidFill>
                  <a:srgbClr val="007FA3"/>
                </a:solidFill>
              </a:rPr>
              <a:t>M</a:t>
            </a:r>
            <a:r>
              <a:rPr lang="en-US" sz="2400" dirty="0"/>
              <a:t>), and is often called a </a:t>
            </a:r>
            <a:r>
              <a:rPr lang="en-US" sz="2400" dirty="0">
                <a:solidFill>
                  <a:srgbClr val="007FA3"/>
                </a:solidFill>
              </a:rPr>
              <a:t>simple</a:t>
            </a:r>
            <a:r>
              <a:rPr lang="en-US" sz="2400" dirty="0"/>
              <a:t> </a:t>
            </a:r>
            <a:r>
              <a:rPr lang="en-US" sz="2400" dirty="0">
                <a:solidFill>
                  <a:srgbClr val="007FA3"/>
                </a:solidFill>
              </a:rPr>
              <a:t>harmonic oscillator</a:t>
            </a:r>
            <a:r>
              <a:rPr lang="en-US" sz="2400" dirty="0"/>
              <a:t> (</a:t>
            </a:r>
            <a:r>
              <a:rPr lang="en-US" sz="2400" dirty="0">
                <a:solidFill>
                  <a:srgbClr val="007FA3"/>
                </a:solidFill>
              </a:rPr>
              <a:t>S</a:t>
            </a:r>
            <a:r>
              <a:rPr lang="en-US" sz="100" dirty="0">
                <a:solidFill>
                  <a:srgbClr val="007FA3"/>
                </a:solidFill>
              </a:rPr>
              <a:t> </a:t>
            </a:r>
            <a:r>
              <a:rPr lang="en-US" sz="2400" dirty="0">
                <a:solidFill>
                  <a:srgbClr val="007FA3"/>
                </a:solidFill>
              </a:rPr>
              <a:t>H</a:t>
            </a:r>
            <a:r>
              <a:rPr lang="en-US" sz="100" dirty="0">
                <a:solidFill>
                  <a:srgbClr val="007FA3"/>
                </a:solidFill>
              </a:rPr>
              <a:t> </a:t>
            </a:r>
            <a:r>
              <a:rPr lang="en-US" sz="2400" dirty="0">
                <a:solidFill>
                  <a:srgbClr val="007FA3"/>
                </a:solidFill>
              </a:rPr>
              <a:t>O</a:t>
            </a:r>
            <a:r>
              <a:rPr lang="en-US" sz="2400" dirty="0"/>
              <a:t>).</a:t>
            </a:r>
          </a:p>
        </p:txBody>
      </p:sp>
      <p:sp>
        <p:nvSpPr>
          <p:cNvPr id="9" name="TextBox 8">
            <a:extLst>
              <a:ext uri="{FF2B5EF4-FFF2-40B4-BE49-F238E27FC236}">
                <a16:creationId xmlns:a16="http://schemas.microsoft.com/office/drawing/2014/main" id="{9045A091-D759-59C1-E071-4B53171AE669}"/>
              </a:ext>
            </a:extLst>
          </p:cNvPr>
          <p:cNvSpPr txBox="1"/>
          <p:nvPr/>
        </p:nvSpPr>
        <p:spPr>
          <a:xfrm>
            <a:off x="452692" y="3158400"/>
            <a:ext cx="1676400" cy="369332"/>
          </a:xfrm>
          <a:prstGeom prst="rect">
            <a:avLst/>
          </a:prstGeom>
          <a:noFill/>
        </p:spPr>
        <p:txBody>
          <a:bodyPr wrap="square" lIns="0" tIns="0" rIns="0" bIns="0">
            <a:spAutoFit/>
          </a:bodyPr>
          <a:lstStyle/>
          <a:p>
            <a:r>
              <a:rPr lang="en-US" sz="2400" dirty="0"/>
              <a:t>Substituting</a:t>
            </a:r>
            <a:endParaRPr lang="en-CA" sz="2400" dirty="0"/>
          </a:p>
        </p:txBody>
      </p:sp>
      <p:graphicFrame>
        <p:nvGraphicFramePr>
          <p:cNvPr id="6" name="Object 5" descr="F equals minus k x">
            <a:extLst>
              <a:ext uri="{FF2B5EF4-FFF2-40B4-BE49-F238E27FC236}">
                <a16:creationId xmlns:a16="http://schemas.microsoft.com/office/drawing/2014/main" id="{0D17CF8A-B6A1-F362-CCA9-3404CDD3657F}"/>
              </a:ext>
            </a:extLst>
          </p:cNvPr>
          <p:cNvGraphicFramePr>
            <a:graphicFrameLocks noChangeAspect="1"/>
          </p:cNvGraphicFramePr>
          <p:nvPr>
            <p:extLst>
              <p:ext uri="{D42A27DB-BD31-4B8C-83A1-F6EECF244321}">
                <p14:modId xmlns:p14="http://schemas.microsoft.com/office/powerpoint/2010/main" val="1954639630"/>
              </p:ext>
            </p:extLst>
          </p:nvPr>
        </p:nvGraphicFramePr>
        <p:xfrm>
          <a:off x="2109428" y="3218836"/>
          <a:ext cx="1054100" cy="279400"/>
        </p:xfrm>
        <a:graphic>
          <a:graphicData uri="http://schemas.openxmlformats.org/presentationml/2006/ole">
            <mc:AlternateContent xmlns:mc="http://schemas.openxmlformats.org/markup-compatibility/2006">
              <mc:Choice xmlns:v="urn:schemas-microsoft-com:vml" Requires="v">
                <p:oleObj name="Equation" r:id="rId3" imgW="1054080" imgH="279360" progId="Equation.DSMT4">
                  <p:embed/>
                </p:oleObj>
              </mc:Choice>
              <mc:Fallback>
                <p:oleObj name="Equation" r:id="rId3" imgW="1054080" imgH="279360" progId="Equation.DSMT4">
                  <p:embed/>
                  <p:pic>
                    <p:nvPicPr>
                      <p:cNvPr id="0" name=""/>
                      <p:cNvPicPr/>
                      <p:nvPr/>
                    </p:nvPicPr>
                    <p:blipFill>
                      <a:blip r:embed="rId4"/>
                      <a:stretch>
                        <a:fillRect/>
                      </a:stretch>
                    </p:blipFill>
                    <p:spPr>
                      <a:xfrm>
                        <a:off x="2109428" y="3218836"/>
                        <a:ext cx="1054100" cy="27940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FB47D2B8-9C2D-6740-432D-81BFB52ADD59}"/>
              </a:ext>
            </a:extLst>
          </p:cNvPr>
          <p:cNvSpPr txBox="1"/>
          <p:nvPr/>
        </p:nvSpPr>
        <p:spPr>
          <a:xfrm>
            <a:off x="3134032" y="3109807"/>
            <a:ext cx="4943168" cy="461665"/>
          </a:xfrm>
          <a:prstGeom prst="rect">
            <a:avLst/>
          </a:prstGeom>
          <a:noFill/>
        </p:spPr>
        <p:txBody>
          <a:bodyPr wrap="square">
            <a:spAutoFit/>
          </a:bodyPr>
          <a:lstStyle/>
          <a:p>
            <a:r>
              <a:rPr lang="en-US" sz="2400" dirty="0"/>
              <a:t>into Newton’s second law gives the</a:t>
            </a:r>
            <a:endParaRPr lang="en-CA" sz="2400" dirty="0"/>
          </a:p>
        </p:txBody>
      </p:sp>
      <p:sp>
        <p:nvSpPr>
          <p:cNvPr id="13" name="TextBox 12">
            <a:extLst>
              <a:ext uri="{FF2B5EF4-FFF2-40B4-BE49-F238E27FC236}">
                <a16:creationId xmlns:a16="http://schemas.microsoft.com/office/drawing/2014/main" id="{2174B888-C78A-96C7-1A62-C3A1C9B02EF8}"/>
              </a:ext>
            </a:extLst>
          </p:cNvPr>
          <p:cNvSpPr txBox="1"/>
          <p:nvPr/>
        </p:nvSpPr>
        <p:spPr>
          <a:xfrm>
            <a:off x="452692" y="3523990"/>
            <a:ext cx="2667000" cy="369332"/>
          </a:xfrm>
          <a:prstGeom prst="rect">
            <a:avLst/>
          </a:prstGeom>
          <a:noFill/>
        </p:spPr>
        <p:txBody>
          <a:bodyPr wrap="square" lIns="0" tIns="0" rIns="0" bIns="0">
            <a:spAutoFit/>
          </a:bodyPr>
          <a:lstStyle/>
          <a:p>
            <a:r>
              <a:rPr lang="en-US" sz="2400" dirty="0"/>
              <a:t>equation of motion:</a:t>
            </a:r>
            <a:endParaRPr lang="en-CA" sz="2400" dirty="0"/>
          </a:p>
        </p:txBody>
      </p:sp>
      <p:graphicFrame>
        <p:nvGraphicFramePr>
          <p:cNvPr id="3" name="Object 2" descr="StartFraction d squared x over d t squared plus StartFraction k over m EndFraction x equals 0,"/>
          <p:cNvGraphicFramePr>
            <a:graphicFrameLocks noChangeAspect="1"/>
          </p:cNvGraphicFramePr>
          <p:nvPr>
            <p:extLst>
              <p:ext uri="{D42A27DB-BD31-4B8C-83A1-F6EECF244321}">
                <p14:modId xmlns:p14="http://schemas.microsoft.com/office/powerpoint/2010/main" val="2601056521"/>
              </p:ext>
            </p:extLst>
          </p:nvPr>
        </p:nvGraphicFramePr>
        <p:xfrm>
          <a:off x="3784600" y="3886200"/>
          <a:ext cx="1803400" cy="774700"/>
        </p:xfrm>
        <a:graphic>
          <a:graphicData uri="http://schemas.openxmlformats.org/presentationml/2006/ole">
            <mc:AlternateContent xmlns:mc="http://schemas.openxmlformats.org/markup-compatibility/2006">
              <mc:Choice xmlns:v="urn:schemas-microsoft-com:vml" Requires="v">
                <p:oleObj name="Equation" r:id="rId5" imgW="1803240" imgH="774360" progId="Equation.DSMT4">
                  <p:embed/>
                </p:oleObj>
              </mc:Choice>
              <mc:Fallback>
                <p:oleObj name="Equation" r:id="rId5" imgW="1803240" imgH="774360" progId="Equation.DSMT4">
                  <p:embed/>
                  <p:pic>
                    <p:nvPicPr>
                      <p:cNvPr id="0" name=""/>
                      <p:cNvPicPr/>
                      <p:nvPr/>
                    </p:nvPicPr>
                    <p:blipFill>
                      <a:blip r:embed="rId6"/>
                      <a:stretch>
                        <a:fillRect/>
                      </a:stretch>
                    </p:blipFill>
                    <p:spPr>
                      <a:xfrm>
                        <a:off x="3784600" y="3886200"/>
                        <a:ext cx="1803400" cy="774700"/>
                      </a:xfrm>
                      <a:prstGeom prst="rect">
                        <a:avLst/>
                      </a:prstGeom>
                    </p:spPr>
                  </p:pic>
                </p:oleObj>
              </mc:Fallback>
            </mc:AlternateContent>
          </a:graphicData>
        </a:graphic>
      </p:graphicFrame>
      <p:sp>
        <p:nvSpPr>
          <p:cNvPr id="8" name="Content Placeholder 3"/>
          <p:cNvSpPr txBox="1">
            <a:spLocks/>
          </p:cNvSpPr>
          <p:nvPr/>
        </p:nvSpPr>
        <p:spPr>
          <a:xfrm>
            <a:off x="457200" y="4834799"/>
            <a:ext cx="3581400" cy="449397"/>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ts val="700"/>
              </a:spcBef>
              <a:buNone/>
            </a:pPr>
            <a:r>
              <a:rPr lang="en-US" sz="2400" dirty="0"/>
              <a:t>with solutions of the form:</a:t>
            </a:r>
          </a:p>
        </p:txBody>
      </p:sp>
      <p:pic>
        <p:nvPicPr>
          <p:cNvPr id="7" name="Picture 6" descr="x equals &quot;A&quot; cosine (omega t plus phi).">
            <a:extLst>
              <a:ext uri="{FF2B5EF4-FFF2-40B4-BE49-F238E27FC236}">
                <a16:creationId xmlns:a16="http://schemas.microsoft.com/office/drawing/2014/main" id="{D13B7987-F1B8-5C40-BB55-D92D928B3EF2}"/>
              </a:ext>
            </a:extLst>
          </p:cNvPr>
          <p:cNvPicPr>
            <a:picLocks noChangeAspect="1"/>
          </p:cNvPicPr>
          <p:nvPr/>
        </p:nvPicPr>
        <p:blipFill>
          <a:blip r:embed="rId7"/>
          <a:stretch>
            <a:fillRect/>
          </a:stretch>
        </p:blipFill>
        <p:spPr>
          <a:xfrm>
            <a:off x="2938949" y="5602377"/>
            <a:ext cx="2666667" cy="419048"/>
          </a:xfrm>
          <a:prstGeom prst="rect">
            <a:avLst/>
          </a:prstGeom>
        </p:spPr>
      </p:pic>
    </p:spTree>
    <p:extLst>
      <p:ext uri="{BB962C8B-B14F-4D97-AF65-F5344CB8AC3E}">
        <p14:creationId xmlns:p14="http://schemas.microsoft.com/office/powerpoint/2010/main" val="3297604273"/>
      </p:ext>
    </p:extLst>
  </p:cSld>
  <p:clrMapOvr>
    <a:masterClrMapping/>
  </p:clrMapOvr>
</p:sld>
</file>

<file path=ppt/theme/theme1.xml><?xml version="1.0" encoding="utf-8"?>
<a:theme xmlns:a="http://schemas.openxmlformats.org/drawingml/2006/main" name="1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DC83FDC-35A1-174F-B22B-54272D654340}">
  <we:reference id="wa104381909" version="3.5.1.0" store="en-US" storeType="OMEX"/>
  <we:alternateReferences>
    <we:reference id="wa104381909" version="3.5.1.0" store="" storeType="OMEX"/>
  </we:alternateReferences>
  <we:properties>
    <we:property name="EQUATION_HISTORY" value="&quot;[{\&quot;mathml\&quot;:\&quot;&lt;math style=\\\&quot;font-family:stix;font-size:16px;\\\&quot; xmlns=\\\&quot;http://www.w3.org/1998/Math/MathML\\\&quot;&gt;&lt;mstyle mathsize=\\\&quot;16px\\\&quot;&gt;&lt;mo&gt;&amp;#x2206;&lt;/mo&gt;&lt;/mstyle&gt;&lt;/math&gt;\&quot;,\&quot;base64Image\&quot;:\&quot;iVBORw0KGgoAAAANSUhEUgAAAGoAAABFCAYAAACi23N0AAAACXBIWXMAAA7EAAAOxAGVKw4bAAAABGJhU0UAAABEsZUXFwAAA51JREFUeNrtnE9kHFEcx3+qqqpyieqhIlRV5FRWVUVFqYiqHEJFVUUvUSunveSwomrlEhVVEapqVVSoHPbQQy4VsXIoK4dVa5UeoqdYqiqiIrTzdFfi5Tezv5mdN/Nm5vvhd9k/sy/fb97Mm/d984iSwzmnltt1noC15J36265ZyGEvjRNGfYMcdnLnhEmdug9Z7KPCGLUJWexiwKkjxihVQ5DHHhZdTFK1Anns4KxTLQ+jDp26BJniZ8bDpE4VIVP87AiM+uHUGUgVHyMCkzr1BHLFx5oPo3YgVzxc8RiSu9UtyBY9z32apOojZIsWNTDYYwYM3YxSPXAQ8kXHNGPAiPBUuAj5oqOmib/efr0iMOoXIauKhBwj/mj7vVHhtSoPGc1T1kSva+83BEY1IaNZ1JzdYZfekRf2qnHIGd2QfJ+53lxov97NqA3IaW5Irg/Bl1w++0rYq5BVGWCKEfqay2eHhEYhqzJA1eep67PAKHW964e04XGDEXmsy3ceCHvVHOQNjzeauNKlYLuErCoy+pkheUH43TlCVhUZuth/nOrr4b6Lqy+Qufch+W6PI7W3wl51E3IHZ4IRdNjnMXJCo9Ygd3C2NDGrAY9TI1lWNQDJ/cPdtD4MeKynwl61ANn9sxLiMFot0twTGPWT/j9jBYRcdOpAE3G+x2OWCFlV6BQo/GXJXg8SIKsKyHdNvPchHbci7FX3YEF3xg3e40ijemRVAjYMzxo0CFlVz1xnBJsO+TekUT2yKg+WNLFaFP7MtjSqVwOYPlgiE7Bk6LekUT2yKsEpyeSUjjSqR1bF0CR+9aspNoVmPYI1x9wl99WvppgQGrUNe475RN6rX03AZV3IqjwYpPjm24pCoz7AptN7RHCrX00hjeozn1WpSOG3JsrLiNtQFvaqUpaNesYIcjXiNkij+hZlOKuqkx2ToTVCVuUKt23bWExtkUb1X7No1DoFW/1qgm77KUV5f2cVXNpaiLlNC4Ss6hT6+gU/q1+j/OfJdFbFrQiyJfuRRvWvs2AUd+EetqRt0qj+gDKQVenbtlUta1+TkFXRbeYPnrSsjbNCo9SEbmqzqlWyP5hTiz/3hWZNpdGky8yoat7Sti5ThrMqfY8ImzfllUb1qnJpMonbtq1seZu3hEatpsmox5S81HRSaNRR+7SeCrYpec/M+onqX6TBJGnek+RKRVb1LgNGqZpJsknSNQlpqHqSjSpmxKRMZlUgIP8ACAQlPIb9UzMAAABxdEVYdE1hdGhNTAA8bWF0aCB4bWxucz0iaHR0cDovL3d3dy53My5vcmcvMTk5OC9NYXRoL01hdGhNTCI+PG1zdHlsZSBtYXRoc2l6ZT0iMTZweCI+PG1vPiYjeDIyMDY7PC9tbz48L21zdHlsZT48L21hdGg+wZDijgAAAABJRU5ErkJggg==\&quot;,\&quot;slideId\&quot;:593,\&quot;accessibleText\&quot;:\&quot;increment\&quot;,\&quot;imageHeight\&quot;:7.45945945945946},{\&quot;mathml\&quot;:\&quot;&lt;math style=\\\&quot;font-family:stix;font-size:16px;\\\&quot; xmlns=\\\&quot;http://www.w3.org/1998/Math/MathML\\\&quot;&gt;&lt;mstyle mathsize=\\\&quot;16px\\\&quot;&gt;&lt;mo&gt;&amp;#x2206;&lt;/mo&gt;&lt;mtext&gt;T&lt;/mtext&gt;&lt;/mstyle&gt;&lt;/math&gt;\&quot;,\&quot;base64Image\&quot;:\&quot;iVBORw0KGgoAAAANSUhEUgAAAKcAAABFCAYAAAAvmvZlAAAACXBIWXMAAA7EAAAOxAGVKw4bAAAABGJhU0UAAABEsZUXFwAABUJJREFUeNrtnU9kHVEUxo+oqKhsKqoqQkRFFlWeqIqKEBUVWYSqqogqVdFFRckioiqyqaqKCBH1RESpLqKisqmIyKJEF0/FE6qqqwpVFRUV2rnthMnNfW/OvHfnzf3zfZxNvNyZc+7vvblz5pw7RPaoPrCZ0E4SBBmkkcD+hHYf4YBM0nYEzh2P47AQiYOLlrdtQq4onLjmKZxLjsO5ZNuELCucWPMUzteOw/nKpsloDuyghCPtHsL5xnE4l22ajCdlHJn1EM4VxgTvhGvToXD50xZmOOpixp5nAjQfM05deLyOwPoDuxPYYmBfGWOv2DIRJwLbLePI78CaPINzPWa9dqGKsXXBWU6XYr5g722ZiLuMQI17Bqfqy7of2ICGsWsB56GGSoz9zZaJ+MAI1FfG5col/VTEYEjT2LWEU+iBYuwfNkxCV4JF9JBHcP6SfH+rcexaw6n6AdqzYRJeJoDzg0dwypmLnOVw9iruI4zWuTLpo1J2yRM4oz5vah47CziFtqXxjdYjcjx5W6HqJZ/vOQLnQ2n8elMnoC68Y5NveuICJn5pWxyH85Tk81lH4GyVxm8wdQKGFdB1MS/zTxyHsznldXZWcAoVI+M3mzoBW1IgXod/X2YETaQhXK717In4Ou0YnNFjd5sY/JwiEIcn2s0M3IjDcPZF/Bx0DM4bkfGvmhj8vBSEQsxdncqKDsPZSf8f/a2kdOnLEs6WiG+dpgW+KcxxlfsVHGEGr48g2+C0Kn20p1g/NoR/jwveKjgDnDrTR3K66FmJzz5nBrAdrAFO3YvhQ2sr8dl2ZgBnwRrg1KGNhJfld4wAivXrafAGOKvRRYXzcamEfmYQx8Ab4KxGc3S8xYCjL4RaT8CZok4r0kejzP8dI9R6As4UJQMm2g0amf+ryota3ZMCOM1KH32p8g6bG8xOcAc4k2hA4XRHwjFyzGC+BHeAM4nkFteNCsfZIl6tZzPYA5wcqRLp1ysc6zYzoFNgD3ByNKsx5SM2XvjGCOh3Mrj8H3CaIdFqILe3TlQ55iSh1hNwatAo6d9SptxmX77UegJODfokObqgadxlZmB7wSDgVKmP0stBcts4UOsJOJVapXSf3mwTaj0BZwU6r3ByWPMxuG0cqPUEnEf0THJwl/RXDHHbOMRNWCNYBJyloJlM6VjcNg7UegJO5eU2zceJ3DYO1HoCzn8qknoXj7S0xgzyTfDoN5w9VHoXj7Q0wAzyJnj0G055c/pCDY6pqhVFrSfgPKIWyu759jg5+sYwwKlH8juEVLt4pCVuGwdqPT2EU5SnyW9+eFrjc8gzgz0JLv2C857CqdYanwO3jWOXUOvpFZwFMqPgYotQ6wk4I1K9gjqrDUG5bRwfwaYfcMqvXd7J8Fzi3p9Zy/wr4MxYqqr00YzPaYpQ6wk46Xg/T5JdPGr5hUGtp2dwqjohTamd5LZxTANON+FU3Xx0GHJu3DaOX+RvrafTcMpvgN0w7PyKhFrPcsq7CudlhRODhp3jfWbwRdGIj7WeC67CuUjmF/OKDR32mBNww0M4l5ixWbDJqTOKu+EJQ891hlDrWe1No1VvaJbfIaRjF4+0xG3jEJbzDM4dZlzWbXFI9QrqvOHnvM6chEWPwKwjfi543xanbpF91eWDzEk4CJcsPqgnwRVFWJcNTm2SfXuwJ2njeIybITvXnbmEDtloPtR6PqgwNhNkcMrthQdwCrvrCITiSyaefomd9sRO0mIDis9VxkakDOfC1FtvuAyqzxpabo+OC1ZwAMws4pbZdpPjnoDpSq2nV3BCUKr6CyRCK2JfmiOZAAAAgXRFWHRNYXRoTUwAPG1hdGggeG1sbnM9Imh0dHA6Ly93d3cudzMub3JnLzE5OTgvTWF0aC9NYXRoTUwiPjxtc3R5bGUgbWF0aHNpemU9IjE2cHgiPjxtbz4mI3gyMjA2OzwvbW8+PG10ZXh0PlQ8L210ZXh0PjwvbXN0eWxlPjwvbWF0aD6qESBoAAAAAElFTkSuQmCC\&quot;,\&quot;slideId\&quot;:593,\&quot;accessibleText\&quot;:\&quot;increment text T end text\&quot;,\&quot;imageHeight\&quot;:7.45945945945946},{\&quot;mathml\&quot;:\&quot;&lt;math style=\\\&quot;font-family:stix;font-size:16px;\\\&quot; xmlns=\\\&quot;http://www.w3.org/1998/Math/MathML\\\&quot;&gt;&lt;mstyle mathsize=\\\&quot;16px\\\&quot;&gt;&lt;mo&gt;&amp;#xB0;&lt;/mo&gt;&lt;mtext&gt;C&lt;/mtext&gt;&lt;/mstyle&gt;&lt;/math&gt;\&quot;,\&quot;base64Image\&quot;:\&quot;iVBORw0KGgoAAAANSUhEUgAAAH4AAABECAYAAABHwoFDAAAACXBIWXMAAA7EAAAOxAGVKw4bAAAABGJhU0UAAABDL/GCtAAABclJREFUeNrtXW9kXFkUv2LEiCpVsSpqqIpaK0qtVVEjRFRExLKiVlSFWPmwIsJaq2LEUqv6YdUQERGrQsSIyIclqmrFKGut6Icqa1XVihJRURFl95zdE/ty82bmnvfuzLvvvvPjp3QmZ849v3vP/fvuUyo+uoCjwHngGnCTuA5cBk4Au1X2kAP2A8eBC8AKcAe4DzwkHtG/B8A94C/0Pfz+JHAQeDbCb58HfgD+DeywXbBh4FMybsIqVRCfcRn4DfBJIPA2+Cc1olHDijAX+NsuW4XrppoZtRBVzzJAG2W1qkWh6xEr1DawBCzS7wd9mda+X7RRyBFKS0HDmKrKwCFge0gXUAmp/e8ojaVd8CngmxYJXosY/y3qWvdCPh+IW9CJEKOrwI8Ms8STkL//IqWiD1P65Qj0F/AR8Cuq9BdpHBCsSGeAN2lcsELjgbgVI1YDGwwxOB3BzvchaasvRYKfJ/FMg46Z7QHwWoysgrH/OYbww3FG7XoKmYkRvJJma5cC6jo+A75iCP4dtWBb6GEOpo/5edQfXNUMrVkoREWzOe+46LeoLzUJ9Jph9xcVt6limQp/K8qPXAmpyTZaZ6eWRTDlFxwVfYoR5K9b5BPG6ndDn8ai/MADzUjJovOzmu05B0WfMQzugY3RMxN54IaBb+NRjL/UjFyy6PhFzfaOY6KPG4r+HngjQT9XGvj3A9dge8jqkW3oFavdEdH7GOl9xAF/1+v4V+YaK4bM2W1DHzj2OhBEzERvDUUvOVJRMe0/q+HjQty5+1ITHF6yudhgCaZLr1XHuqaCOr2qilyOK/xiBoT/1lB03FW7nJLB6ArXyEBcAxFSfX+CQetmzNVLyk3gSt8fcddd8pqB35rg6I72Gx0JBm3DUPS3llfkbGNS83c9ipHX2iLLWYsOdqrTmxhJ4TpjFD+r3EZOG5xuRjEyrxV6sokrYgsJBst0DfyIKqzr+DHg8zMbLeGlOrnxHxU4X9c3PK4nFKSrjNb+SKUDverkJlgkbGuFv2vBsTnN5naCQVpQLdjiTAC75PN+VAM96uQJmrh76Po0Ee19nGB/aDqSf28p27UKx0u5Bzbnt7hLF2V9eoACGLQ1lWBwRhmtvaLShTvq/6NZsbAYMtAxFa2NKo9+9q7sSKsw4ZTKMB6GBOSF+u8cWdho9wJ99kJZ2DVqAjgHGooq48ATHXs1grNPU6OndYKKc0wXDln2KN6R5pwS/Nu676vwTYF659CwlZ9zpAxjDN/fiOQn0UEDJNwBqlJF+EB8R9O0RfqOay1miSH8hkjtDzYZwv8k4fIHewzhyxIuf8B5qHFawuUH8or3UMJtCZkfOMcUfkxC5gd6Rfhsol+EzyaKTOHvSMj8QBdT+LsSMj/QwRRe5vGeoI0p/LKEzB9wNpgqEi5/wLmlakfC5Q84p28OJVz+YEbx+vkLEjI/MMQUfkRC5gfwYAhnh+6ehMwfcK4PeyzhymY/f6TkwKU3KEg/L+nep4cmBQb4kpnuz0jI/EDY9SH1OCMh8wfjDOFfyyDPLzxXcuo2k+Ccw8Mz+Z0SMn/wkCH+WgrKg9en40XU7SJtfeSZKX/C4bLgLSPH78vZktlIY1xS5o9X4Vp/v4NlwPfaBN9n85wqtaABijRnN338u9ch3/VlaLwEqSCSmmNYme/e4b0+SS/n4ptDNkMq5aciJR9D6vRlTfU4l6Cfu8rOBVWCwDRvlyE+vivmaot8w+cDVlX4O+6uiXTxgS8v+FXxdvLwMoUrTRT8fo1xCB4ilWNiFtFGqZz7smA8wIGPWce9ADpH44j1Gj7g/82qdF3CmCp8oqK9VPn4ZcC4SIR3Ag1Qy8yFCNxJn49Sy37cYJaxpZK7HTRzuBkh/dsmniXoEymSwQ3qz49aJDYuzJRbOIAUNECeUvMKcxZg+iQP3kE/KH24+yjQYAwHXPjQJd6V94pa7KHGA6os2Ffj5g9epT5G3UlTNlj+AR64QXJkefs5AAAAf3RFWHRNYXRoTUwAPG1hdGggeG1sbnM9Imh0dHA6Ly93d3cudzMub3JnLzE5OTgvTWF0aC9NYXRoTUwiPjxtc3R5bGUgbWF0aHNpemU9IjE2cHgiPjxtbz4mI3hCMDs8L21vPjxtdGV4dD5DPC9tdGV4dD48L21zdHlsZT48L21hdGg+NPfIlQAAAABJRU5ErkJggg==\&quot;,\&quot;slideId\&quot;:593,\&quot;accessibleText\&quot;:\&quot;degree text C end text\&quot;,\&quot;imageHeight\&quot;:7.351351351351352},{\&quot;mathml\&quot;:\&quot;&lt;math style=\\\&quot;font-family:Arial;font-size:16px;\\\&quot; xmlns=\\\&quot;http://www.w3.org/1998/Math/MathML\\\&quot;&gt;&lt;mstyle mathsize=\\\&quot;16px\\\&quot;&gt;&lt;mo&gt;&amp;#x2206;&lt;/mo&gt;&lt;mtext&gt;T&lt;/mtext&gt;&lt;/mstyle&gt;&lt;/math&gt;\&quot;,\&quot;base64Image\&quot;:\&quot;iVBORw0KGgoAAAANSUhEUgAAAKEAAABMCAYAAAAFi9fqAAAACXBIWXMAAA7EAAAOxAGVKw4bAAAABGJhU0UAAABLISoKhgAABGJJREFUeNrtnVFEX1Ecx3+S/0MmMpmZ/JmZmUxkMpmMzKSHvaSHSXrpYSaZMZkekrGHSZJIJpPEzEwPE0n+JrOXTA8zMTOZTMxkZibavfaPq/13vvd//+f87zn3fD+cl7r3nnN+Prrde3/nd0Tcozloh6A1CyEGmYgh4STDRExRE7S9GBJ+Kx5LiHZ6Ywh41Hocm9uhp8051sqY3ColpIS6aUowwTwlpIQ6GU0wwVFKSAl18jnBBD9RQkqoi2sVTLKTElJCHSxWMMlFSkgJK6UhaL8Vk/gStF3F78Nz6ykhJayEITCJh8WmOmaIr1jLlp1EeAeCdT5o58AxWwwjJUxKKwhUIXLsa3BsC8NJCZMwDQI1EDl2ABw7xXBSwnKpDdq+Ikg/gpaLHJ8r/ux/x+8Xr0kJKWFs+kGQZkqcMwPO6WdYKWE5FECQWkuc0wbOWWdYKWFcKnna3QLnnqWElDAO4yBAw4pzh8G545SQEiLCjOgdUX8BOak4v1HUX1h2KCElRHSB4CzFuMZzcI3rlJASqngplWfFdIJrvKCElFB1Kz0QPfmBqlv6QbEvSkgJ/+Ge6MuUHgPXuksJKWEp3ou+NSN5YVIDJSyTK6J/9RxanddGCSlhlDkQlN4E17wFrjlLCSnhEXVB+yn6KyqECQvfFdcN+8xRQkoYMijmastMSvx0MErosYQbYq7K1iVw7Q1KSAkvgmC80dDHpuAlApTQYwkfg2AMaujjjuDFUpTQUwnDh42vikD8CtoJDf2E11AlNeyKP6XkKOExboJAPNHY11PQVzcl9FPCFRCIqxr76gB9LVNC/yQ8I+pkhW0DfX4UdVLDKUrol4QPQBDup9DnCCX0S8I0/iqhv74fKKE/EqJSbyb/P3sF+m6nhH5IOA8C0JWRJ3JKaCnonV1Y6s3kO7s47ybrKGG2seHrRTW+0lBCi4lT6s00F8T892pKaCkoo6VQxbGYzNyhhBZjU24fymGcoITZA2U5Hy/1ZhqUzb0n2Uxq8FrCPjDp6RTGhNa19FDCbIFWvrWmMKZ2MKYVSpgdbF4DrFrrHH7ia6KE2QBVQ0hziwedVR8oocWo9qVDpd5Mo7P+DSW0FFQha8mCMaJKYB2U0G1QrUAbNkC8Aca4QAndxZVbXZzqsPWU0E1Q/Wib/ulHdbJvU0I3QZX08xaNFe0YsEkJ3QPtKbJq4ZjXJfv743kl4azoL/VmGrSL1BQldAe0z1zSUm+mqY0x7lpK6AZox02b06TQzqJ9lNAN0N7DNieMtoCxr1FC+0FPmS6kzqMlCHlKaDePxP1FRENgDmOU0F7Ch41dMV/qzTQNkt398TIvYbdkZ2H5gtj/zZsSlmBZqlfqzTSoVMkzSmgfp0WdrJC1Ft6uGymhXYx4JGCczb8pYQpseyjhFiW0h3YPBTxqlymhHcx7LOE0JUyfOvBOLeut2pUjKGEJBj0W0MX98TIp4Vv5+yUk2vYjzQcJC5SQpEVN8VacYyiS8wd+a1yfDKogmAAAAJt0RVh0TWF0aE1MADxtYXRoIHhtbG5zPSJodHRwOi8vd3d3LnczLm9yZy8xOTk4L01hdGgvTWF0aE1MIiBzdHlsZT0iZm9udC1mYW1pbHk6QXJpYWwiPjxtc3R5bGUgbWF0aHNpemU9IjE2cHgiPjxtbz4mI3gyMjA2OzwvbW8+PG10ZXh0PlQ8L210ZXh0PjwvbXN0eWxlPjwvbWF0aD59funwAAAAAElFTkSuQmCC\&quot;,\&quot;slideId\&quot;:593,\&quot;accessibleText\&quot;:\&quot;increment text T end text\&quot;,\&quot;imageHeight\&quot;:8.216216216216216},{\&quot;mathml\&quot;:\&quot;&lt;math style=\\\&quot;font-family:Arial;font-size:16px;\\\&quot; xmlns=\\\&quot;http://www.w3.org/1998/Math/MathML\\\&quot;&gt;&lt;mstyle mathsize=\\\&quot;16px\\\&quot;&gt;&lt;mtext mathvariant=\\\&quot;italic\\\&quot;&gt;q&amp;#xA0;=&amp;#xA0;&lt;/mtext&gt;&lt;mi&gt;m&lt;/mi&gt;&lt;mo mathvariant=\\\&quot;italic\\\&quot;&gt;&amp;#xA0;&lt;/mo&gt;&lt;mo mathvariant=\\\&quot;italic\\\&quot;&gt;&amp;#xD7;&lt;/mo&gt;&lt;mo mathvariant=\\\&quot;italic\\\&quot;&gt;&amp;#xA0;&lt;/mo&gt;&lt;mi&gt;C&lt;/mi&gt;&lt;mo mathvariant=\\\&quot;italic\\\&quot;&gt;&amp;#xA0;&lt;/mo&gt;&lt;mo mathvariant=\\\&quot;italic\\\&quot;&gt;&amp;#xD7;&lt;/mo&gt;&lt;mo mathvariant=\\\&quot;italic\\\&quot;&gt;&amp;#xA0;&lt;/mo&gt;&lt;mo mathvariant=\\\&quot;italic\\\&quot;&gt;&amp;#x2206;&lt;/mo&gt;&lt;mtext mathvariant=\\\&quot;italic\\\&quot;&gt;T&lt;/mtext&gt;&lt;/mstyle&gt;&lt;/math&gt;\&quot;,\&quot;base64Image\&quot;:\&quot;iVBORw0KGgoAAAANSUhEUgAAA1sAAABeCAYAAADVGQ4rAAAACXBIWXMAAA7EAAAOxAGVKw4bAAAABGJhU0UAAABLISoKhgAAFwxJREFUeNrtnQ+El1n3wK+RZCWSJEmsjCQrspIkkWRkjUiSZMVK8koiayVZkbFWsiJJkgxJkpXIykoSGStJhpUkIzEykpFhf8+Z71M7v9mZe899vs+f+9z7+XB57dt8n/Oce899zrl/zjEGAAAAAABCoTdrE1n7x9I2oiYAAACA+lietf6sHcnalazdzNqjrI1m7UPWxrP2KW/yv99n7UXWbuf//nj+98tRJUCj3HYEWtIOoSYAAACA6vgma8eydiMPpv4psX3If/fHrG1A1QC1sUlpo9dQFQAAAEC5rMnamay9LDm40gRfg1nbk7X5dANAZTxV2uRwy97raM1zVijtZ4Y0AABA2PRkbX/WngTiPMgxxNt54DWH7gEojQOetjivRe82mGiw1c+wBgAACDfIOpy1VwE7Eh+zdiFr39JdAF3xVdbeeNrfjha931CiwdYqhjYAAEB4fJe15y1yKMbpMoCuOFnA7k605N1k4WjCpBdoMS8CAAAExhLTSUzRNqfiMV0HUJilprNL7Gt3N1ryfmtMmrtaTxjaAAAA4SC7We9a6lRcofsACnOloN29a8n77U402GJeBAAACIRfTDmJK+5kbSB3brZnbZH5bxILuVS/Imt9WduXtXOmU5NrtItnH6YLAQqxtku7b0NdvNOJBltHGN4AAADNsiBr90x3Kdkvmc5F+Z4S5FmWtV1ZO2/0Kaj/yQM3APDnT4dtPXP8/ztb8I43Ew22mBcBAAAaZLEpnqFLMhQeMp0MZlUid8gkxbukbR6zyLOQ7gTw5juHnV/N2kHHv/kFNX7htXL+XISqAAAA4g+0XhQIst5n7ZgpZxfLF3nmFtM5djgyRaYxuhOgkD0NG3smO9lp3uCYE+6iyknmKudQ5isAgMT5w/KRkNS5G1vwDnJHyFbAUrJu7Ui4j4sGWrdMJ2tZKGzKA6/L2CV2Cd4cc9j7qSlB2YQhvbiLzcp5lOAUACBxxBG3HYUYyf9NqCxwOKaSPWtDwv0rySkeeAZZ4mgdwjSwS+wyGuTY7ahjPM2f8u8fOuaIb1DpZLIfzXx6EVUBAMB6Y1/JvB+o3HK/5y+L3OKs9ibet4OegZY4ZJsxCewSu4wKV/bRg9P+/QXHv9+DSieDKM2cuhdVAQCAcNjxwTgTmLyrs/bG2Is7Lk68T494BlpvDSvW2CV2GRtfO4L2pzP8zR7HuLuMWifLXmjmVRavAADgC9ccH43vApFT7qvYjsTI8aX5ifflOtOpg+Wzo7UGE8AuscvouOUYP1tmCZptfzOEWifLYGjm1rmoCgAAPiOO0AuHQ76iYRnFsfxokVEc0zmJ9+Nc45cQY9y0I+ECdoldgh+bHLZ/x/K3tv6UnbKehPW6SDm3vmYIAgDAdFYZ+4rdkGlupe4HQ/0XDaeN3/HBfagMu8Quo2TIETCtsvzt74bjcbPRp5xbbzIEAQBgJlzn9ZvIrnTKIdMRuu2LUz7hEWhdQmXYJXYZJa5seWcdf+9atDmcsG7/p5xfz6SmGKkVsjufjG6bTppL2SKVM+1yhEJWjJ7nUahMHnKGtQdbBZgR2ULfZToZi8Se3ub2NJHbkxTxk0xZcol2p6lmxXVl1g5k7Yrp3AV4nz/7swzv8/9+Obf9eXSbF+dNOLshlyxyfMr7Fzrc8wi0Xhru0GCX2GWMyPfOlqjkff4dt9HvGGvXEtbvVeUcuysFZczPI+9Hxr+Y4+c6EAPGXtRR+9trsX1ogDLHpyw+7M+DqAlPW5KJ/WQJAY/UbjlqOtmTfO1ZgsFfFB8Y6CD3Kx479Fl15rqvjD3jk4yrLXTVF7Z42gS6wy6xyzg56bD944rfcN1L+jth/T5WzrFRJx0Sh0x2p8YKBlkzXR4+aWbe6Ro3ugKRMe2SjZek15BbLH1Wxvickwc4IyXoddh0shwVsenTxn5h1ye9NY6AjuX5opOtPxdU9OzFjsWCEUOa8qKLK9Kuoy7sEruMEtkgsN3ve2n0yUreOOaRVHfGNZleo04isq8kp3C2+hDLpzxrpfLvnkak35Um/kArlj4rY3xuzyfmMnUrmbN8dnoPGHs64SJNJsptfJNVbHXo8lYFz/zaMe6eGfuJgxTZ5Dn+V6Ay7BK7jBJXsV2fo23XHb+1I0H99irn2b9ifPlFxl1LoIw2Yv6tfN6v/JvBiPTcb9IItgYT6quZ3lWOiVyqUL+vsrbQIb+soP5eoQxjufMAblxHUo6W+CypD/XW8qwHirGTInc8xv5Z1IVdYpdRssYxJh56/t5Rx++dTFDHO5XzbHR32mSV/HWNjrgEXMsUE53P2dhYJvdY2vGE+mr6u0oA8qwGHV9wfNjrsOnbfJvV2BIvyHGJMtIAbzP249+yoEaik//ic+JA+mo5KsMuscso+dNh/+s8f2+74/dusMiRhO/vnASqan8Z/U5af0T6vm7SCLb6E+qrqe8qR5FGa9Rz7yyT+4caZVhtQMNiRwA8kv+bouw19sQr5+mCWfGpqzWIurBL7DJKdjhs/2qB35zr6P+xBPVcxLdqNeKU+SRrGM8/NDJ5fGv+fzpqWZXZaDrZC+8Z/2xrthbTKuJwIsHWsgj66oXnu8rCxcea9Tz9ONPOkm1P037mG61mvaN/7hf83eOOPjqB6melx/jdU96IyrBL7DLKeeCFw/8t6te4sv+mdv9T6wfH4EdOfjC0jqFk7Tlm/LKmSIA0YLrPvDcemTHX7Qg30cYT6qvxKYGWZqzLuXw5w71hymKFPEt2h6R4pe/Rv7dTZNbeMXuY2/OWaTLIhH/QdNLR+sjwgO+0F4dNuUUcf3P83veo3IpPuvdnqAu7xC6jxFVk91QXv+2qKbUrIT37+latRs6na486yVG/burqSGR6uwvH/X5Eg2y9SWNX635CfXU/D5xsx/ZkYpGjIqsUz12YB0M++pZdZrlX8MkhwwWlDLJLfTfRBZG6uObQ6XfKfrLNrWOGjJEaLniMdXYisEvsMj7ku2srBSA7392kaN/nGFfnEtK1j2/VaiRLmvZ4VJkfFkk/XeSI1RXmAWiA3R4Tgi3DlGQD9M3Yt9TTVn51LJ7cKiCDfHzee8gwhyHjxXzHPCz9ucLRPw+MfcdzHWpW4XOEsBd1YZfYZXQMOOz+YJe/v86ks6ngYo9yrr3c9he9YprLAuJKfVrFIAcowlnT3e7euzxgq9pOXTJ0czzBZ8V/LkPGG3HcbcmJJInQTBnK5LTAc8vf/W2oAaXlW48x/hR1YZfYZXTIQuRExXYvR+dsJ0/GTcTFe6dxTjnfHmjzS2rvdFysUAaZbF55fOD6mAugAW6a7o5RLuny+ftMd4HWH6a7DFrG6Hf32NkqjmuVb/pcLDVg3lj+/eMS+j0lfjR+O8iAXWKXcXHD0ddbSnpO2Snl24o2C3lrff/5jslgahRfteO01OgTRXzFXAAN8M6Ukx2wKDtM8UBroCQZ+pTPm2C4dIVrpe/zRXpXWYG7prt7BSniU8h4B+rCLrHLqHDdH7pT43jal4jOtfkiWlt3bkD5gmtrkGWuUpYx5gJoAO34rHLbu6/A8+WYwv4GZBhhyHSFLG49tuhX7u/JDowt26Vku+pBlV70GH223AnD7i12iV3GxpDD5leV+KxdJvI7SgrmKefb0ba+oOtMat3F9bRO3E3mAmiA7cYvyPlgyt/y3ukpgyxMbC1Zhn7stDakVEbR3VTqnBVjnYeOH6Mu7BK7jIq9jv77reTnrTDcCY3e979kdKvidRUQO6BUOJXVoQm+9/igSsa+DRXIcNhDhtGKZDiofP5vDJlS2Gqa3U1NDZ97kZdQF3aJXUaDnF555fiuL6rgubbEKynsnmt9/1b6FMtNWLtagjbT2m7mBGiAyx5BzvqGbURk+BY7jYaTSp3LESbuENVj59L2oi7sEruMhp9M/dm4BVfira2R6z1qn0J7V2t1jTL9oZRpI3MCNMA903y2nAcByKDVwwaGTK16H0XntY5vaZtQF+MFu4wCyRRs22F6aarbYTrhGENHIte91vdvnR3JgNGcN35Us1yaS8myG8fFUmiCEMYnMqTrCAwZd0KSJaiqa3wKh1NHDrvELuPAVT9yV4XPdmUZvo5v1U6fQlup+VCNMi1VyvQ3cwI0gHZ8Dlcow4oAZMBO62el6ayqamu5QXF8Mo6SFRe7xC7jYLWj/x5W/Pz5jue/jlj3ywLwayrjtvLlltUokzbD2XXmBWgA7fgcRAbstETk2MRb00w9tRTZZPyKlAN2iV22H9dR0DoKC7sC94X4Vu1CigF/UrzYUM1yHTWkTYVw0Y7PUxXK8FMAMmCn9SGlBnyOtE1t36G+Sj/8LChgl9hlPP1p67NrNclxLdGxcywAv6YStHV6ztQs16BSrv6IBpn2ndve+hPqq35kiM5Om8CVCvds1l4Y+6X8FajRm/0e89pl1IVdYpetRu4APTP20kfLa5LFVdYl1gXMaH2KS8oXqztN6VOlXKsiGmTad257WxlBXw0p37U3gPHSG4AeYrLTujlldJmppJ9t2bP+yto81OnFzx7z2gXUhV1il63GFeDUuZuy2URa0LcFfk0lDBtd1o86i6j1GF3Nr/HIVlQmTPyB1nhCfTWODNHZaUiLYbLKOr3OiCvZEUV3/bjoMbdRtBu7xC7biySlsGXlHsn/TV3McXxfP0TYB9H6FIuUH5FnNcu1RinXk4gGmfad296eJNRXVb7r2gBkSNFO60JWun839sx3W2b523OO/vge9arRFtck2MIusct2c8bRPwcbkOmJif+UUBI+hfa+1tWa5dqtlOtKRINM+85tbzH02a4A3nU3MkSLLII9NPYV1rWWv5cV0UeWv5fL/N+gZoItwC5hErk3Z6vt9LQhuS6b5mp9hewHt86n0J5Hr7ta9elA5QrhndvejiTUV1W+60AAMqRop1Uj5TVsF+qHje5CvVzifuv4nYWou9Rgi6Ng2CV22U5cSRm2NiTX3sQWeKL1KW6aMNOTauXqi2iQad+57a0vob7qQ4bo7LRK1jkcMVlVX+Txe1sd/XILlZcabA2iLuwSu2wd6x39cadB2VzH6v6MrC+i9SmGTZiZxF4r5VoU0SB7lUiwtSSCvgphfL4JQIYU7bQqthl7xjIpPF8kY9lJR98cRfVWfBJkPERd2CV22Tps96IkWcPqhuWzHW+UZCw9EfVFtD6FNvtdnZ05VynTB+YIaADt+BxDBuxUyV7HXHyxy9+/5+ijzXRBYaeYrJvYJXbZXlxZIs8HIOMdh4zf4luFzfxAnaXNSrnuMk9AA2wKYHxuDUCGTdhpKRxz6O9ECc+QVUDbzrkckVpCV8zIPuO3c9+LyrBL7LI1zv0rh1Mfwg6K6372fnyrOF7sXaAft4vMFRCw83URGbBTB2dNfamg5V7CJ8uz7tMdM7LDM9g6gMqwS+yyFRx39PPxQOR0ZQ2/Gkl/ROtTaD8if9Usl/aM/F7mCmiACwGMz0sByHABOy2MrKheN/bTBFVcAD7k6KsBuuY/LPMMtq6jMuwSuwwe2bGy3cV7mY+HEFhqwqqDi+/vSb/yxR7ULNcdpVycZ4Ym+D2A8XkHGVqLpHW+b+xHhzZU+PxrJqzMs23go0ewJbsU81EZdoldBo2rwPSewOS1ZcOUe4VzIuiTaH0KbbA1UrNcH5RyzWW+gAYIYXx+DEAG7NQfWaF8ZuyrqV9XLIMEAs8tMozWIEPbuG38drcOoTLsErsMltXGnvjkcYAy33DMOdvwrdofbL2vUaZFSpleM19AAywMYHwuQobWfuBt6fol/fDimmSRJA62IzRydHweXfaFHz2DrWFUhl1il8Hi2kFZ18I56FjL+yRqn6JP+XKyAlBX6vczSpluMl9AwDZT5fjcEYAMfdipF5KMaNTYsyvVffTMlfL4Et32hTXGv54giTKwS+wyPFyZfEMtTO767rf9rmjUPsUGjw9HHXn8z3rIc4Y5Axrgf8rxOYAMXOzOkRMEtqKUkkmqqaKUrjmXgOFfXngGW3LHgmLe2CV2GRa246Jy33JFoHK7alC9wbcKF20BsX9yRVSFrBz5nonfxZwBDXA1gPGJDO3BlWWs6UUjcSYfGXuR3m8w+0l+Mv67W7dQG3aJXQbDD45+/zlw+Z875F/c4r6J3qcYVb7gw4qe3+tYaZitrWHegAZ4pByfVX4IHwcgg1YPaxMeK6dNcwtYPiw39kxXcv9oIaY/6ch8KvCtOoHqsEvssnFkUX/E2BPBhZ5F1BWQ9ONbhcsN09xRQql6PVbg41XnHTKAqYwHMD4/BSDDOHY6K/LOtjTOorvQ0ji77jGwQ9Ph1wLfK2mHA3wXSZ98JyEbxS7T5mfT/gyirp250/hW4aI9JyltqKQXlSKRvscGmyyyDCCsDGB89gYgg1YPTxMcI7IyetfY0zeHWiPkpKM/jzIFTKYIL7JAGIojJJnsDubzQ0o2il2mzXKHM/+8Je+x3jEWbre0f0Lwa4JxID+3y11OeKfM7DWCnipluMbcAQ3QH8D43IkMwSLHzJ4Y+wXm1YG/w11DgWoXR03xhcJ7ecBWN5J179IM395B7BK7TADX8bvtLXkP2eywnWz52NL+ScaneFDgg7HM4/elEJ+s6r23/Ob9PBDTPP8Ycwc0wEnl+DyODJXLEBoyx7206OJZQ062L5I975WxZ9hbwlTg/c2c2qRwp9zjqvp+iGQb/tXRn8exS+wyctY67PFOZHNPL75V+6PK6Skyr+V/+7X593hhT270O3IFai7zv8wnE+39sX7mD2iA6wGMT2QAaB75xo10EXB9DrokxXdZd6HllIrcg5bdqlFsFGCSR13aadtaG7P1JeVTDDU0MGRF5nNdg7+Vf7OU+QMaYFg5PpchQ+UyADTNOlP8/tb09i53OOSIoiRpkNX4eTM8U/6bZOOSAqD7snYha7/ngVuR52KjEDO7Egu0/snnBHyrwD8cdQ8KWRn8vOU5x3Qyjbj+5iPzBzRAj3J8jiND5TIAhMLmEgOuuhs2CjEjPuXfJr1g62HL+ilJn+J4jQNCzkpPrdS9Qfl395lDoAHWBzA+kQEgPOQYYLdHCpto2CjEzLEEA63PV3zalB49WZ/iQg2DQWpDLJj23D2m+myIAEUJYXwiA0CYyB2uP017drQkcQZHCCFWJAfA+0SDLWkb8K3awUBFA0Au7e6f5Zm/KX/jAPMINMA55fj8ARkqlwEgVI6YcI8VvjadpFWL6SaInLMJB1rSDuJbtQe5gPumxJW0X/LVhtnQFjnuYx6BBrgZwPhEBoDwkWBGdo4+BeB0yV0IOUkiSTd66BpIgF6juwMUc7uKb9UuJPORnHsteslQqnL/ZHQradot33nMJdAAowGMT2QAaFfQdcLUf0n/Ux5gfZ+1hXQDJIYs3I9Pa2NTWgrB1gt8q/ayNg+8pIbHUD5oPw/kj7nCpDicnKuUo4IrPX77K6Wy3zGPAABAy5AkGqdMpyBp2avu8v29m//+NsMOFkCqiO3PzRvAf+hTflRuoioAAGi5Q7TRdOpknTed+lqyUCk1J+WEx/RVeamhJYuZf+bfQFnQlLthUuBzJeoEAAANB5XB1llUBQAAAAAAoOeKMtjajaoAAAAAAAD0aOuTrEdVAAAAAAAAesaNLoUtF38BAAAAAACULDe6Xa1hVAUAAAAAAKCnXxlsDaIqAAAAAAAAPT8pg60TqAoAAAAAAEDPoDLY6kdVAAAAAAAAep4qgy2KNwIAAAAAACiR7IITikBrHFUBAAAAAADoWWt0u1qPUBUAAAAAAICe3cpg6wqqAgAAAAAA0DOgDLYOoyoAAAAAAAA9N5XBVh+qAgAAAAAA0DOiDLYWoCoAAAAAAAAdc5WB1hiqAgAAAAAA0LPVdFK6u9otVAUAAAAAACHxf471OTRCrLemAAAB43RFWHRNYXRoTUwAPG1hdGggeG1sbnM9Imh0dHA6Ly93d3cudzMub3JnLzE5OTgvTWF0aC9NYXRoTUwiIHN0eWxlPSJmb250LWZhbWlseTpBcmlhbCI+PG1zdHlsZSBtYXRoc2l6ZT0iMTZweCI+PG10ZXh0IG1hdGh2YXJpYW50PSJpdGFsaWMiPnEmI3hBMDs9JiN4QTA7PC9tdGV4dD48bWk+bTwvbWk+PG1vIG1hdGh2YXJpYW50PSJpdGFsaWMiPiYjeEEwOzwvbW8+PG1vIG1hdGh2YXJpYW50PSJpdGFsaWMiPiYjeEQ3OzwvbW8+PG1vIG1hdGh2YXJpYW50PSJpdGFsaWMiPiYjeEEwOzwvbW8+PG1pPkM8L21pPjxtbyBtYXRodmFyaWFudD0iaXRhbGljIj4mI3hBMDs8L21vPjxtbyBtYXRodmFyaWFudD0iaXRhbGljIj4mI3hENzs8L21vPjxtbyBtYXRodmFyaWFudD0iaXRhbGljIj4mI3hBMDs8L21vPjxtbyBtYXRodmFyaWFudD0iaXRhbGljIj4mI3gyMjA2OzwvbW8+PG10ZXh0IG1hdGh2YXJpYW50PSJpdGFsaWMiPlQ8L210ZXh0PjwvbXN0eWxlPjwvbWF0aD5hxwi0AAAAAElFTkSuQmCC\&quot;,\&quot;slideId\&quot;:593,\&quot;accessibleText\&quot;:\&quot;text italic q =  end text m italic space italic cross times italic space C italic space italic cross times italic space italic increment text italic T end text\&quot;,\&quot;imageHeight\&quot;:10.162162162162161},{\&quot;mathml\&quot;:\&quot;&lt;math style=\\\&quot;font-family:Arial;font-size:16px;\\\&quot; xmlns=\\\&quot;http://www.w3.org/1998/Math/MathML\\\&quot;&gt;&lt;mstyle mathsize=\\\&quot;16px\\\&quot;&gt;&lt;mo mathvariant=\\\&quot;italic\\\&quot;&gt;&amp;#x2206;&lt;/mo&gt;&lt;msub&gt;&lt;mtext mathvariant=\\\&quot;italic\\\&quot;&gt;T&amp;#xA0;=&amp;#xA0;T&lt;/mtext&gt;&lt;mtext mathvariant=\\\&quot;italic\\\&quot;&gt;f&lt;/mtext&gt;&lt;/msub&gt;&lt;mtext mathvariant=\\\&quot;italic\\\&quot;&gt;&amp;#xA0;-&amp;#xA0;&lt;/mtext&gt;&lt;msub&gt;&lt;mi&gt;T&lt;/mi&gt;&lt;mi mathvariant=\\\&quot;italic\\\&quot;&gt;i&lt;/mi&gt;&lt;/msub&gt;&lt;/mstyle&gt;&lt;/math&gt;\&quot;,\&quot;base64Image\&quot;:\&quot;iVBORw0KGgoAAAANSUhEUgAAAn0AAABrCAYAAAACYzRiAAAACXBIWXMAAA7EAAAOxAGVKw4bAAAABGJhU0UAAABLISoKhgAAC7xJREFUeNrt3XGEXVceB/ArYoyVf2pURUSoiIpRoVbEilhq1YgaISIi9o9QUVURIVZVVISK/lERS8WKGGMYMaLWKCuiVlSJqIiqEFEjYpVRETVq2H23mXQnkTnnzJt57917zufDoXTy5p3f+X3fvfPeu+dWVRl2dMZiZ/w3MP5UAQDQal9GTvjq8b4yAQC0196EE756TCoVAEB73Uk86bvXsnmdTJxXbuOslkZO5AQ5lmNedGyVBR5u0dymCg3BuLZGTuQEOZZjlvtDZzxcZYH3t2h+twsNwRtaGzmRE+RYjlnuTBcF/rglc9tQxa9GznEsaGvkRE6QYzlmuc2d8UsXRb7akvmNFvpXzy2tjZzICXIsxyx3pcsi/9SS+R0qNARXtDZyIifIsRzzzK41FnprC+Z4rtAQnNDeyImcIMdyzDNfRwp5N/L/D7RgjjOFhmBMeyMncoIcyzG1dyNFnOiM45Gf+UwZfzeX2JwjSoWcyAnIMf1SX+FzrwpfCbOlM/ZEFvQrpfzNUGIAHisVciInIMf006nIYn2y7ORwsXKZdMy+xBA4SUZO5ATkmL55pTPmAwv1qDM2Lfv5m5GFfVNJq6OJIbikVMiJnIAc0y+fRRbq+As//0Xk5w8r6W/NnRKCI0qFnMgJyDH98HoV/rj2zkv+zeHIwl5W1mo2MQT7lAo5kROQY/rhWmSR/vySf7Mz8m9uK2v1JDEEQ0qFnMgJyDG9tjeyQLOBfxu6TVv9zuGGgus6khiAOS2InMgJyDH9cDty4vZG4N/+s/I27krGEkMwowWREzkBOabXYlfbfB7597Fbu3xQcG0/TAzBp9oQOZETkGN6abgzHgYW5+cqvmv2eGSBJwuu70RiCA5qReRETkCO6aUzkcU5nfAYsc/x7xdc328TQzCqFZETOQE5plc2V+ErbR50xsbEx3oYWeRNhdb414QAlH6xy8ssVPnfBNy6ywnIMX0T20RxNW/BTkcea3+B9d2RePD/Tis+Z3sBJ3wr7XtZyYmcgByz3kYjC3NzlY93MvJ4Zwqs8YHEEExqx+eMV2Wc9E1ZajkBOaYfvo4szFurfLx3Io93tcAan0kMwWnt2FXd2j6su5yAHNNz+yOLMtHFY9a7a4du4fa4wDpPJ4ZgXEt2Vbe2D+suJyDH9FT9BcofAgtSf4F+S5ePfSey2NsKq/W9xBBs0ZZd1a3tw7rLCcgxPRXbPPGTNTx2bI+ekvbmqU+uFxMCsKAlu6pb24d1lxOQY3rqlc74KbAgj6q1ba0Su7PHhYJqvTvx4H9DW3ZVt7YP6y4nIMf01PnIghxf4+O/ZcF/dzgxBJe1JQWTE5BjeuD1Kvz263rsGVa/xRvanHGhKmdTxguJITimNSmYnIAc0wNXI4vx53X6Peu9FUxbXUsMwZjWpGBykpeZqoyvZ+hJOW602Ofts3084z9aSM3nE0MwrD0pmJyUuZ45DD0px411uwrfB++NdfxdByuf6Q8nBmBea1IwOcnLUEEnfI8ttxw31ZHIQlxc59+3rXK/0bHEEMxoTwomJ2WuZw5DT8pxY//y+jGwCD93xkgPfu/jKvzO4sbM634sMQQXtSgFk5My1zOHoSfluJE+qgZzD7zYl3nfzrzuVxJDcEiLUjA5KXM9cxh6Uo4b57Uq/I7bg6p377h9HFn8E5nX/npiCPZoUwomJ2WuZw5DT8px43xRDe6WaPsjv3s689ovJASg/ph7gzalYHJS3nrmMPSkHDfOzsgC3Ozx798U+f1zGdd+S+ILxz1tSsHkBOSYdfKvavAbJD+IPIdXMq39eGIIprQpBZMTkGPWwTuR4k/26XlMRp7Hu5nW/1RiCD7RqhRMTkCOWaP6M/O7gcLX98Xd2qfn8kGkCc5mugZTiSEY165d1a3tw7rLCcgxfTnR6ufZ9r6qzI0a7ySGYId27apubR/bLbWcgByzVvXFEz8Fiv5o6Wf6pd4OZjHwfJ5kuAYbInN+Nha0a1d1a/uw7nICcsy6+DRS+OMDeE63CnvXYzTx4H9Lu3ZVt7YP6y4nIMes2bYqvFfOoO53e7ka3F6Bg3AoMQRXtGxXdWv7sO5y8szWpT/E6wvebldPN9KvX8N/XfrvG9XTvVbr70INaRnkmOViX6Yc1G3PjlRl3YvvXGIITmjZrurW9mHd5WTv0gndavqmPhH8R9WfrbZAjhtud6TgswN8brG3f7/ObC1mEkMwpm27qlvbh3UvNyf1vqSTa+yfR1oHOSb0vbn6S5Y7B/z8FiJ/weZ0a5a5xBCMaNvn/FjISd9rlrrInNR3Lbi/Dv0zo3WQ47IdjhT77w14jrOR5/jHTNZiKDEAj7UtBSstJ6+u4uAYG+e1D3JcdtF/jBS7CWfY5yNN8ddM1mNvYgi+0roUrLSchL6/V79+n6yefldv49LP1598jC79QT+19Dr+7OcPaR/kuC8mqgZegHo6UuzTDSnegcjznMgkBEcTQ3DJ6wUFKyknJwPzu9YZwwmPUZ8E1lfwXu+MXdoHOe6LbwNzGh3EExp54S/AF8eDqjmX+W+ONMXdTEJwKTEER7xeULBSclJfuDG/wtx+SDzhAzkejJWuRVisBnQdwoVIoQ83rID/qcIXm2zMIASziSHY5/WCgpWSk49a9PoMcvx/26uG7Xm8swrf+uTbBhbxaqQx/pJBCJ4khsBGq5SslJys9H3r+SqvHQuQ49xyPB6Yz1QTz7CbuIHn3yLP+VTLAzCSGIA5rxUUrJSc7AvM7bI2QI4b7UzVoGsl3o4UeaqhRdwfed7TLQ/BWGWfLZCTpz6ryrn1JHKcW46nA3Ma7/eTuVuFNzre1tAixvb0edjyEHxY2WcL5OSp0JV/27QBckyK9yIFPtvw5/995Pm/2uK1mUgMgb/yKVkJOakvSlvpO9cLWgA5JsWm6ul9F0P3ZNzU8kYZb/H6fJMYgje1MgUrISd7AvO6oQWQY1KcjRT3/RbMIfZO5bkWr89CQgAGtr8PyEnfHKlcxIEcO96twdZIkb9vyTx2R5rky5auz47Ev3q+08oUrJScXAzM7Zg2QI6JiX0s+k5L5lGf9f8amMcvLV2fA4khmNTKFKyUnFwLzG1MGyDHhOyKFHa2ZfP5d2Q+O1q4RmcSQ3BaO1OwUnIyH5ibW68hxwSlfmEyl9HGq32mE+c2rp0pWE45Ge7ha+C8VkGOG5frvuTyYGEnfPX4ooWNci9xblu8XlCwnHKSujltN8MG7shx83Ld81zWez3dL/Ck72bLmqT+nuJiwrzsz0XJcsvJsR6+Bl7ULshx43Ld81yeKvCE79ldRdp0mffuxHnZn4uS5ZaTKz18DTykXZDjxuW6p7msb2b8c6EnffXY06ImOZw4J/tzUbLccnLd6x9ynN3x7vqgcvl5wSd89Tjeoia5kDin97xeULBScrLSfqo2qkWO5feldlRpn5nnPCZa1CQziXOyPxclKyEnmwPzuq8FkGP5fZkvl842l4/Hy0YJJ30/tKhR5hPnZH8uSlZCTsYD85rWAsix/PK8+u3ToaUB0CYnAweNs8oD8gtAHqYqG7OD/AKQve+qvG4vCfIrvwC8ILRprY3ZQX4ByMRo4F2CW8oD8gtAHg4FDhpXlAfkF4A8nAscNE4oD8gvAHkIbVprY3aQXwAyMRc4aIwoD8gvAO03FDhgPFEekF8A8rA3cND4SnlAfgHIw9HAQeOS8oD8ApCHS4GDxhHlAfkFIA+zgYPGPuUB+QUgD08CB40h5QH5BaD9RgIHjDnlAfkFIA9jgYPGjPKA/AKQhw8DB43zygPyC0AeJgIHjYPKA/ILQB6+CRw0dikPyC8AeVhY4YCx2BkblAfkF4D22x54l+CO8oD8ApCHA4GDxqTygPwCkIczgYPGaeUB+QUgD9OBg8a48oD8ApCHe4GDxhblAfkFoP3qK/sWVzhgLCgPyC8AedgdeJfghvKA/AKQh8OBg8Zl5QH5BSAPFwIHjfeUB+QXgDzMBA4aY8oD8gtAHuYDB41h5YEy8vs/ISr8kk6xalQAAAFXdEVYdE1hdGhNTAA8bWF0aCB4bWxucz0iaHR0cDovL3d3dy53My5vcmcvMTk5OC9NYXRoL01hdGhNTCIgc3R5bGU9ImZvbnQtZmFtaWx5OkFyaWFsIj48bXN0eWxlIG1hdGhzaXplPSIxNnB4Ij48bW8gbWF0aHZhcmlhbnQ9Iml0YWxpYyI+JiN4MjIwNjs8L21vPjxtc3ViPjxtdGV4dCBtYXRodmFyaWFudD0iaXRhbGljIj5UJiN4QTA7PSYjeEEwO1Q8L210ZXh0PjxtdGV4dCBtYXRodmFyaWFudD0iaXRhbGljIj5mPC9tdGV4dD48L21zdWI+PG10ZXh0IG1hdGh2YXJpYW50PSJpdGFsaWMiPiYjeEEwOy0mI3hBMDs8L210ZXh0Pjxtc3ViPjxtaT5UPC9taT48bWk+aTwvbWk+PC9tc3ViPjwvbXN0eWxlPjwvbWF0aD51R9sHAAAAAElFTkSuQmCC\&quot;,\&quot;slideId\&quot;:593,\&quot;accessibleText\&quot;:\&quot;italic increment text italic T = T end text subscript text italic f end text end subscript text italic  -  end text T subscript i\&quot;,\&quot;imageHeight\&quot;:11.567567567567568},{\&quot;mathml\&quot;:\&quot;&lt;math style=\\\&quot;font-family:stix;font-size:16px;\\\&quot; xmlns=\\\&quot;http://www.w3.org/1998/Math/MathML\\\&quot;&gt;&lt;mstyle mathsize=\\\&quot;16px\\\&quot;&gt;&lt;mtext&gt;0.0372&amp;#xA0;J/g&amp;#xA0;&amp;#xB0;&lt;/mtext&gt;&lt;mi&gt;C&lt;/mi&gt;&lt;mo&gt;.&lt;/mo&gt;&lt;/mstyle&gt;&lt;/math&gt;\&quot;,\&quot;base64Image\&quot;:\&quot;iVBORw0KGgoAAAANSUhEUgAAAlAAAABaCAYAAAB35mgKAAAACXBIWXMAAA7EAAAOxAGVKw4bAAAABGJhU0UAAABEsZUXFwAAGpVJREFUeNrtXQ2EF1sbf2StrBXJWkliJcmVSK6VJNZaSbIkSZJIkiSxrleSRJIkiSRJEslKVi5JkiSykiRxJUlWrGStlbjvPHfPX9PsnDNnZs7n/H8/jrf79m/mzHO+fuf5JAIAAABCw4qk/StppyAeAGgeViXtcNJuJe1l0r4lbSZpP5I2nbSJpI0m7WzSBpI2D7KKVlYdSdsi+sf9/JC0qcw3fEnavaRdStq2pHViiVjD2tR8epy0STEGP8SY8Nj8I8bqHMYjePxPQaDWQDxOsCRpO5J2JWl3kzYmGu9pN5K2XxBdAKiMBUkbSdo7xYKXta9JO520xZBVNLJi4ndVHMplv+GH2HhWO+jn6gr9s92+W9jgTybtU8X+/BCEamMD1tZmD+O52+L3jEve+R5HjnVsTdqTEvPguSBaAFAKI0JzIptY/HcPhYZFdeDyTfl4wzVSscuKD+vbBg+f60lbZLG/lwMkUJ8MEvFzggCZ6tuzyDUbTSJQMN/5Acv9aY358LxhGqkusa6OiYvvmLjIT6XOqBlxJk2K72dN3cWk7SwpiyHx/EvtMtFeSSbRFyHwXolW4JyCIPCtqw+yCk5W2wrIXx1CsdZCf7srashsNxObw8YaGqei9jNpJyLf8DeI+comsDtC62dCLqyROCs0DQNijtm6xKjMd2sJsLXHTWVkPSMuYuyq0Jm5TPI8GBVzI6tl3hyxHPjcOSnI0E8Da+eLkOEGxTv5/Psofn+76RNtSLEp3U/aQo1n8MH/QvKMyQJhQ1ZuZfUX2Tdr9Rvu85EAyRO3TTW/a6+hTa2o8dyc35A1yCSHTTL/VJQFHyY9jvssM9/9A55jBftzZH1HcrHNuyA/zvn32yP6fj6HjibtteV9hUkSu3/sFoR1WKyvidRvRpo80XYoNvAbJZ/FG/TfJDdTbYKsvMvqpCNiwURwmcF+vw2QPE3U/KaDjvvL862jQXvXErFWyshgv4d+Llf05wy4jnHkmX6PVnjO6RytZehnGO+5F8isK0DdtqXJKk7ZRz+p+MxuBetlzcRayMqbrGQHNm8MY+LvWXOUVm3zn1cK8sgkcarEwnlhqN8bAtU+Xa3xTVs99flGw/aw6+TeX60sVOa7deA7xkn1ZEbGxwxeOPnStCjA72aN6iUqp80eF/9mh9j3uzLP5P9m0/YBmtVgV9WU9zRxovUrbm9TYiJWxUoFA/4coUCbIKv1EuJ0rmT/eVGxT42uP5KJSBaTju4m20ANjYTMDPxe3HyZsLO5YV6GzHLEJKvJ2anzQ8V+723QPraTygU5+IDMfPcBfMc47mRkfNfAM0czz7wS0Pfy/jBS4mLLF3ZOjVIl8pvPolNUzhf1exMnGQvii+KjTdgsT5HalABZuZMVa7o+5miHVtZ45poCubTay5p975XcfDjCjP2iWKVu07dHFj01SdUdjvP8395UJGTsgP6cyptXFzVkL+sv8d37PPSvT9Gfc+A7RrEy5/A2Mc97Mlot3o+WBfC9a8W+oTP32adrg8E5/YL0fS8bhzFSe9ibOJD40FZFee2HrJzJ6iLNNT2ZiDZapXnzWV7jHSdyZD7gcPxl5peq5rsDOc+6aGA8+Lll/IGacnjPL/HNWz3075iiP3+C8xjFeZobLGAK2X3Id+qJk6RnUntrab/sFOTIRZRyUChSeZsMeT4T+S24CbJaZXnhH9NYRLsqPptJRTq8n02aSx3PAZmP2lCFZ7H586vF8einuf4fqtxj3Q3Z03QJ1JCHvr0kefQSYBbvMzI2mRJmKc01hfkAu1s8I700HbZzC3JASlFy0kYlI51P6nwzP6meP08WywqEewWysi6rUcu3gU4qzidVVVuTdrT+LsigS6wkeYLUKhtTNn2Ejfwom0jf2XNfQ/Y12z5rVaEy350H3zG+D9n2L8sSNNdlk3htT5BeagFXwVq9BZe2RpUoKsr/88jCO58UkJAVkJU1WaX9dx5alNWNAlndqvjcR6ln7PQwB05IvudahWdltWkfLGqATmgSirsN2ddCJVAw37nDRpqb88k0sg7q6x1+n26+OPaZXehY9vtIXlaqMZVIOjTY6wEL7z1E9kLBISs1Wj4BbPqyaS7dXdDvKpqWdO6cm57mgUnzXTZtwaDl2/hHap8ImVAJlMx89xl8xziyuZ9sRFxmU2a4yk6ueyG65lH+ebVgx5s0wfZqDMASC+9dTsXFT3shK+OyYub/ldz4fmyxoIE6R7+cxn34ysnMd1MVb1VpU+o9B/0/qrnpdjZgbwuRQKnMdxfAd6wTKBtkwgeBOqs5t33PqbzgmEblnCsqqGizpEDRbfg4ZGVcVi1Sc8eBvAYK+ny2wjMfkF8nRNmtr8qm0EG/cn39pHrpI3TRQ3oq/00N2NtCJFAq811TylqFhEGy7194x/F8Oqc5r0OIdOuiufkMDzZlci0lvxmKbxW8+z1kZVxW7F/DCRcXO5BZEYEarvjcfo/zQFY6pkoo/DZPtzKdXC0xF0kNmUDBfOcW2XQWNsxHWZN+l8Xv0a39GVKh3tsN3Fv+wyGNgdhj8f37Nd6/DrKKTlYtqEx4fCtZGNl6WUXy0P8q5rt0fpqVDr/jGgiUFwKliqiF+c4e0kEarH1dYPDZPTQ3H50tbNeczy8orALhWdeXzqZMLJ2EVzYjCjZpvP8UZBWdrFpQOZHfiXC9yMx3VaMJW9GVrjPw65DxIYofoREomO/84ArZMyFlNUK2gp9Wk15CXE4dsCQw+a9wRDCdgm/MRbVrfpLdcMNOsl/yA7Lyh8uKvq6OcM28k3zLtorPY+dT9psbdPwdOjfZP0CgjENmvmvMoRIosmV93hvaq/OiWm24F7DGTLe+5bZAx6B1ft5t6qTyZZcvSrbIxKQbsopGVjqE42qE62W15Ft4Y+iI7Fu2eb4MtCOBUvlQNq6sRYDIZuk2EaCUrVX6zFLf72jO41sBy/+x6OPppkyogxoD4qLg3xiFWasKsqqHtSR3do+xVMhJCt9Z0xSBetuQPS4kAqVKH+Ei4pHfwVGvnDaDc9lNC6I8Iy5mL8VcHhG/bUyiw9QF6GfmklBH7ptzLh02KiLo+j3xGIZcAq0VBLWtKRPqFvmNKmvhJoXv2wNZmZEZb9x9ka4XmTZtOMJvGQ5gLrcbgZJFPk5YfOcCoWn5XEIW6cCI2+LA62jIfMhWkeCEsVV8zwZprj/SEQv9ZUL0VXO8jkYg/14Kv86tNp5rDMoJB/04o9GPUcgqGlnJtE98UMRa/0hmvuNIwhgjSooyxDel0GcoBMqH+Y7LaOTVImNNCfvTcAmnN6SXE2xG7CuHhOYl5mLT13LWsC75mSdIWFZmly319Yrm/P1AzdMYBo8ZjYHZFcBmzu0TZBWNrLpztDVstlse8Vo5Rc2JJFR9T+tAmU/NQCgEyqX5rpvyfWb4AnM4h/zwwbuF9HKDlW2h4lJOX3nP4qzZPTm/Xyz+Lk8LfdZSH1eXkHNTin9Hgy7NgXHhTzOs0Q+fTq2QVTlk/bRuRX5jJZKb73ZG+j23KU5H1FgJ1DNyY75bJCFCryTEIIu/qD0IFIm1O0lyf6Inon2X/IZNa9st9u+Rpow/QfvkHhs1B8dFLpjNmn1ZCVkFLSvWWtyj36MStzdgraylZpnvGG8Vc2cjCJRRqMx3JqNRuyXkiQ/6MjVFR9qEQJEglVwWZarEN30XWiebSYD7S/RnBHTGPbZpDo6L5G4hERTIqvoh8SLnZjTSAO3TaYmMY81n0q2YN42qkh4IgTrq6L33JO84XOFZD9qEQLXAVgb2++PgieeCUP0UjQkTaxCvid+4cKjXlf8P0tMsAoaxS3OAXBx+CzT7sh2yClJWB0mu5m5lxh2JWFvzD/nzebMBlRm4MSHGARGoZ4p1Ycr0ckihLamy7vqo2Ln8A45RK1hZYt6OQlx+sE9zgFwcevM1+7IHsgpKVux4+rrEYucNdzCydaIy38XqaH2d5PWzmgbfBGoJ2Tff9SguMHVylOlEgG0iwDQulJi3wxCXH5zXHCAXzmmdmn05BVl5l1WHIJSvqLpa/2pE2ihZ2oh7ka77DsVhu66B+5xvAuXCfHdW8Y79NZ67QnMtA+bAZ8g3zTkbYwWExuAqhWXD1unLZcjKm6zWipvRJJnxjXhGcdjuZea73ZGu+z2S77nW0H3ON4GSme++Gbpw8QGqcoDeUvP5RZFgnwgwia0l5uxdiAsEqsxGdxWyci4r1ja9J/P5YVqh1QsDXiPrSG6+i9UxPi8hLIfSL2roPueTQC1WvM8UYd1h+bv2asiulwBTuFlizu6HuECgQKDClhXnBPoubrkzZJ5EhWwKOyfp81ika369JS0FCFQ+DpP9KNnrlr+rR0N22wgwhW8l5uwqiAsECgQqPlmx/xL7R3BOKjZlcejvhxokKlRz2EdJf/dGuubzzElXGr7P+SRQT0keGWfKX3LcwXcV+TtCE2IG60rM1ymIyy90a+yAQEFWumA/qfOkTmmQ175QeBFtss2MQ7sXRrje83KZjVO8qSVCJ1Aq8911g+8p0gqb0HQVabkuE2AChwjpC6LBpQhJwSXIKnhZMThX1WnSK1IaaiVxmfnuQYRrnZMEZjWEnJ16WRvsc74IlMp8Z8pk2qHxXSbKSxX5QSESzwxul5ivZyAuv9gfISk4AVkFL6s0/iB5FFu2vQ1sfcjMdzEW7cySQSa27ZK/xxeBekJy04sp851OShMT5vEtIFBO8LbEfN0BcfnFbgonOaRubqM9kFXwssqCo7t0c0b9EUif/yS5+S62aLX1DSGBMREolfnuhuO9wISPW5FvDrQh9TGPymnsByAyvxjWHKguB33p0uzLdsgqeFnlgcOcv1A8ZjxZ4tRHka1x9tXKatJOttk+5+NAUpnvthr+vqJD14TJuah81G4CbJJuX2cNoMCQ5kCtcNCXHs2+DEFWwctKhgGNPt8JpK+fJP07ENkazxaXbUdTiw8C5cJ810KRiXzawDuLykcNEuDqjGlpwoEAbqc6g+VicWzS7EsfZBW8rFS4X9DnNwH0cb1i04qp6vnxQMlp0wmUSpNwy8L36Tge1/V36y44zFFOpD7KZCBHCoNAoGNzdZFkbwvpse55kFUUsipLTtK1nXxDVsgzJvNddo7cb+M9zjWBUpnvbCSc3KPxbRdrvmO14tmPCDCBHSXm6gTEFQbeUBje/ts1+vERsopGVioUJdz0Tfw+S/p1MJI1zbm40nm4/m5zDYFrAvWE3BZ+ZV+Y6YJv+071Sg+pfED3EGACu0rM1YcQVxjQUf+6ODj2afTjLmQVjaxUuEb+IxllUJnvYqj3xXmd0s76nAl7PrU3XBKoXnJrvmvhjMb3Ha/xfJlW9gOFqemOETtLzNUxiCsMnKAwMlrrlEo5CVlFI6s6Ny2fBEp2UDyJYC2zf1baofg5xVvwOFYCdYD81Ivjcf6koYVaUuHZTJBkOdGGMb2MYTuBQEUHHX+a2w76MUph+BdBVvZRFG3i80YrS7VwKPB1zEEO6Vxb/OdFBLgmUI/JrfkuDc5dVmTKe1zhubIkwjcwtZyfL+kSTEAA6A5ksF5SsVN0F2QVjaxUWEJhOpFvVPRrSeBrOF0k+B3FFS3YFALV6/li1bqcFJGoMnX4OJL3W84z2K+uE1PLKPpLzNVJiCscvCb/kVFFBTHHIavoZFWFiPpMY3BR0qenAcuSD7GH9HvwwGJsaZUI1Maa71GZ71yaujhreFHS2jENks2Rd58lmieQJztrWXeuTkNc4eA8+c0p1Kfx/jOQVXSykqErgJt6HmSHzpFA5cimznReLT7slmI7q0ygNtR8j8x898MD4WDz7R0q9ok6J767M3WIc86oyzQ3bQv/fh+mk1V8KzFfQWIDwUaNwbJ5g9JxnuuHrKKTlQwqE97RAMc1VFKSjgrlvDArCKhDoOr4jKnMdz4TmG6mWZPuvzXbXQrbjN0UjJYYk/UQVzg32a8Fg3XO4vsvFLz7M2QVpaxUm7qs/3966tNlSX+eByrDdCQm+0OsxjZWm0DVcfJWme9816RkYj1D5UkTa85uYm45xUiJ8dkJcYWDiwWDZTOM+7lHQgJZucduSd8/eeyTzHx3LED5naPfzSquSOdiMXax5f3ROYzq+i6GZL5Lg5OqToi+8MXvhLjA7BCH9Q2hXRoTbVRc0liL3u75w3yNly6BugZxhYM1VBzZZWMj6KbiEimrIKtoZZWHm5K+n/bUH5X5bllgskvnImNH0g0O393yqVnbQAL1ocbzexTr0qf5boh+ZaTnJJ4LccxFgQ+ac/Z9wN/QQ26qcgSF8YIBs5EIrqj+z1PIKnpZ6Wh7fnokKzLzXWjRjEcymo1Bh+9u+d69jnBf0/XxqQqV+W6Xp2/+K9WHEXCSqHCc9LVQIV6YmTy9pXgsIsZQVJTSRuK0Iqe5YcgqelmlMUD+MrjnQeXTFtLBszfTt60O382Rn5PivYc9ymCpICQHxQVF12dJ5yA6UaNfKvOdazMYa75vpfrwP/CR6NAr5o7OvA2NoLCZPx200FZRm3yYqMoBTJNZ09SigonyDrJqhKyKDpvv5C930SaFTJcHIrNsIVeXzqPp8jA8/3yZgTg6M2smY1PHGkMEarCGfGTmu3uOZcTpQR5RfBppYC4uas5bTnsQSrmm5Zkz8a92HLgDBQN2wOC7jpH9KAMOvb1EswkGZ4S24QqZydXUNFnZhqyEi88yKVcobPPd5swBvd/hu1fT77X1fOXoOqKY9xNUXORZJynhPAt7gEvzHff/b0KduiZpob6Tfe2pKbAv5iSFk4vQ5rlfuBBfOdB0dJC8QCW3FwbesT4zqFmtxwBk9d/EPyMm126yl+tloeQbfBbFVJnvQrg9baLfy3IcdSAPvkXuENqTrGZlwIMMeqg4BP9WTQJVJ5opFPNdXoLfkAuKA8U4RPoRpD5zwO3L7BW+zYq2z/1CrCF1tNdeyxoV3nzqOsctVggxLcy+NpUVk7K7lO/MPUrmnRPHKD/yyWfB2wGFXH0npewvcQN10T54ksN+zf7JAhDma/zbdTXIXQjmu5WkDixhv7XN4nLUQUBMeKQ5//ki79qU1yUuHyFpw1yd+4UoUpsvqvmRqsPBROmMS5oT70abyqoo0oMPhrNkxo/rBuUn/OzzvNiuKDYjn1itsQm4bscDGyNdbUtRgdbHlsjdbs/aJ1uNL2xTNFvQnNOR7KSwC5fHDibpHzXH5gG5yznGqUzeZ95/MAB5uTz3C3Fd0YH7FZ85j+Rqb5PJwT5rCnK6TWX1VlM+/LuqRVYX0O+12tL5S3znV1KZ74577Ndy+pX4MKTma7x0nWllGrJ9BZeEOprWhwqS4VIbcNfz3OA99AyF48zcNPSV2BOeUnGR6DpgV4wLORqdzYHIyvW5XwhVQcorFZ53m+zkYsniR4kNoLMNZVVWw3GfyiVQZD+aT5J+h5DQb5DCy62ypMQG4LI99DhOO0r0M68G5DPF7+tkmV9EcvOda7++U4HMk48UX5LVWLCC1FHfWauH6SSWTI5Hcs6NdxROtLKvc7/WLVD3QOSogr8Vz7lkuM+6BOEnmS1NEYusRqnaJjkuFtJgZgLyn4fEZv4P5ZvsQooUvCb5vjee+tMjkVsIzWdGYdZiTmn2k5N8Lk3d2q+TPU23yny3x8Pc+RLIXGFtxAYCbI3z05J7NZuS6/i99YszbUpyDoVW7sfXuV8IPvy+STrDppC/KL9qPW9kJxT/lhecjXDf6x5v1zHIasjRhsq3IU7mF5KfxDyFjH1ELi0Sh3+I5GmS/Ne+O2L4m84b6JPKfLfAg4yWFmjbXM+ZpeA71vauE1Rc0isbpcfWkVYwwdIcUsX/vVL8PUf/3Sa5i8PbgEmyz3O/EOzQfEPjBvJYtKIoIh4kW2HzrFac1mCha9pYVsctbqKPxU08xKifkMx3vCG+CJQ8cbsQyJidMfAtrAXdbqAvCxUH2APPcuLL27sA5s19AmxipZhrLsd0QlxmQi4m7vvc1x68y1QtzJo/jv2B/nDQzyGSq/+5H8OQ1X8yGiczqns2UbLTbm/gm4/MfOejOGdnwOTpX0frtAzxfVPhG9g0esygFlTlmL43EFk9Tc3p8ZIaC1NtDQG2sVZol2yOLxPyg+TQZ6gB57727Zk3tdM061PzXnR8RrQpsXmNihvkoAf22idIyIToE//vVXLv+Ba6rJjoHRBaswdCfZvuX6uPX8TtkjVip8RkXI59DHCIP8UauSfW83RqjrJp9pmYn0csHeL3M+ui1abJf4BEb4o8ZbO0syPyFpr1i+Fkh9fFpYed3l+LNf89I8+ZGofzBUxVZ+gRJId9Z39QfdLE5xObutdFKo9Qzn0AAAAgAqyjX87kTHo2WngHayGWiAvesLhEPZAc2q8wJN4UG5tSF2Im/O8EOc4SfvZXeyQuHGfEmC6GCAEAAIB2wVZyW/Yni4U010/tJ4YFAAAAAIBQkU2p4DNv1wh5yrUDAAAAAACgi8MZwsJ+iks89ofNRxMgUAAAAAAAhIpdFEYesyzuEUx4AAAAAAAECC44PZNDoEJwAG4RqLcYJgAAAAAAQgGbyfLyYX0OpH+tRJ5XMVQAAAAAAISCPZSfu+fvAPq2PNUf1MQDAAAAACAYyGreTQTQt1aW/3EMEwAAAAAAoYCj2lSZwX2W3hlO9WMjhgoAAAAAgFCwhtQlOB556hcn8mxlI4fvEwAAAAAAQeEPKq5jxjXuXNXR7KbZmnetd79I2nwMEwAAAAAAIYGJkU6x2Jc0m+rAFrqSdox+1d5rpS3owRABAAAAABAibmoQqFYbS9oQmdFIdSRtG806ik/nEDaQJwAAAAAAgkVfDoEpavz7u0k7LkjQeprVInXkkCT+/9fRrF8Tp0xgk+BTkjuv3yKY7QAAAAAAiAA7ShIoG43r7u3HUAAAAAAAEBuJmvFEntg02IchAAAAAAAgRqxK2iuHxIl9nQYhdgAAAAAAmoC9SXtviTSx7xNrnJAcEwAAAACARmJz0u5QfdPeD0GaDiStF2IFAAAAAKAdwGkLBmg2VxOnPeBCw19pNhpvJtW+Je110kZpNoM4a7L6yV0iTgCICv8Hj0v3dk5qqvUAAACedEVYdE1hdGhNTAA8bWF0aCB4bWxucz0iaHR0cDovL3d3dy53My5vcmcvMTk5OC9NYXRoL01hdGhNTCI+PG1zdHlsZSBtYXRoc2l6ZT0iMTZweCI+PG10ZXh0PjAuMDM3MiYjeEEwO0ovZyYjeEEwOyYjeEIwOzwvbXRleHQ+PG1pPkM8L21pPjxtbz4uPC9tbz48L21zdHlsZT48L21hdGg+8MwM0QAAAABJRU5ErkJggg==\&quot;,\&quot;slideId\&quot;:555,\&quot;accessibleText\&quot;:\&quot;text 0.0372 J/g ° end text C.\&quot;,\&quot;imageHeight\&quot;:9.72972972972973},{\&quot;mathml\&quot;:\&quot;&lt;math style=\\\&quot;font-family:Arial;font-size:16px;\\\&quot; xmlns=\\\&quot;http://www.w3.org/1998/Math/MathML\\\&quot;&gt;&lt;mstyle mathsize=\\\&quot;16px\\\&quot;&gt;&lt;mtext&gt;0.0372&amp;#xA0;J/g&amp;#xA0;&amp;#xB0;&lt;/mtext&gt;&lt;mi&gt;C&lt;/mi&gt;&lt;mo&gt;.&lt;/mo&gt;&lt;/mstyle&gt;&lt;/math&gt;\&quot;,\&quot;base64Image\&quot;:\&quot;iVBORw0KGgoAAAANSUhEUgAAAscAAABsCAYAAACGsh8qAAAACXBIWXMAAA7EAAAOxAGVKw4bAAAABGJhU0UAAABYpZRLWAAAG6lJREFUeNrtnQFkl9v/xz9mZiaRSZKJZGYmkVzJZCRJkpEkk0SSJInkyiQx+cmVK5JkMiNJJolkkiSSJFdGklxJZGZmZvT/fnzP3PX9b9/zOc/3eZ5zzue8Xxz3/u6vtvO8z3nO8z7nfM7nEAEAAAA66amUX3XKa0gEAAAAAABS4ZrFHJ+ARAAAAAAAIAWaKuVHHWM8VykrIBMAAAAAAEiBg1R/1fg2JAIAAAAAAKnw1GKOeyERAAAAAABIgQ6LMZ6ARAAAAAAAIBUuWszxBUgEAAAAAABS4UsdYzxfKWsgEQAAAAAASIE+qr9q/AgSAQAAAACAVLhrMcf7IVFSbK2Us5UyWilvKmWyUmbpv3R+M5Xys1IeV8pwpRyrlE7IBgAAAAANrDKGZzlj/I2q+Y+Bbjh/9flK+WyZKNUr7yvlJPoLAAAAAGLmtMXwDEEi9ewzk6BfOZVPVA3VAQAAAACIjncWo4Ptct1cztEU15YzkBcAAAAAMbHZYm5eQiLV2NL35VHOQWaQJ91Ujd0ZqZQX9F9A/Jz556T57yPmz3VDsqS15BivPyrlSKXcqpQHlfJh0bPOm39ymaLqFhofpuADF1epem1sD7pKtHD776iUU1Q9IDNWKf9WynRN+/P/5sscHlL1KmDuL1sgX7L8bTE2xyCRWnaXYIwXiuYQC748hw+snjFjL397X1H1wOL0Iq+x2G98NGM0//nz5u93oEsuD+eRHKTsAfGfzd9HPso0tOw0s/InVP9AjUuZNoaZzXIzulHQrDWTucc5tD8P5HcIcYIp0Wwmysv1Cc5I0AqZ1Lb9lxLN8SfSc0hvk/nu3jffyzx1mjY/ly/c2YZuStReKddyNDhz5uetgpbqtFxN1RQ770oY0NgwXTUmzCe/Ii1FwB+YA5XylKqrwUXUm1eWjyQ6Fvts27I5YnnGm/g0q+Wkh/HwZMR68a7qEDWWyaORxapDVM0mkhT9lfK9IGG/mw8ptIxfS976vpuj6Xd9QX3GjcEcV1fweFL0tcT6c1jOHzDHas3xM8szYuVKL+/JLTVbN/2+8ttSKb1UjVn+JPxZbyPTqMlMIN8E8j3hb/+YMcqqd3Wbzcy8DFFvKBczBS1DeDnHqbpyDXNcnoHiAZpj2b55fI4rMMfqzPEGwcQI6KRT2McvOIxRV4Q/c2MkppjPbpQZduJaZozn2aqtc64QzNrzLk9J57J8KlqG8lJ+9GCQUzXHu4zeITwLXx+cQvxpKubYlr7rLDykWo4K+vflDD9XYpBDP+DJ+Z7/iegbM6vNzD33JOQLZQY5JS1DeiHflGyUUjXHoT3PeAIGORVzXC88Z5787BCBchgm+5mDLIfn+O/YQiyGA9WED97fj/Ab81pTx3zi8OA/qLqNz7G0HYs6LP9zg/nvN82fk/7MJ9AySi0lccGcQuYSVWOjOR6srWaQ43/ng4W7zQyeA/2nMr6Uf8EcB2WOF59y5rRAvH3ZXNP2/AHYQ9XUQeMZn2kM5jh6c7zL8mwP4R9VY/tunm/gZ9vyJj8OdLXY5bsfUhnW0imvCR+YDcs5kse2tpg/LzU616BldFout4LLg1EjcUdsmgYo2/Z9t8dnhzmuxiHzJGVHxpUeniT+j9yzXlyEOY6aB5Zn2wX/qJqflvbvbeBn95I9A1JI/C+HcX7OmP6F+wJ48al9Cc/Bu27rzQIFf3Ovm3fxZwO/+5SGDrmf5FvWWZNBd5D8ZGU/tIxKy4Xfxduhlyn/gw3Nxmi5vJgjMMdezPFjM8DmlTe0i9xSA86T3kuHtJvj1ZbJ0Fd4R/XMWvp2SwM/u4XsB8lCYCVVzw41ksGJL1Ham9M4vI6qO768u/3eoR57Yu+MPCBJlu3ziGOVxuF+pzjjylLV8oWZFBSdSH3Qcca8MsGPy9mSJg61hvSmMbJF0GpMt0v8McxxfJwhZCZJHZ87XnOBeIi3GU0xZ7Dg1HZtBdeRQ+A4ZZst9DH6uyxGBaJP5PigbOok2+Sj0DJpLZfjkcNgcTCxD8tasofc8GSpPaePzIIpLuNqUTbIrxzavldh+2o3xx8sz7UB3hHmWLE5Xk3ZQgj5yudz5OeWP/6dfHMph2EsTuk5FXtH7CXZNuWmnH9vN8kujNgBLZPUsh7rSR6HeiuxD8sIlRdmw4ffOkt+vg6Sx9vfgzmOim2U5m4A+B3bt0xrWEVWY/yQ/N8SW+uD2Cjfib0jSmL5Lhf0uyVb5O+hZZJaSoxZatlPbPQlYhj/JHlYTYuyNtZsjm9ZnmkAvjEJpi39oK9B4xbigTzeFXvhaIp5gegkuksx7CNZirGi8uVyXIzkOuV+aJmUlhKOCgeQn4m8y3xgcUKgxRoFz7qC5NeU74c5joIWiymaUjjRAUvz2tK3Bxv42aGmchslN2PMY/kOdJXikGQ7GCy4DucFdXgLLZPSUsIW4SAyk8i7LNk5OKzoeaUfk2vK2lmrOT5meZ7r+Fwng+3d/peyXfbDsbGfKby8vGfIzRjzItgmdJPi2EaybcmiV5pWCleBtkPLJLR0WWmSbq1rhw8p2dIfaQsvke4cPIA5joKXlufZjE92MkgWeW5n+LmS66OPeljkmSO3FeMedJFiuSNoiLJum7onqMswtExCy7yNwmwC77ItewdvV69T9szbSZ7aCOY4bDopnbMSwM5WYR8fJlmqziahMeayscTn5AUelwN4s6RjYStoWoSzlUMl1aefZCuArdBStZZFGIVJ5e+yJNb9jMLnbqU0w2o0muMhy7Ocxic7OT6TfCWVL4fiyy5W1XyXOSaXr6ufEP6sskMOr5BbOAUOpJbAIZKdhCzrAoVmocE8DC1Va+k6KZEMKM8Uv8d8CPMrpRFjntUoziX4zDGZY17V+064yAf8znnKfjtc1lJm5ocukqcjzRpGAjIgOczysuQ6PaE4L7KAln7oIuQ5tq24ab5GGeZYhzm27XyMRN5efB7gCFVD7zj8iTMWzZh+ydvknIXjjRmPTyt/X13gnaF/SzTGE1TuBRouV0PzKvoKdIlyZurTgga5WnK9LpFsi7QJWqrU0pUDwoGlX+l73C1YebhKemkihFVoMMe2fOU7I2wjXunmK9zfUTaj9g9VbztbmVA/WIo9JZrjvhKfqy/guiVNL4WZH3SvsF47oKVKLV25RenEVi+F7XT/Z8XPzqwnedojmOMwWWuZ4H2OrG34feM8upM5GTb+OeeXWcRIwRwzF0owxudLfqZXDnXTeMtnsJwTNkrZp9tXCet1AVqq1NIFjqv+IXi+m0rf4WOCZ9+nfBzbL+zjY8qeW5Mpst10eDGyRadPBZk3XknuSdQcM6cKNMZnA11QW1jcWQ/LWh73Kdz0V1OCut2Hliq1zHuw5BWpLoXv7yrBxOBhAuPYZUrzIIsmUzRheX9jMQZlHB7j78iRRM0xw+ndPuSoJ09kfOycPnao41+wq+XyTdAoLzzVTdJxfkBLlVpKaSfZNdlaB5YbZI+x7UhgHHtNsg/MQZjjILHlqX4aSXvcpHIzKgwmao4X4Pd5vAH9OA6cs1I0e6j7Rod6zicyjgeDNP2Vr0wGw8L6tUJLVVrmbfp5RapN4fu7mfSGyrggjTfmshbmOEhsFyfFMKm5ReWnG1swyKma4wXWmD7CiwUcOsWX/fDh+IU0przSzjmQn5hvId981+m5zi55jUcJlMouCns5X/rS74GWqrSUwDN9SRgLD4hdSt9f2+n3j55WRMpGGlLxSuGzazBFbVQ/Fzu/w6Fn0rlE7qaW+yOHYPTVLEo0G+PGmXX+JvkFGCmb49jg/vzNod1wE17JHBQ2jK+bWAaE9TsMLVVpaWMDyU748unuP5S+u2cFz78rgTGszZgnSd8+AXMcJMcp7pCofeRmUDmzzFbH38HxsI8J5lgLLunbPkCucFdc+gMfdK5CS1VaLke70XlW8BycMH6z0veWQwNsByzHEhnDpDsiHE+vMZWdBlNkixfvCfxd/EnlpQnjyX7WfMkwx+HgEpt+EXKVjzQOdben+klDFe5CS1VaLoa3nzhPM8ckzgmfgePKVit+b0fInvJnQwLjF6dEnBb2iXNKNYjdFPVY6v06cP3HHNrgQI5jYpYwDpjjcHAJqeiEXOXzUNg4vi6H6BHW7yG0jFpLHux5VW+rMcIDZmY97mCIF2ITjyt/ZyXbcZcSGb8ekTwvbJNSDWI3Rdco3lCY3Q76nyno908RzHFsbHVor/eQyw/S+7x93eO9Qli/Z9AyGi1nF5U8c34OUTXnr2b4oM6ERYtvHvtYmRwjeQqkLYp1iNkU8YSlXo7uucD7sjS8ocgFh00kS2UJcxwOLrf8XYNcfpDGSvmK1ZOmR/sOLaPRMs8URlxXjjldncj7KomvPZqADrwLMiPsI2eVaxGzKbIdYg75whbpqjGH/RR9I2onzHFUuBys3Au5/CDdkvG1JdkkrN8UtIxGyzxMMRujI6R3q3wpOIbYttr+LgEdeCIkTW2VQm7QmE2RbbetN2Ddnwh1v4x+AGq+w9JdU971aoZkfpiN4IWSmiVoGYeWea4cvzUfn54E3lVJfG2fcg04bdsrYd/gmyhbE+gXsZqiDrJf3BMqa4Waz1F5u1owx3GwxaGtXkMuGLpGX/pZaBmNlkXdEsVG+bjSmbYkDZ/21G3crk8c+oL2+PPYTdFFivdmxzNCzUfQD0ANAw5tdRtyYWBttI7z0DIaLYu+SpXzG2u67IFXS78K2qxL8TjFxlgap8enu1OJQY/ZFH2x9Oc1AWsunaTtRz8ANdxxaKvDkAsDa6N1nIWW0Wj5q6TC8bcaLgEZEjzrTcVjVJuDGXmXmDGO1RTZ0hE+ClhvjhmVpJeco3J3sWCO4+CpQ1v1Qi5/IBQAWoaiJWfTWFkpO82Ky2mqXkjyvgGDPG9+Tqx0m2ewfYTXKR2f2OhKY4w5Pi+VUIrYTdFdCmfF1ZVtJI95Rz8Atcw4tFUL5IKha/Sln4aWqrSshXOdctqn+wKzuFS5Een7+VLwbFeUjk2cnUOalYJXltsSHcNjM0WrqP7KK+fpDjkLjTRm9Cb6AVhiAUjaTlOQyy+hpx+TdqZJaKlKy3rwauJlkl8bvFD+iuzdlFxywRq0KxyXtpP8YoNhSiulX+ym6LSlnkOB631LqPcA+gGoodehncYhl1/+FTaUr5RIbSQ/hAUt9WgpgdMpjTka5JORPBuvrv0QPM+gwjGJt9SlW49/YgiPzhTZbpXrDFzvB0K996AfgCXGNmk73YNcfpGeAPcVy7dGWL/H0FKVli6cdxhwOPQlhqwON0i2wr9S2XgkTZHF5vkAhu/oTNFmSx1fRqD3a6HeXegHoIYjDu10B3LFMQve4al+O4X1uw8tVWnpygmHQed54M+yWfgcF5WNRX8Jn/sr6chCkqIp+ttSx2MR6D1JYe4QwhyHz2WHdroJufwyLGyo3Z7qtzeiWRa0DPvDG0uKnDeU1qoxp7saFbYbryymlqpNiynidq53LmOG4rjRMNSD1zDH4XPLoZ3+hlx+uShsqH5P9TsorN8gtFSlZRb4w/pF+IwPA32Gw8L6X1Iy/rjkMObJJ1IbxWuKbFvKsayUzRHMMcjGMMEcR4PUMB3xVD/pdvlBaKlKy6KfkT9wKwI0ipJDnbzCpiFDBa98vxS213kM1dGbomeW+m2D3jDHMMcwx6EgTS1y3VP9pNsQO6ClKi2zYtu6DWEFfzmk8WhXFYw7fChVcrkHTwT2YpiO3hRtsNTtQ0R6I6wClGGOb0Muv0hz3456qp/0kFsLtFSlZSNI41evB1TnDuFHV8NteGyMJSf+OZXdNgIaTJFt4nc2Ir2laQab0A9AA+Z4FHL5RxKn6euEv+Tq4H+hpUotsyKN2w0p7lg6aN6KvG1WCo0x98MuAlpM0Veqf8V7TIcsfwr1bkM/ADW4HMh7Cbn8c49k+WHLpolkVwXfg5YqtczKNpKnBAuBHocBszvidmGz8EJojNdjWFZjinZRnIdjl2NcqPc29ANQwyC55eQHnjklbKy1gZqGM9BSpZZZaSX5RRIh8FRY36cRtwlPziRZKb5RNT4V6DFFtnCuXZHpLQ1P249+AGoYcGinGG6LVM/mQF/2Q4HO0KGlDsMwF0A9tzsMlHsibo87gufj7epuAppMEYdL1Nux+hqh3jcozIUGmOPw2Utu5vgYJPPPd0FDDZVcJ0l8zgy0VK2ldnMsTWU2EXFbXBA8HxuoXgLaTJHtOvArEeotPdMwgn4AaljnaI7vQbI4VnZelFynjxTniU5o6ZcmiiOsYofDIBlrnt99WCFJ2hR9sNQpxhCarUK9P6MfgCWYcWirEPPxJ4fkI8arO2Wl+ZLOsA5BS9VaZqFd+Lw/PdfzucMAGeOlHxwvJ8k5jXyeOk2R7WDseMSTb2mu465AtIY5Docxcls9PgnJ/L/wkxTOxQmnSXaasxVaqtYyC3uEg87jCFafYl3R58wUkt2KCSo/5RXMcTnYQrkGItb8oVDziyXUhQ34d4I5joUL5GaOJyCZf/6mcGJgJLGYw9AyCS1duSgcdHw+84jD4Lgzwja4TWkdAIU5/h3eFZuuU5cpivuyoeNCzb9QsZeBbCTZlfMwx+HQ49heCDsLgE0k2+ItOmF7l7DDbIeWSWjpymsKe7uK0/jNU1y5mF3YL3y2mxhy1ZrjYxTP7ZRZWO3wDh8v0GR9y2C0gH8+OrYZ7wy0Qza/SOIgiz4cJFl1fQstk9JSSrfDgLPFUx3/dKjjUGT6rxJ+sGcw2Ks2x7bdqs0KdJdeU/+jgEWQ3SQL3cPFEmHyZ4a2ewjZ/CI5Qc8fv6LiUzuouqJqq8PBBsyia4GW8XBPONB8i2TVoCcy/aU5YK8Q0GqOOy31eK9Ed5dDcHz4MI8wEg7RuJzBWMEch8Vq4bfZRwx7SJTp13KZ9XMZLOh3S2IxGxlcswwo0DIOdjq06V+e6rjFoY4fI9NfegEOb0evw/dRrTkestTjtCLtnzrozzdENpKWi0Pf3tHyh7ZgjuPiWkY/cirAZ+GFwMeUf3x92X4tl4/cDOV/taH09pi+iMTWrGVIrCG3+LsuT/W84lDHy5G1gTQ13SN8F9WaY/441sucwKtlKxVp303y2OOF3Md7MxgP29Xr/RRHbnfwH3z2ZIqyeZIQdt54x/vEognbe49jW6njnORGtXeUX0jAeqrGZhWd4cGH2Fq1DIX2OisqocVu/eNQz60RtUGfw3MNENBqjm053kcU6j9E7t8UNhK8Rb67ZtxvMhN3NrvXjZm2/axnDv1gCq9LUJyl7CEyT43BLhu+yfQ2/f/LTEY9jm2ljnPSgzW8lN6cwwzqk+B38aUNayIUW6uW9XhD1WwQRR+64hu2XGJ4eeVqo6eB0OXqUJ8x0Vl47vBsawmU/QEpazvddsHBToX6N5vx7peHwofyOhz6wSRel+B40UD7T5tJVtG36HF8PYeBfKFykwsEaY4Z6WUKfNgg62lcjsGU5mnsj1hsjVpKdJ43pv+ImSTkyQlyP7Ht80DDUYd6xpZ3+ldkJTVzXMZ2ui1F4WfSC098v3vox3sc+8EPeNHgcA0JXM4k8zmavHYbN5pv9qhZSJPUYX9K5piRxkjywMD5HKUB2byieJXk8VrXFYitTUtXneeN+T9H2dOosSZ8zfX7DO343PMgOOpQ1wMwxzDHwlXLUFYMbemptJ+03+RgJPIoxzO8g6/gRYOEv4dTOfULngBxyCSHbHCYE597Wipks9X0WZ5gcagb551/RPUv76lXijhkHfzY/sihYnxpAcdg7aXft9TZ1PDhBU4bxnFnLmlMnigSW5OWeaxmPaDqwTOedW5b4iXmq4X7Fs1iJzO24T/kP6+uy01WseUAhjn2Q5vwed+UUJd6GRN4Yrw+AZPTTe431mUpxzK+gzgMGy47cjTIZZeiwraCH9t5AH7hSXRe7VuhSGxNWsZiljgm2Xec6zrH+sYGzLEfpLl2HxRcj+1kPzyUCqvJnl0ia/lGy2cYkvz9+/CgQbOVGg+x8FHGUzXHZEzVs5IFbzQvZKhia9EyBrP0jIq/oltCv0Od78IcwxwLkV7VfavgetyhdC4akjKQ4yoyr7zzBTurGnwH7xIInTXkdsDZ94rxNSoub300Y3uzYBDMq3BweZNisTVoGbJZ4o9JSDGOVx3qfgLmGOZYyBnh8x4tsA68G1YvtOunh/EnFPhWPM7a85ayx4+y+Vif0zt4A94zqnc71DALDvkcLGHhKbqx/RAVd/CAZ9p7ExI7Zi3r0WNMuY8tIl4t7g5soHvgUP8Y013BHPtBesjzjwLrcFwwOQfVtJPHzOotj1GTZuVtIcXktDHR983EfofDpKJV2A9OoRmiYrWZHGW5arqIBSe+I2BfiZPdKMf21WYWOp+T8Dww8MGsFQmKHauWEvgl2kXVbd2iT3LzYZPeQAc5l2dvgTmGORYimXzOFvwxe235/T3wOIXTKez3/ZAqWpPME6ZPVO44OWcMMe88rfLw3FGP7bzdc5Wyx1bxzWac2msl+n8SWm4zxv1lDpOBhdRwnLJmHboPSIztwvfkAaRSzz5hX+iDVNHDh/YuUfVgf14LaoszSD0xP38XpRsOlTt/GHPGW328PTRlVi1mjeg/jPAca8uHFTogWdJaNpsXkLf6+NKLMfNcMzXPOmmM/wPzvMfN32tGNwEJMyL84OG6bv1IY89bIJUqmswkmd9x3n3m/MZ86dZ3+i9sZ3HhXWXexXy+6HvKfYcP9m6EnAAAAGKfPEtDrGCI9HOfZIf7AAAAAADUweFX0tCr/0Eu9TSR7FYz5DgGAAAAQHDwteccz9dL2eL5DlN1y1S6arwGkqvngLA/nIFUAAAAAAiNWfr98MuYMctscPiwatuiP8vmma8R32v+zAS5Ha45B7mTQHrjajekAgAAAEDI5rjoq+KBfqRZKiYgFQAAAABSNcccj4xwCv1w3tkvwj5xAXIBAAAAIEVzzPHInZBZPZzG8inJc9e2QzIAAAAApGaOORc4LsPxA98SeITKuTRhlYMx5nIZzQMAAACAlMwx35LFN2u2Ql4vtNPvK/dDVNyV2Xz50RdyC7HB7bMAAAAASMYc8y1XyELglz3LtM0/lXKlUnZQYyvKTcYUj2foH7vRPAAAAAAIGY4H5rRs7xowxB/Mz9gAOYPgqKDN5qgaCsFX/A4YQ83tV7vaz7HE68z/f7JSRql63W+WfjKIpgEAAABATHRQ9VKPO1RdFZyi6soylxljisaNQeKt+v5KWQvZguMOlZOez6XcRLMAAAAAAAAfPArMGA+hSQAAAAAAgC+mAjHFP6h6KQgAAAAAAADe2FIpw1SNK/ZhijlbCYdRIJcxAAAAAAAIBjanpyvlRUmmmOPS+YAfLn0BAAAAAABBwxknjlNj2SaWKpPmZ/JBzhbIDAAAAAAAYmR9peyvlD+pGoIxVimfjdmdrSkcw8yXdzym/zKVHCSsEAOQO/8HNuxRpSZZveoAAAC4dEVYdE1hdGhNTAA8bWF0aCB4bWxucz0iaHR0cDovL3d3dy53My5vcmcvMTk5OC9NYXRoL01hdGhNTCIgc3R5bGU9ImZvbnQtZmFtaWx5OkFyaWFsIj48bXN0eWxlIG1hdGhzaXplPSIxNnB4Ij48bXRleHQ+MC4wMzcyJiN4QTA7Si9nJiN4QTA7JiN4QjA7PC9tdGV4dD48bWk+QzwvbWk+PG1vPi48L21vPjwvbXN0eWxlPjwvbWF0aD5ksgckAAAAAElFTkSuQmCC\&quot;,\&quot;slideId\&quot;:555,\&quot;accessibleText\&quot;:\&quot;text 0.0372 J/g ° end text C.\&quot;,\&quot;imageHeight\&quot;:11.675675675675675},{\&quot;mathml\&quot;:\&quot;&lt;math style=\\\&quot;font-family:Arial;font-size:16px;\\\&quot; xmlns=\\\&quot;http://www.w3.org/1998/Math/MathML\\\&quot;&gt;&lt;mstyle mathsize=\\\&quot;16px\\\&quot;&gt;&lt;mtext&gt;0.372&amp;#xA0;J/g&amp;#xA0;&amp;#xB0;&lt;/mtext&gt;&lt;mi&gt;C&lt;/mi&gt;&lt;mo&gt;.&lt;/mo&gt;&lt;/mstyle&gt;&lt;/math&gt;\&quot;,\&quot;base64Image\&quot;:\&quot;iVBORw0KGgoAAAANSUhEUgAAAogAAABsCAYAAADpA0MHAAAACXBIWXMAAA7EAAAOxAGVKw4bAAAABGJhU0UAAABYpZRLWAAAGphJREFUeNrtnQ+E1cv7xx9rJSux1kqSSFbWSiRJViJJkixJriSRK0kSSbKyIrly5YokSVZcSZJEkiRXJEmuLEmSJLJW1lrR97zvmf22nXbPPHPO+Xzm3/vFuN/f/XVPM8/MZ+Y9M8/zjAghhJCU6auU73XKU5qIEEIIISQvzlkE4u80ESGEEEJIPrRVyuc64nCyUubRTIQQQggh+bBT6p8eXqaJCCGEEELy4r5FIPbTRIQQQggh+bDYIg5HaCJCCCGEkLw4aRGIx2kiQgghhJC8eFdHHH6rlAU0ESGEEEJIPmyQ+qeHd2giQgghhJC8uGYRiNtpoqxYXSlHKuV6pTyrlNFKmZAfqY7GK+VLpdytlKuVsq9Semg2QgghJB06zaI/mzj8KNX8iCRtkN/yWKW8tWwW6pWXlXKA44UQQgiJn0OWRf8MTZQ828xG4HuLyhupui0QQgghJFJeWBZ7Xh2mzVALhWFtOUzzEkIIIfGx0rLAP6GJksaW2qgV5SjNTFpJr1T9GIYr5bH8cJCdNP8cNf9+2Py5XprsP5+PNZWyp1IuVcrNSnk1zXbfzD9RxqR6nQAHYzghn5XqE1t9NGPU/b++Ug5K1Wn8dqV8qJSvNf2P/xsJj29J9dk0jJdVNF+2/GVZ3PfRRMmyuQRxOFVSvm5GgnkEcR02cy/W3n+kGsTzdZp2ma5fXps5Gn/+mPnvF3NIzg5ybA1K4w6yb81/n1Ourh6zO7sn9Z3MXcpXIxohGNs5LINmodkg3W1B/2MyuyL0G8qJdrNZnG1MIFJ1Ls2UbN+/K1EgvpF0AldWmHX3hlkvW2mnr+Z3kZR+LYepSFelnGuhwJk0v9eZqL26pZp+4EUJHzVEw1kjRHzyPdJSBJhkd0j1zdxvBdUbJ4x7Mp2PfPZt2eyxtPEil6dkOeBhPjwQsb1wu3ZGmovwbubAZpdUo8yzYqBSPhVk2E9mIU0FXANea6GQdh2kPv1IKBCrJznYGLwvsf5wUVhDgZisQHxgaSNPMNLlpbilremtOQGcUyn9UvVhfKP8reeR2ajNbKKeBbKeYO2/bcRi0rd77WZ3WoZRLyRizBAG6ENzgkmBWJ6IwCQF35aPHttxmgIxOYG4VLE5IGnSoxzjxx3mqNPK31wWiTCEL3eZV/CuZdxoqNWpDc55ip1rq8v9BI5nQxmYrz2IxFwF4iZj7xDackfy8EfLRSDaUpscoY5Klr2K8T3UwO9qRGLoQU/IB/lvRGvMRGri8JEnQz6OXCSGNCiflSwWchWIobXnYQYiMReBWM9V4Zv4uSkg5XBV7D7IjQSU4L+xXTdfDdQmCG69EeEa8zSlgXnPoeGfpXo9DD/FxdMGLP651Pz7i+bPaX/zXsILF/wEEV5/Sqq+l/AP6aj50PG/Ebyz2ezk4Pw61uDA/JMCMSiBOD36DSkTcJXTXtP3mAS3SDWtwsMG23SbAjF6gbjJ0rZb1FBJY1uHjzXx27a8incDPTV00REhlaupDMpzygZDsBwVvd/gHPPntULnXEIL1zPzQTbjhwDhsFsau8rs9dh2CsSqXyKE+voGd/zYeP0h7tHQJykQo+ampW2bqKGS5oul//ub+O1+sWfGCIk/pDXBIxC+U/mEcQDTNYOGwe3LErNJx5p73nyLX5r4uw+mMCC3i/7qstFkkYtFH200EPHChauhIWm9s2+7ERsug3OYAtGLQLxrJplW5RVbLm5pk75JusnpUxeI3ZYNwXvqp+SZsIztOU389hyxB1eEwHypxiY0k9kDDw1sbdE8vEiqN3+4NX3pUI8tsQ9GTEia49tW+AhqfRw/SXw+No+N0C462eig485pfoYT7JGSxHOtKLtoxFwRzDXC08UfkQIxPg4LI9Zzx+fNx2QgmuR5g8IQkc1I+9NRcB3hDoR0NjY3sOjzPV9XGH2khQ2FSNRcl17nPDErdxw+mJ2Z2Wah2N0ZsAHpatFEOyUMy3iGCSLxH4e+70+wf1MXiK8s7VrK6Y8CMWGB2C2NuVPhebyj4uc1GPydeOEKV9LT052NxT4Q+0V3XbWixX9vr+gSSq/nXDEjS0Tvl3YpM9sMS3kuDAgI6Sm5fYtF78/7NwViVKyVPE+Fyc/Y1sZUr5gbFYe3xP9rYrW6CmLxSuwDUePXNFTQ3625Kn3JuaKuOEk9MtyVDZmIphOidzGYk1gfpywQL1natJvTXhbY3g9u5j32UINUcDvy2FEY4pDkAIdLMWwTXSqbonITwkdA84zfALtqRvYqP6IvmdgDQTwjClssSKCt80T/pON2CsQomGMRBmMJin0yM08tY3uwid8ONc3NdXETh5jLecNYIJqI4sGC63BMUYfn7KoZWaX8kMYzsYfmRPq3hNqrnVDPJdbPqQrEfZb2nOeUlw22b/uDNJYQH75ybyW8vH2HxU0c4mBpBYdJcawV3fVU0act85UnIevYZTOeOGivGVMHjvu21BCpXbVrT5BvUiBGwRNLe1ZyyssGzcHJ5QZ+V/PU3l4PBx2T4nZy2MchUixXJJwXGf6WjLKRe1gsJzKwgy2qG1d3ixJr8zrRp32gQAybHqEvNvnBatG/0qFJY9amFIcoy0psJw45XIJSJnhYVE6naBT7rpLqMyC6U7C57LqGFsvRxG2g8aU9nGC750qeLgYpCsQzlrYc4lSXHW9Ff6KGBxSQELqzZp2Hjx6e9hxR/lbZ7lynxe1qmUFaJbBLdNFBZSVYblcK1t/Ydb8Ifc1H9SBhGyDQ6b3k68Oao4tBagIRpzufhMnuyc8ck/JfliozIni5uD0heplDohw0zu1PSq7TPWHi7EY+sNzzINpOXlJ+co4CMQ2BaDsBH468v+AfvEeqbk1wBUFmjHEzLnFliOjsZ2Z+P5T49+oCbgg+lCgOR6TcJNMuz+jhNHUeh0Q5u9Wvig45W3K9TonuqqyNXfh/dig/rlTTBPUqdqBnE/+WecUcv0C05TPdGGEf4cQTz126vB8+vfwr1Vcx5mc0DmZiS4kCcUOJ7doQcN2ypl/CzJ22VVkv5j36wSXJ23fTFvX5VtL2W10i+pQQFIhhstCyyXkb4akX8uyNtki04HeOzXIwkINABMdLEIfHSm6Ty3OhKb4GFSxHlZ1SdsRnp7Jex9mF/wG/zc8Ke11MtP37FG3flvgY2K78Zm4n1u6UhIHtRZyTkR0+vClIwOBEsS9TgQgOFigOjwR6SDV1wLGEy3153JBw06Jo3pe9wS5UTxg4mVieYNs7FeL4VgZjYEjydO5OSRiMWL7fWBbHMgIqsC7tyVQgAqS+edVCe0LM+7iRu+tQxz+51JfLR0WnPPZUN83A+cwulC7RPVGY6sd1Qew+d4szGAdPRTfJ7qRADBJbHsv7kfTHRSk30nYwU4E4Bb7nh03YD36hiFZu91D3ZQ71/JbJPB4M2rQovqKFryrrl3s+RI2QxslER4JtXyl0QxDR+x+iLKRADBLbYwUxCPtLUn4qlimRmKtAnGKBGSPYMMONBAnxEYA6lTIOJ67IkXjPrK14IaXHc51d8h4ya0nJbJKwj3W1H/2WTPsPOz6NiwAmheWJ2sAWFfna0864bLTXy/8k2PYUhEGH1M/9im849IwNp8Rd2GE84jp6Q81Gv92IF2Rc+Ev0SaJzFoixgfH80aHf+GJKyeyUsLOV71bWL8eE2UtFF/mFqL81idrgiKL9mzIYCx1GQGi+ld8pEINkv8TtHrJN3EQaMg6sdvw74B93VygQU8Eltc0rmivcU4eBwCedsxn1WZfptwmFXZBUdWWidsA1qS2I6XYmY0J70v5Z0nTHSEEY2PxH+wL/Fr9IeSlUsOFtNJ8iBWI4uPiqnqS5ykfr47fZU/20V+DXEu8nHMUjLyR8lCaVNoGfSXfCNhkWezqEpRl8w0g/9VU5Jo4maoPYhUGfpd5PA7f/bYc+2NHCObGRK20KxHBwuV7uobnK55aEnYy6T1m/FFKYtJnTndVGDO42O6yHDqJwyldpf+LjVnM1cSqTb/iO6PPGpfrqUOzC4JzE6xaw2cH+hwv6+8eEAjE2Vjv010uayw/atw99vXk4T1m/B5HZfWJaaWVOMLxD3Jn4mIXz+ojFFh8lj3c694k+PcSqhO0QszCAaK+Xw3My8LGsveotchO/QnRpvigQw8HlNZhzNJcftH4jvvyWtGl4Yns6rJXpHdB2+KB1ZzJmNf52ezOwA07XxyXMlxEoEPXYAgVDTmquPT2EC0TRL3H1UCBGhUuw0Vaayw/ao3lfV1NtyvqNZSgQIQ72SLrXhjMBn0LbqeuLDOyAzYA27UcOucNiFga2W5z+gO1+T2n3IY4DUrOua2/PcPvRTpP5YSKCD0orlnITiFPluZmA+zIYrxp/uw2J2wApbbQP2+MFpBySyMcqDBaLPbl9qCxU2nxSyrvdoECMg1UOffWU5qJAbPajn4jM7kW9JgCxuD/RHZcm5VHqaW3aHU5tMBY6M5nHYhUGJyXeF4AOK20+zHFAatjt0FeXaS5OrM3W8RsF4i/5D1NKiIxTs/eKMbA84W8V4lDrt/NS8vFJjVkYvLOM5wUB21y7UdnOcUBquOLQV7/RXJxYm60jTxBn98dLIVH2GUVbLyb8nXY4LMgvMhOHsQoDW6qmOwHbGz5kmtRbk1LubQYFYhzcd+irfprLH7xiDgtEbc+vlI1m531IqknAXzYhEr+Z34mVXtMG20K0KNFvFGJP63MIf53ODOexGIXBNQnn5M2VtaL3geU4ILWMO/TVHJqLArHZj/5rBn2FXGhIiXFDIZhmKhcibfcTRdtOJ9rniNrWRivjhLEj03ksNmHQKfVP4JDHM+TsBFofsoscB2SGQxBtP43RXH4JPc2NdjCNZtZvOFUaEv0Ta1Plz8jaqUkEDRt0JdjH60Sf/Peq5JXuKHZhcMhSzzOB2/uS0t67OQ5IDf0O/fSQ5vLLBwk7UXaH6IMycgSpJlzeQUU5EEnbcMryWdGewQT7FdeL2muYE5zGohMGttdHQn939qbS3ls4DsgMc5u2n/6mufyijYr05de0QFm/u5n34zGHjw5uBTFE+14Q3cnx/MT6Ups+BAJyB6ew6ITBSksdn0Rg76dKey/nOCA17HHopys0Vxw7wfWe6rdRWb8b7Mr/0tpoP7xHgbdlpbIdJxPrwz+V7X4vaUSn5ygM/rLUcV8E9h6VMG+eKBDDZ8ihny7SXH65quyozZ7qt5U7jZYuPrGkD3gmeZ0eIhXIdWW/4YSpm0M9SmGAfq7n9z0ucbx8E2pwIwVi+Fxy6Ke/aC6/nFR21ICn+u1U1m+QXfkfWFzeKW12K9A2/Kas/6lE+swlxyE2dEz7EK8wsF2vxXJiMikUiKQxrgoFYjRoBdgeT/XTXpvuZFc62wyT/LwAxZImcAonLSlELuME9Imyv45xaEcvDB5Y6reW9qZApECkQAwFbcj5eU/10x5Hr2dX/h/bNVYIJ8OzofVPOZtAPyHwS5MAG2J4K4d19MJgqaVuryKyN6+YSRkCke8we0abZ/C6p/ppg2h47fYzWn+28wHVebFy4Unh1RSIQ00kKNL8rOVwTkIY2DY/RyKytzYFUxvHAWlCIF6nufyj8VnzFfWqeWLuA7vwF7R+fLcinDguRd4385XiEON6OYdyMsLgvdR/DjOmwKMvSnt3cByQGlyCVJ7QXP75W3S588qmTXRPyjGZ5q9o30p9H0h9+xwmjd6I+wUL5mOlOFzCYZyMMNgkcQaMzcZDpb3XchyQGgbFLWcv8cxBZWctDFQ0HGYX/sJc0SdbDoH7yvrej7hPsOHRRCvjHd6lHMJJCQObq8ymyOytdf3ZznFAatgtbi9/9dBkflkZ6Me+K9BdakqL5mQA9VznMFlsibg/rijah6u7Xg7dpIQBro7r3YS8j9DeFyTMzTsFYvhsFTeBuI8m888nRUeV/YC8xldhnF0XvUDUpnkZibgvjivaBxHRz2GbnDCwPZ14OkJ7a32chzkOSA2LHAUiXcgiOd14XHKdXgujnBqlTeK4Yl7vMFHEmgdwG3fKWQuDV5Y6xehOsFpp77ccB2QGxh36KsR8vdmhWcRwwlFWOhntLmMXu25GupT2++K5no8cJokYE2PDf0aTk5L5vtIUBrZgsYcRb0C1uRCXB2JrCsRwuC1up4gHaDL/H7zmAfayEisfEl2E01x23YxsUX54dyM4hYj1pBgRy5pT8BEpPx0IBWI52Nxkdkds81tKm58soS4QoZ+EAjEWjoubQByhyfzzl4TjD6DxS7vKLpsV7RvbPm047DBBbIywDy4Lg6xyFoi4bflapy5jEneC//1Km7+TYhNmLxPd85wUiOHQ59hfdMEJgBWiu+orOqHrcuWAWccum5WnEvbRPVImfZO4cjW6sF3ZtoscqskKxH0SzytGjdDt8A3vL1BofGxAbBD/vHbsM5wQd9FsftH4hBUdLKA5yXzOrpqVXoePbpWnOp5wqOOZyOzfqVy0xjnhJS0QbbcgKxOwu/ZJz88FHCxsFp1bFJMvh8mJBvruFs3mF01UKRa/onz/8B7vpKIOO5sQn64lNv5WfmwfI9k99kVmf22OuNOcbpIViD2WerxMxO4ugSEIyGnFlTquq4fEXVxQIIZFt3Kt9+HTGhLBaRaN/99gQX+3xi+tmcm1kQklJjY6tOtPT3Vc5VDH15HZX5t0Hldzi7hGJCsQz1jqcSgh2993sD9eEmomZQncil7I7IEMFIhxca7BNflggG3B4dpdab2/bXCaRbPIjUvrn8DRZljfQIE4IwvEzR9nuad6nnao41BkE542bc8drg3JCkQsEPUianFqMj8h2/eK3hdxKjfi1gYWX9szlQMSR+5X8gP4oo9JY+tyCDcwuEn9fdqm5aXHua3UeU7ziskLad1V8xKp+qkUHUWdqkDsqrOzDs2X41+Heq6OaLLb4NCumNObUCDWx5ZTdjhB+58R93kViymuCzfXrCNtZvMKwXfeCErbbz1wGAdj/FyC4og07i5w34jMssGLV5fl14Tf1z3ObaXOc1pHexyptrdgF/FGdEmdF0Rk7GdSjRIuOhABLzG4+PThBGOZp8nA5Zmlj5FNdI8c2rZQSNmTaFlXi7YkwBsTtH+7me++eygIVFnsMA5G+bkEx+Mm+v+r2WgU/doK/G1xJf5Oyg3gDfZQS5tsGc7HjUaowR9Nm8NqIDJjT/c3g5DeY4R3K/ld3CP5fDr57nWoZ2x5Lr9HVnITiGVcLdrSN72VdMHm75OHcbzFcRx8ph4LDlf3qNmEIvzqW3XrtMys2dfN4ZSmDttzEohA6y+GiQG5rrQOmjhVOyt635XzERp7tuAECOqj0niKGdgYTwy+bKAtjzxPBNcd6rqDApECUXl6FcrJkS11R+oRmCscFtNWlP0NfIP/UI8FCdbDsRaNC2wC4I6G62u4fCCuYiZ3uLlmzGKTAbcf5KW9I/UT3NcrRQQeBj+333GoGJIawx9lq/x8tQpRA2dmpKeBD45LePu9SI2tPdW4KdVgDOw+1s4wkPEM24Zpu5nRBtvxr/jPu+fy4kFsOQIpEP3QoWzvsxLqUi+SFpvDJRks9L3i/rJJI2Vfg98gA8TCZX0LRWLZpSgXluDndkzAjz0ZHSde8yI1dkiDFz6Kvv3eFjnWNzYoEP2gzcV3s+B6rBO7Q30udIs96rjR8lFmz2Sh+e9vUIcFzWpp/rrZR3mYq0AUI9IelGzwZnNmUSD+iPDrDuDDH3Co8zUKRApEJdpnDS8VXI8rUkxy/5jZ3cLTRJzAIgl9Z5Pf4DUhobNA3IL+fJ8cnpPi8tpGM7e3KybBVhU4m7ZFbmzfAxcTakg+T2cd6v47BSIFopLDyvbuLbAOuGWp5zbzpaD5LAbwegqyOTyXxv3JsAAvadE3eIH6K6pvO9QrZ7jTDZZw+BLd3L5LinNExm5zayLG7jNC18dxOU4NewP72G861D/GVCAUiH7QBj6tKbAO+xUbXlJNybXPnOJhjho1JzBT6be+GiF5w2xu1zsI67nKcXCQ3RAV3WaD0MizfEUcuiCH8LYSN3xRzu3dZif2rUWGx8SAQI15CRobA2mTVK+4io7wgwN2f6Afukvb50Q4kVEg+kGzAZsoeEJ/Kmm9Jx4jPcpxP0BTRSsUsWl4I+XOk5NGFOIGotNDu6Oe23Hsf1Ya9zPB6x9I+TI/o4G+1ojhJy0Q2FNpcxDOz7d9SW6skzACVIh/tinHwgaaKnoQyHJKqsGzrTqkmp5Z5J75/U2Sr2tIy1ljxB6ufHBNMGZ27hPG6J+N4eHHCOflxTTZf36dGIS49kBi6NvGTuM1ths1Yvqmsd9+89+104QkY4aVkz6fNkwfrS/qHJoqKdrMRhHfOG41kf8QD1N8kh8uDNMLbitxm/Vo2nqKsYNgt2U0JyGEpLEh1bqvUBSkzw3RBbwQQgghJFHg2qJ1a/mD5kqeNtG9fsEciIQQQkig4IlI+Pf0S2P+Pb+J/s1fiIYFNHny7FCOh8M0FSGEEBImE/KzQ/htIxixyCOAq2Pan4WAxJOLW82fGRE3h/OjNHcWaF/66qWpCCGEkPAFYtHPdJL00UYvj9BUhBBCSN4CEf6JvFpOH+Sle6ccE8dpLkIIISRfgQj/xB6aOXmQ4uu+6HPbddFkhBBCSJ4CEblCmTDeD3hNZo+Uk1i400EcogyxewghhJD8BCJeU8CLTnNpXi90yc8nuGekuOcF8UDAO3FzN5jPLiKEEELyEoh4DYHRqX7ZMkvf/FsppytlvTR3sjj1nv3DBsbHZnYPIYQQEj7wD0TKmhdNiMJX5jeW0pxBsFfRZ5NSvRbGc2i7jahE/9We+sK3cJH5/x+Q6tOtXxocJ4PsGkIIISQ+8B47El/jPVScDtW+3/7F/HuIBFxbDlTKQpotOK5IOamLXMpFdgshhBBCiD/uBCYOz7BLCCGEEEL8MhaIMPws1cTZhBBCCCHEM6sq5apU/Qx9CENEseNKmbkOCSGEEEICAwLtkOjfRm62wE8VQS9MjE4IIYQQEgGIRN4vzUUhz1RGzW8iuGkOzUwIIYQQEi9LKmV7pZyQ6nX07Up5awTfRE2BTyMSXN+VHxHsO4UnhYS0nP8BEohkRtNfVpIAAAC3dEVYdE1hdGhNTAA8bWF0aCB4bWxucz0iaHR0cDovL3d3dy53My5vcmcvMTk5OC9NYXRoL01hdGhNTCIgc3R5bGU9ImZvbnQtZmFtaWx5OkFyaWFsIj48bXN0eWxlIG1hdGhzaXplPSIxNnB4Ij48bXRleHQ+MC4zNzImI3hBMDtKL2cmI3hBMDsmI3hCMDs8L210ZXh0PjxtaT5DPC9taT48bW8+LjwvbW8+PC9tc3R5bGU+PC9tYXRoPgtekVMAAAAASUVORK5CYII=\&quot;,\&quot;slideId\&quot;:555,\&quot;accessibleText\&quot;:\&quot;text 0.372 J/g ° end text C.\&quot;,\&quot;imageHeight\&quot;:11.675675675675675},{\&quot;mathml\&quot;:\&quot;&lt;math style=\\\&quot;font-family:Arial;font-size:16px;\\\&quot; xmlns=\\\&quot;http://www.w3.org/1998/Math/MathML\\\&quot;&gt;&lt;mstyle mathsize=\\\&quot;16px\\\&quot;&gt;&lt;mi mathvariant=\\\&quot;normal\\\&quot;&gt;m&lt;/mi&gt;&lt;mo&gt;&amp;#xA0;&lt;/mo&gt;&lt;mo&gt;=&lt;/mo&gt;&lt;mo&gt;&amp;#xA0;&lt;/mo&gt;&lt;mtext&gt;2.5&amp;#xA0;g&amp;#xA0;gallium&lt;/mtext&gt;&lt;mspace linebreak=\\\&quot;newline\\\&quot;/&gt;&lt;msub&gt;&lt;mi mathvariant=\\\&quot;normal\\\&quot;&gt;T&lt;/mi&gt;&lt;mi mathvariant=\\\&quot;normal\\\&quot;&gt;i&lt;/mi&gt;&lt;/msub&gt;&lt;mo&gt;&amp;#xA0;&lt;/mo&gt;&lt;mo&gt;=&lt;/mo&gt;&lt;mo&gt;&amp;#xA0;&lt;/mo&gt;&lt;mn&gt;25&lt;/mn&gt;&lt;mo&gt;.&lt;/mo&gt;&lt;mn&gt;2&lt;/mn&gt;&lt;mo&gt;&amp;#xA0;&lt;/mo&gt;&lt;mo&gt;&amp;#xB0;&lt;/mo&gt;&lt;mi mathvariant=\\\&quot;normal\\\&quot;&gt;C&lt;/mi&gt;&lt;mspace linebreak=\\\&quot;newline\\\&quot;/&gt;&lt;msub&gt;&lt;mtext&gt;T&lt;/mtext&gt;&lt;mi mathvariant=\\\&quot;normal\\\&quot;&gt;f&lt;/mi&gt;&lt;/msub&gt;&lt;mtext&gt;&amp;#xA0;=&amp;#xA0;29.9&amp;#xA0;&amp;#xB0;C&lt;/mtext&gt;&lt;mspace linebreak=\\\&quot;newline\\\&quot;/&gt;&lt;mi mathvariant=\\\&quot;normal\\\&quot;&gt;C&lt;/mi&gt;&lt;mo&gt;&amp;#xA0;&lt;/mo&gt;&lt;mo&gt;=&lt;/mo&gt;&lt;mo&gt;&amp;#xA0;&lt;/mo&gt;&lt;mn&gt;0&lt;/mn&gt;&lt;mo&gt;.&lt;/mo&gt;&lt;mn&gt;372&lt;/mn&gt;&lt;mo&gt;&amp;#xA0;&lt;/mo&gt;&lt;mtext&gt;J/g&amp;#xA0;&amp;#xB0;C&lt;/mtext&gt;&lt;/mstyle&gt;&lt;/math&gt;\&quot;,\&quot;base64Image\&quot;:\&quot;iVBORw0KGgoAAAANSUhEUgAAA3EAAAJRCAYAAADrrz7OAAAACXBIWXMAAA7EAAAOxAGVKw4bAAAABGJhU0UAAAEeIzCevAAAUQ9JREFUeNrt3Q/kVmf/B/BLkkxGMkkSM0kyY2ZmkpiZJBnJTJKYyUxmZCaZROYxeTwik2QSk0mSMZOZScxkZiYmmSQjSZLEfud67vP9rX2f+t7Xue/z/7xeXJ7n+f22733O5/y73ufPdYUAAAD/66/E1vXfBAAAEOKEOAAAACFOiAOACs3L2vqsvZe1E1k7m7XrWbubtftZe5j/Z/zfV7J2JmvHsrYjay8qH4AQJ8QBQPWWZW131s5n7UGBi/Hj2q2sHc/aBmUFEOKEOAAoT3zitjVr34TR07W/KmjxSd0OHaVaG8BQQpzzIgCDsTBrH2TtjxqDxS9Ze1mIE+IAIU6IA4B08cnbnqzdaDBgHBTihDhAiBPiAGC817P2W0tCxrkwehooxAlxgBAnxAFAR8LGhZ4EOSEOEOKEOABoPGzEqQNOZ+2jrG3J2nNZm//I34qvZS7N2sas7c0D2SRh46wQJ8QBQpwQBwCTXejid3KHw2h+uHkT/P0VWftXKD7K5T4hTogDhDghDgDSL3RxXriNEwa3x1mdtcsFLqwx9K0R4oQ4QKAS4gDgyRe6GJyO5oGrCgvzcFjk+7i+dpQAhDghDgAmvtDNhLcVNfxeDHIXC1xg1wlxAAKVEAcAf4uDiKyq+TdjWLyTeIH9UogDEKgAgOZ9nHhRf5C1BUIcgBAHADRrUR7QUi7sW4Q4ACEOAGjeqcQL+2dCHIAQBwA0b2fihf0rIQ5AiAMAmvdq4oX9mhAHIMQBAM1bmHhhvyfEAQhxAEB3OhQPhDgAIQ6ozpqsvZ+1k1m7FEZzQd0Po8mE493062H0fcsnWXulomWIf3df1k5n7Zes3c07gQ/yZbiaL8PBrG2wyUCIE+J67dms7cja8aydy9qf+bXgQX59itepH8NooJ338+sY6pwivk2wKWsf5f2eb7N265H1nul33M7axXzdP8n/nflCnPMi8kTTB1QcKvyDfAX/Kth+z9rurM2bcn2WZ+1A1m5MsAx/ZG1vfjIG6jMveJ2SajydX5cuT3BNiO3XrH2Y/x0dU3V+1At5f+NS3qH8a8L2IA9164S4XvxmG/bTrtdZnqix6PPyhb01xUlspv2ctbUTrEfc4IdC+nxTc7WY6l/T95loP+l6oxkrE7fPTSGORPHiGe+c3i7p3HA7v87NE+IGXedlWfs4D51VXIMuZG2VECfEDbTO8kTNRV+TF6rMk1i82765wDq8lqfesk+m7+sHCXHUYkvi9jkrxJFgXX43topzxK+P6RgM9fwypDq/mLUvw3RP3Ir0gbYKcULcwOosT9Rc9LfyAlV1ItuUsPx7Kz6Z7tIfEuKo3IHE7XNMiKPha0Js8XuMHQMPcUOpc/wW5kJD16O3dPSFuIHUWZ6ouegf1nACix8OzvVawX9qWIZ41+1l/SIhjkpdStw+24Q45nC05vPF/oGGuCHVucnrUQyxL+joC3E9r7M8UXPRP6rxJBY/kn7cu/Gf1bgMv4bpP5AU4oQ4Hm9lge2zTIjjCT5v6Jyxf2Dnl6HVuelr0mUdfSGux3WWJ2ou+s4GTmIfNJDaZ7cdQpwQRyVSX6W82NNjh+l9MsGxHven+PpMHA760RHE5ud3bN/M785edX4ZdJ1TR8P7Iu8nbMzaklkdtYX5+u8Nkw2I8rYQJ8T1sM7yRM1FfzWkfdR7OS9MfJd8Qf7vxhPazFwPvxVc4ZuPnPxfK5C4P85PnI8uw3NZeycU/3jyRyFOiKN0T4X0UajeFeJ4jM0Fj/EfsvZSwd9Yn7XzAz+/DLXOT/qNX/I+xiQjScZO3J2CtRTihLg+1VmeqLno8c7SuLkSvg1pE+3FlT9ScKXfy9oz+QYYtwyvJq77oYLLsFqIE+IoVeorUn+G7s7fmDJHVPz25W4eaGOHLU4aeiK/axhH7lxhV3msZaHYUNR7p/y9l8Pk86D9pc6drPPsb1pOhnImFH65YJBbLsQJcT2pszxRYp5I/cHTY5LtJMPhnizw+zHpnq1gGYq8379bnwlKszwPLinH3odugPy3Ex0nBN6ZX4CY+5owu5U1ZHvsNHwShhXihlznmfAWR8ZdWfLffrfAOr3V4LnJbwpx8kRL80QZE1NO2qFYGsqZTO+bKZZhcUgf1vQLfSYozbnE467rAwtVNcpVvEu4Iwx30KU3CtRrT0W/fyf0P8QNvc6xs1fl5Nup8+wdF+KEuJ7UWZ4oMU9Ms7JHS/j9L6Zchs9KWIbjib/1vX43lGJXgbDyYsfXtepXgONrKfH1tQUD24dSX7c7U+EyPB/Gv5LT9RCnztVKfdp4VogT4noc4uSJmou+v6Tf3zbFMuwtaRm2Jv7ebX1vmNraAnerPujB+tb1Pef1UP3kwG2R+nQovq67vOJlWdXjEKfO1duYuE43hTghrqchTp6ouegflbjR10y4DGW+trE68Tfv63/DVOJrCqlDiZ/qyTrXPThPfCKypOf70deJtTjQsm2szuo829OJ63RPiBPiehji5Imai/5JyRt9foOpvegyPNQHh4nF6QQuhvRXDRb2ZL2bGGX1j9D911CfZFliDR6E+gaA6WO4UOd6zAvN3UQW4oS4Jq918kTNRT/Wgk7OsR7t8DAU8cSWelf/pzD6QHgI5uVhNb6KFl9di6+D7Aujp5BXpgxy8RW313tYsz2J63+yhUFdndW5TeslxAlxQ+3L9yZPpP7Ydy3Y2b51cYBOBrjUCXzj0L+Gz/9bHHHr7TB6RfJhKB7k4lOSDT2rSerNgC3ChToLcUKcENe6OssTDYS4JS1Y4SU9PIlCnz1VoDN4WYCbU6xNfPWjyKTLscXh2df0pAbzQtow0g/ymwfChToLcUKcENe+yb7lCTubiwO0PHSkfgN3KQznFcppxTodLRjk4quZi3qw7q+E9G8qh9AJV2chTqAS4oa8bQe/DIouxEHZng3po1DGJ3VPKVlhm0Kxp3KHe7DO2xPX9WjNy9W364c6C3FCnD6t9RbiLAMMzKshfWLeE2H06haTeSEUmwS5669Vfp64ntuFC3UW4nT0hTghTohTdCEO0sRBDlIn8v5YuUoLzamDnpzt+Lp+lbieG4ULdRbidPSFOCFOiFN0Ia6Zua6aaEwudUjyGPK2Klep9hbYx1d1eD0vJa7jauFCnRuyJr+Z9WHWjmftdNa+CaMn5nGQoft5m2S0WR19IU6dLYOiC3FCnO1bqsOJ9Y2TUL+gXKWLr6T+lrgNPu3wet5OXMe6J4rv2/lFndO9HEZzO36Th7MuXZ+EOCFOX16IswxCnBA3UHF48VOJtf0hmEKgSrsKBOmuut/S47hv5xd1nlscuOlQfix1+fokxAlx+vJCnGUQ4oS4ASoyB1wcwGSBklUeqO8kbo+uDnDyIAgX6tzccsXj5nSPrk9CnBCnLy/EWQYhTogbmKfD6MlaSk33KldtUp+K7uj5echyqXPZ57uiczMKcUKcECdPCHFCnBAnxLVKnGw6ZRLvOIDJJuWqVeorlcc6un5e81PnupcrfvNW1muT8Qnn3TB6Yj4zyMmDIMQJcbatZbDCLsJCnBBXQ4BLGbnuz6y9oly1ez1xP+/qVAOp01fUPfdg384v6jyyOUw2WEkMZvFV80/CaKTK+BrmghbuP0KcEKcvL8RZBiFOiBuApxMD3PVQ/9DjjCxK3M+7OrjJrcT1e0qIU+cpbZrg+hHPjzsmqIsQJ8TZtpbBCrsIQyVip+T7xAC3UrkaMy/xPHa3o+t3IXH96n4K3Lfrx9DrHOdSvFPg937J2voO7j9CnBCnLy/EWQboeTBIGYXyRhgNvU2zUs5j9zu6bl8lrt8WIU6dp/Bjgd86GKZ/rVSIE+JsW8tghV2EoXTHE46L+PrVGqXqTIh72NF1O5K4fnuEOHWe0I4Cv7Oz4/uPECfE6csLcZYBeuqjxECwTqlaYX7o95O4txPX76QQp84T+jnxNw70YP8R4oQ4fXkhzjJAD21OPCZ2KVVrrEzcZrc7un4vJa7fVSFOnSfwYuLfvxLKHZlTiBPiyrRUiBPiFF2IY7hSP+w/plStsjHxPPZjR9cvdpxTh3yva4TUV3p4/Rhqnfcl/v0PetL/EOL6GeLOCXFCnKILcQxTHInyt5B2N/op5WqV9xPPY6c6vI5nEtdxXw3LEgPMzZ5eP4ZY59QBXdYKcX6zpf3JXQV+X4gT4iwD9MyxxGPBZN7tk9oJPdDhdXwncR2vhWono34ujKbU6Os8lEOs89XEv1/2+gpxwwxxC0pezzi42D0hTohTdCGOYdqSeBwcVarWiR2CB4nbb3OH1/OZMBpMJ2U936loGeKTmBsFO0t/qXPr63wvDCdMCXHV/WbqcVPmiM6Ls/Z7w+ckfXkhToiDhixO7DDFjs4S5Wqd1NdoHoTy7wDX7VTiuv6Zh5EyvRFGA8MU7SzdV+fW1zm1871YiPObJdwMKOtmWhyV+NsJjhUhToizDNATqXNDHezo+v1ngtYlvyZuv7M92FeLDHJxoaTQGl+hOzBhR6mrIW5odU59kl32JOep6zZfoOrEb14L9X1PGo+XM1McL/ryQpxlgI57IXH/j3eql3d0HZu+wFXp3QLr9GZP9tlvCqzz11lbNMVvvZq1y+HJA/z0eW6+IdX5doH1LMPCrB0vUN81DZ0T/WYxqd8mXyhh/ykyEqUQJ8QpOvTQd4n7/7kOr2NfQ1wc+OFOaMcgFHVaE9Jff5uZ02xTwd9Yn3fYx4XilN+/p86tr3ORDvHrU9Y1zkn3a8Hz0ZsNnRP9ZjGfhvSboisn/I04F9zFKQOcECfEWQbouA0F9v/tQlyrLCnYEdzZs3330ATb9Ocweo0pfnO18JG/FcPt6ryj/O+QNlLhtwX2rTvq3Po6F1nPm2GyJ2PxmP2sYDCeaccFqk785uYCv/nlBH9/S5h7yg3zxAlxii7EMRDfFdj/lwlxrbE07yinrstPPdx34zdCP4bp70ZP0uKrdysK7Fu31bn1dX614LLdCulPx+K585Mw2WAtjw5KtKyBc6IQV/x4KTLU/6eJfzc+vT0/5m/9kd8oEOKEOEUX4hiAvzrWuhTi4usucfj1sidFH3cndna7m7VVPd1/lxesRVltY8F960917kSdf5tgGeONsLfDP78XjoO8xNdE3wuj7wofllSPr0N5A5wIcdX95pGC2zXeZNv5yA2LmX1oXdY+DGmvTt7Pg96Q6izEKboQhxAnxFVyvD96Bz2OILYjTHcnfV0oNtDETNva8334+TB6KlLXPvjOBPvWRXXuRJ3fauCcFr9V/aRgh39jmH40UCGuut9c3cB+tGWAdRbiFF2IQ4gT4ioNcY8bae+LMLpLvynvHC+c9e/Gu+1xsuOZb4d+n3Ad9gxkP47fJ12vYf/bNeG+dU6dO1Pn72o8n/0QRnPsLS2xAy9QtaN/d6TG/WjXgOssxCm6EIcQJ8TVFuLqau8PbF+OneGvK6rljTAaBGjS7XxanTtT57peHf08/PNp2vkp/tYHAlXr+neLQvrUGNO07QOvsxCn6EIcQpwQ15sQF1952zjgfTp2asp6WhS/ZYp31BdPuZ2/UOdO1fnFUN2ro/HvvvWY33xlir95QqBqZf9udYX70Z9T3vAQ4oQ4ywBCnBDXotrGb+ZW2K3/+4Rjdxh9PzRpBykOBb+ypO18RJ07V+f46ui1ko/P+G3sXN/Ffj7h3z0rULW2f/dCGD1hLvs8v1ydLYOiC3EIcUJc90NcHFVvq935sZ4No29G4lOaOOdYHOb9fvh70Jm7eQiJr+LFuc3iqIKpk6IvTNw+76lzJ+scnwyeLOH4vBzSJgiP6/n9BH//ukDV6v7d0jDZoFSPm0JguzpbBkUX4kCIq/Z4j3dgj4ZicwZNMjDCWwU6w5RrVeJ2elOpOl3n+Kpj0e8A4yui5xLD2+wgd7TA78Tzy38Eqk70794Mkz21vpS1d0P69BJCnDwBQAnihTc+JTtVQqCLTzQuhNHcQc8qbeM2J263DUrVizrHVyFnnjbGCdDvhNHTxvv5f4/H5vH8xsriKX8rvs55OO/A381/I54/4qAr8bXM+BrqllDevHHUZ01+Do9Ppa/m23VmP4pPsC/m+1icZmOlcgFA8+ITs3hX//38Iv1d+Pu1s5kWO2zxY/jv84t8/E4mvkKzLnji1jZ7EsPFAqVSZwAAoHmnQ9rgHagzAADQsPhU9G5CuDitVOoMAAA0b2tIe8Vvj1KpMwAA0LzUoeDXKJU6AwAAzUodLfGKUqkzAADQrDh0/LXEcPGRcqkzAADQnDgn1zchfRLmJUqmzgAAwN/iRMg7Qj3z5y0uECxiO6DO6gwAAPxtySMd+ZtZO5S1tRX91ush/dW+2K5n7Wl1VmcAAOBvG5/Qsf81aweztj5M9+RoXh4qLhQIFTPtDXVWZwAA4J92JnTyH4TRq3lHsrY9DyTPZm3hrL8Vv8Fanv//d2ftVNZuTRAqYtuvzuoMAAD8r+MTdv6rbEfVWZ0BAIDHO9eyYHFIndUZAAB4sjstCRV/htGk1OqszgAAwBxezNqJMPoeq4lQ8TCMXutbos7qDAAApIud+/ez9n1NoSJOLh0H8FilzuoMAABMJ458+E6YbtTDx7Xb+d98O2sLlFmdAQCAaqzM2pasfRxGrwSezdrVPCzcn9Xit19x8ujzeZCIA2hsC54EqTMAAAAAAAAAAAAAAAAAAAAAAAAAAAAAAAAAAAAAAAAAAAAAAAAAAAAAAAAAAAAAAAAAAAAAAAAAAAAAAAAAAAAAAAAAAAAAAAAAAAAAAAAAAAAAAAAAAAAAAAAAAAAAAAAAAAAAAAAAAAAAAAAAAAAAAAAAAAAAAAAAAAAAAAAAAAAAAAAAAAAAAAAAAAAAAAAAAAAAAAAAAAAAAAAAAAAAAAAAAAAAAAAAAMP1UtY+yNqprP2YtdtZu5+1v7L2IGv3snYra+ezdiJru7K2StkAAADqsyhre7N2NQ9rk7Sfs7Y7a/OUEwAAoDqbs3ZjivA2u/2etQ3KCgAAUL4DJYa32W2P8gIAAJRnX4UBbqZ9qMwAAM2L37usz9p7YTSowdmsXc/a3TAa/OBh/p/xf1/J2pmsHcvajqy9qHzYD1vhjRoC3EzryquVi7O2Kd+nPs/a6ax9l7U/H9mvHuQt/vc44Mvv+b4X98H9WXsza2uC7wIBgBZYFkYDFpzPOzDTdOjiqHbHg29msB82ZX7WrtUY4n5vaahZkrW3snYya3+UvM738wD4Wda2hNHAMQCl+GugDUgTO11bs/ZNGD3VqOJ4jE9IdjgvOmfZD2u1u4H9eHeLAuyOivenx7X4Wz9k7ZOsveywBoQ4HSIo28IwmiPqjxqPy19a0rFxzrIfDqGD/XMoNmXA7NcDF2RtXRh9U/d74t/6qeF1XpIHqFstOa7jaKD/zusIIMTpEMHEYidtTyh3qPGi7aDz4uDPWfbDaq1KrMFHBbbXwcS/+VxDNwNi2Lzb4n5JvFFxKGtrXYYAIU6HCIp4PWu/teQYPZd3vJwXh3fOsh9Wb2fCuh+Y4O+mBLldNa9r/N7x96CPAghxQhw4H9TSLjTUgXbOsh+2YT+s0okw/vvASQYhmZcQmE7UtI7xu7fD+iiAi6UQB84Hf7f4WlIceju+bhVHXXsu7zQ92plbmrWNWdubd4QnOVbPOi8KcQPdD6v09Zj13TvF3x4379z5GtYvbvNL+iiAi6UQB84Ho++T4p3t9WGyu/QrsvavUHw0uH3Oi/bDAe6HVRo3sMc0A22sC+OndahSDPJXSzjm4nyDcdqB9/MbBHFgl9lPZOMNg0X5Om/J/9n4pPFimG76CwAhzgkSpj4fxDvnG0N5czytztrlAsfrw7wDJcTZD4e0H1bp/ph1XTDF314w5m/fq3C94oAtN8N0g4vEbwGfL2FZ4n4aJ5TflYfB6453oM9hEWjHcRo7rEfzjm4VFuad8iLfJbXlfIX9sO/X5Cr//oOK1mlZwaA0eyLyt0P1k5GvykPdl2HukTIBhDig0HE602leUcPvxQ70xQLnh3U11sF5yn7Y9H4oxKWLrzT+MkF4i8vycQ3h7XHib8aRMz8Lo4FknGMAIQ6YSBy8YVXNvxk76XcSzw9fCnH2wwHth1Ua971W116nPDNBgIvBqU1zssVXdfeH0eTqAEIc0Hofh/S75gtqWB7nKfthG/bDKo2b9HrDFH+77oFNdk0Q4L7L2mK7PIAQB0xuUUgfyW2LEMdA9sMqjRt+f/8Uf7vOKQaWh/QnqDPt29DPCdwBhDigdqcSzxGfCXEMZD9scj2vTxh04nde44b3L3Oy76KvUV7OwzoAQhxQgp2J54ivhDgGsh9WaW/COh6b4O8eTPi7O0tah3WhWID7M9QzUA6AEAcMxquJ54hrQhwD2Q+r9FLiesanZk8n/L15iQEutudKWocfCoa4LXZvACEOKNfCxHPEvRqWxXnKftiG/bBqVxPXNQ5Ecjhrm8I/BwOJg7usz9pH4X+HyH9S+6nmsN2nEUUBhDigs+eJBy1YDuyHD3qwnnvDZBNjT9N2l7Tspwv85v0wGgAFACEOEOKwH3ZafOp4vcYAF5/WlTGp9tIwmgw+9XcP2aUBhDigGvOC1ymxH9ZtY40hbkNJy/xBgd98kIc+AIQ427DnjWasTNw+N4U4BrIf1uWjGs6re0tc3ksFfvekXRpAiLMNhTiqsyVx+5wV4hjIflin9yo8p35Q4nIuK/jbr9mlAYQ421CIozoHErfPsRbs69gPj/Vw3eO0A7+UeC79PYxGryzTW6HYvHAACHG2oRBHhVJfkdomxDGQ/bApcd0uTHEOvRxGo1DOr2DZThZYjuN2ZwAhDiGO6qwssH2WCXEMZD9s2tI80B0Jo9dH4wTnd8NosJCZofvjHHJfh9Gk4DuztqriZfqtwDbaapcGEOIQ4qhO6itsF1uyr2M/pH4LCp7LjUoJIMQhxFGRp8Lobn7KtnlXiGNA+yH/9FqB8/gN5QIQ4hDiqM7+kD5IwcKW7OvxdbL4KtndvOP/Q9a+CqNXyuJIfHGEwxU2rf2QUm0vcB4/rVwAQhxQjeV5EEo5N3zYwRsWMeCdCqNvhZ6xue2HTOVfBY69w8oFIMQB1TiXeF74NWvzOhjiHm0Ps/Zt1nbUvC50dz/kn04VON62KxeAEAeUb1eB8PNiS89Xk7b4vc7eMBqoAfshac4WOMY2KReAEAeUa23W7iWeEz5o8flq2nY9jCYvxn7IeD8XOLY2KBeAEAeUJ34bdjXxfHCq5eerstqZrC2xa9gPmdPtAsfUIuUCEOKAcsRh3C8mngu+D82NAtjEqKh/BK/r2Q+Zy70Cx9N85QIQ4oDpxU7V14nngZ+ytril6zEv79THEQ3fyNq2rO0Lo6c1V6YMcnGExNftKvZDHuu+vgSAEAfU23E+n3gOiN+9dHk4/qVZezuMXpF8OEGQi3PQ+Z7Hfsj/KnI8ASDEAVOIr66lPvm43LOOc1yXOIn0rYJB7k7W1th17IcIcQBCHNBEiEn99uhS6O+ra3G9jhYMcvHVTIMz2A/5m9cpAYQ4oGLPhvTR/+ITkqcGUJM4d1WRp3KH7Ub2Q/5fkYFNTMoOIMQBBb2atZuJx/yJgXW4XihQm9i8Vmk/ZKTIFANGFAUQ4oACtoT0O+YfDzhcpH7fc9YuZT/kv34r0JdYq1wAQhzFtmHXG5Pbk1jj2LneOvBa7S2wT66ya9kP+e8NjdRj5g3lAhDiEOIY73BIn9T6BeX676t7qU8WPlUu+yH/nYsx9Ty+TbkAhDiEOJ5sfoHO1Q/B0O2P2lUgcGA/HLoiI7y68QEgxCHE8QRF5t6KA0csULL/CR53ggFO7Iek2F7gPH5auQCEOIQ4/tfTYfREI6Wme5XriVKfHu1QKvvhwG0scB7/U7kAhDiEOP4pToacMnlyHDhik3LNKfWVymNKZT8U2Audy1cqGYAQhxDH3x3nSyHtTvgryjXW68FUA/ZDUt0ocC7frlwAQhxCHKM74Skd5+tZW61cSRYFg5vYD0l1usC5/EvlAhDiYOji4BHfJ3acvcaUbl7iufGuUtkPCbsL9Cce5PsLAAMKcYIm/DNopIz+F191ela5Kjk/3lcm+yH/fbJa5M2Kd5QMQIgT4hiq4wnH7q1gGPwqz48Plcl+yH9dKdCn+Em5AIQ4IY4h+igxYKxTqonMD57E2Q8p4lAo9jTuNSUDEOKEOIZkc+Jxu0upJrYysca37Yf2Q/7r+YIh7qKSAQhxQhxDsSprd4L5y6qWOoHxj/ZD+yH/71IoFuTeUjIAIQ76Lo7o9lvC8XolGP1tWu8nnhtP2Q/th/y/7QVD3M2sLVE2ACEO+uxY4vFqEuXpfZVY6wP2Q/sh/y+OVHqtYJA7o2wA/Q9xMFRbEo/Vo0o1tQVhNJdVSr032w/th/zDroIhLrYPlQ1AiIO+WRxGc2yNO07vBa8m1dkJfZAHPvuh/ZB/+nWCILdV2QCEOOiTI4nH6UGlqrUDeraGZfnPBM1+SNPWTxDi4k2RLUoHIMRBH7wQ0iedXq5cU3u3wHnxzRado6s+X9sPqSr0z27vtnBdXs3aBZsUEOKAVN8lHqPnlGpqz4W0YfNji4M3zBtQiLMfUtTCMNlrlbEdz9qiFqxDvFHzg74QIMQBRWwocIxuV66pLCnY4dzZsnN0ledr+yGTSp1P8HHtamhm4KD4JHlf1v7QFwKEOGAS3xU4Rpcp18SWZu3nArX+qYXn6CrP1/ZDpvF6GL1m+9eELe5/6ytexjhoT7wx882YZQUQ4ipYXhjq8dmWVqWLWXsnlD95dBxI4WaBdbwbRk8XhhTi7IeUcZxNu13jjZY4FcHKEpYnvgod5zHcG0bfuj20bwFCnBAHOs/V1SKOYBcnB94Rpnvqsy6M7rq3fRh0IU6I61OQe1DSNv49a19kbXfWNmVtbRh9gzc7qMX/24v5PxPPGZ/noe2+fQsQ4oQ4EOLqC3Gz25W8M/de3lF7/jGdufl5Jy8OUvDvvAM4yfrt6cg+YD+kreJrkTc7uE/ZtwAhTogDnecO1uL9Du0D9kPabEXWLglxAEKckytCnBBXVbuVtY0d2wfsh7RdfNUxjgB5vyP7VAyd62w2QIgT4kDnuf21iN/MrejgPmA/pCueDaNvXNu6L8WRMTfYTIAQJ8SBznP7a/FbqH8AEyFOiBuyF1sU5uIItEfC6PtaACFOiAOd5ym8kLWjWbtX4fL/kLW3wuhVry7vA/ZDuipOH3AwjCb6rnOfiaNmns6P/wU2A4AQB5QrjjQZn5KdKiHQxY5bHG48zj31rNJCq8Sncx9n7etQ/rdz8dj/PmufhtFk5POUG0CIA+oxM2FvHDkyTjMQv1+5nXf4Zlp8NepW3mGLd9rjPFHbw2iQAh036M6xHl9v3BZGT+pOZu1sGE0xEo/ve7OO+3v5ueDn/J87kbX9YXQD6AXHPoAQBwAAgBAHAAAgxAEAACDEAQAAIMQBAAAIcQAAAAhxAAAACHEAAABCHAAAAEIcAAAAQhwAAIAQBwAAgBAHAACAEAcAACDEAQAAIMQBAAAgxAEAAAhxAAAACHEAAAAIcQAAAEIcAAAAQhwAAABCHAAAgBAHAACAEAcAAIAQBwAAIMQBAAAgxAEAACDEAQAACH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Xspax9k7VTWfsza7azdz9pfWXuQtXtZu5W181k7kbVdWVulbAAAAPVZlLW9Wbuah7VJ2s9Z2521ecoJAABQnc1ZuzFFeJvdfs/aBmUFAAAo34ESw9vstkd5AQAAyrOvwgA30z5UZgCA7ovfy6zP2nthNCjC2axdz9rdMBo84WH+n/F/X8namawdy9qOrL3Ys1q8EkZPK05m7bvw9wASDx6pQfxG6ausHc7am1lbbBdSyxK8UUOAm2ldebUy7g+b8nPT51k7ne9Lfz5yfnrwyD4V97Hf83NYPJftz/erNcF3gQBADywLowEPzucdoGk6hHFUvOOhu9/cxCB6JF+PSdb/Yd6xjCMCLhj4fqWWk5mftWs1hrjfWxpqlmTtrTz4/1HyOt/P963PsrYljAaOAeilvwbaoK9ip21r1r7JO8tVHD/xSd2OjtTjpbxTV+b63wyjEQWHFubUcjq7G7jW7W5RgN1R8XnpSTcMfsjaJ1l72eUBEOKEOGibhWE0x9QfNR5Hv7S4YxTv9h8P1T/peHUA+5ZaluPnUGzKgNmvB8aguy6Mvqn7PfFv/dSCfScGqFuhHdf+OBrov/M6AghxQhw0Jnby9oRyhyov2g62rCav1Bxm9/d4/1LLcqxKXP+PChz3BxP/5nMN3VSKYfNui/sBcb8+lLW1LiOAECfEQZ1ez9pvLTmmzuUdt6a9Hep9XWumfRlGr4z1iVqWZ2fCeh+Y4O+mBLldNa9r/G7296BPACDEOWFDJ47fCw0Hud0Nr//5HoUPtSzXiTD+O9NJBiGZlxCYTtS0jnF7HdYnABDinLChvOM3vtYUh+6Or2vFUduem9VJjp3BpVnbGEYDTVyY8Ng621AtdhZczuvh7yHvV87qQC/K6/Bx1n4s+HdP9WC/UsvyfT1mXfdO8bfHzTt3vob1i+eOS/oEAEKcEzZMf/zeyDvX68Nkd/lXZO1fofgrdftqrsP6AssYv4PZUbAecUj971q8/mrZfuMG9phmoI11Yfz0IFWKN4SulnBdjjcD4rQD7+c3muLALrOf7M/Pbwysy/+Z+M/GJ40Xw3TTqAAIcUIcNH78xjvvG0N5c0StztrlAsfXw7wDVodnwmiY+tQnO9PMGxW/LbqX+FtdHP1OLatzf8w6TjPFwoIxf/teheu1qsA+86QbAfFbwOdLWJZ5+U2CXXkYvK5PAFBfWAQmO65icDqaB64qLMzDYZHv4+pwLnF5Dpf0e3G0xpTh0uOTiac6tj+pZXPXwCr//oOK1mlZwaA0e0qJt0P1k5GvykNdHCznrr4HgBAHbTmuZsLbihp+Lwa5iwWO56qfoGwL6aMdlilOep3yFOlgh/YltRTiiohPYX+ZILzFZfm4hvD2OPE348iZn4XRQDL6HgBCHDQiDiKyqubfjGHxTkMd/tkdsmsh7SnOogp+/63EDuvKDuxHalm9cd9rde11yjMTBLgYnNo0J1t85TvOS/izSwmAEAdD8HFIv+u+oKJlSB0Cf3OFdTiR8PsnOrA91bJ64ya93jDF3657YJNdEwS4OJjNYqdOACEOaM6ikD4S3JaKliFlkvMfK67DkjD+qWR83bXtT5DUsnrjht/fP8XfrnOKgeUh/Un8TPs2NDt/JABCHJA7lXhMf1bBb7+a+Ns7a6jDvoTl+FeLt6NatuN4uT5h0Imvwo4b3r/MJ5hFX6O8HKp5BRcAIQ6YQOqE0F9V8NtHQrOvcj7q6TB++PhboZmBHNSyPfYm1PnYBH/3YI0BfF0oFuD+DPUMuASAEAckSn2Cc62C376R8Ltna6zFsdDca6Vq2Q0vJR4vJ/IwO868xAAX23MlrcMPBUPclgCAEAe0ysLEY7rskfFWJ/7uRzXW4o2QNjl226hlva4m1js+bYxz8W0K/xwMJD4NXZ9vjyuJf+unmm/a1DEyLQBCHFDxcV32HFVvh/Y9BZgXxg/0ci+07zVAtazX3jDZxNjTtN0lLfvpAr8ZX4ld7vQIIMQBQtyMI4m/+3zNtTifsEzrW7b91LJe8en19RoD3JWSwu7SMBoZNPV3Dzk1AghxQDvNC828TvlV4u8uqLkenyYs076WbUO1rN/GGkPchpKW+YMCv/kgD30ACHG0cDt1vTG9lYm1vlny715u6TbelrBM51q2DdWyGR/VcI7bW+LyXirwuyedGgGEOIQ4Ia69tiTWuuyRDe+2dBu/Hup/KqmW3fVehee3D0pczmUFf/s1p0YAIQ4hTohrrwOJtT5W8u/eb+k2XpK4XMtatA3Vsllx2oFfSjyv/R7K/1bwrVBsXjgAhDiEOCGuxVJfsdo2kHPJ/MTl2ui83MtaTiMeIxemOJ/F12J353Ur28kCy3HcaRFAiEOIE+Laa2WBWpf9tORB4u8+1dLjZ3uLtqNatsvSPNDFUUPja8jXwuiV15ntFJ+cxjnkvg6jScF3Zm1Vxcv0W4FjfatTI4AQhxAnxLVX6quUFyv47XuJv72upcfP0RZtR7VkLgsKnleNSgkgxCHECXEtFZ/K3Eqs87sV/P61xN/e0tLj51SLtqVaMpfXCpxTbygXgBCHECfEtdf+kD7IwcIKfv9s4u9/UnNdFoVmRutUS6qyvcA59bRyAQhxQDstD+nD0n9Y0TJ8nvj7Z2quTeokzr+0aHuqJXP5V4Fr92HlAhDigHY6l3gc/5q1eRUtQ+qQ5/cqXIbH+ThxuW63aHuqJXM5VeDavV25AIQ4oH12JR7DD7P2YoXLsbzA+WRzjfX5KXGZ7rZom6olczlbYP/YpFwAQhzQLmtD+kiGH9SwPJcTl+WrmurzYoFz3P2WbVu15El+LrAtNigXgBAHtMczWbsa2jVaYOrrdrGtqmF5vu1w8FBLnuR2gW2xSLkAhDigHeJ0AhcTj93vQzWjUT4pWKZOVF31qHlFRvCbed20bSFdLXmcewW2xXzlAhDigObFTtnXicdt/IZpcc3Ld6TAeeXNipZhTdbuFAwebXx6pJY8zn3XbgBcCKBbAe584jEbv5t5poFlXF6gkxknJ3+25N+Pf+96KD5HYRuDh1ryOA9duwFwIYBuiK9Qpj6Bu9xQgJuxr8C55VrWVpT0u3HwjZthsonm77R0u6slQhwAQhx0UAxkqd/AXQr1v0I5W5y77McC55cYFtZP+ZtxEvMir5k97klWG6kls3mdEgAXAmi5+Epb6iiU8UndUy1Z7hV5Z75I5/9oKP4kaWuYe8j11CdZl1u8D6gljyoysMk85QIQ4oB6vRrSX2k70cIOW3wilDrC4qMjG57L2jtZW5e1BY/8vbh+q8NoEI846Me477U+L3CeO9vyfUEtmVFkioGFygUgxAH12RLS77h/3OL12DxB+Cijnch/f35o11x6asm0fiuw7dYqF4AQR/u3U9cbI3sS6xVD3tYOrM/rWbtb4350+JHfXhjSXz8MajmoWnbV2QLb7w3lAhDiEOKEuOodTqzVH1l7oUPr9XwYjZ5Y5f4Tn1K9O+t3lyf+u++q5SBr2UWnCmzHbcoFIMQhxAlx1ZlfoHP2Q2h2CoFJxVEzT1S07/waRsPiz/Z64r+/RS0HW8uuOVpgW36qXABCHEKcEFeNInPAxY77go6vbxxk48eS9pk4J9ne8ORBXbYk/p3n1HLwteyK7QW26WnlAhDiuiK+arQvv3jFodnjd0Px1aA4t86fWTuTtUNZey10Z/hlIa6/ng6jJ2sp9dnbs3Vfl4fSSQbr+D2M5jNbNOY33kn4W/fVUi07ZGOBbfuncgEIcW23IRS/Ix3vPP8ntP/bIiGun+IrcSmTeMcbEZt6XIf4Kunm/ObKV2E0+t7MzZeH+X//Lb8xE4PsiwX+9uch7fVUtVTLLt34KXJeXalkAEJcWzstRb4R6OI6CnH9DHCXQtqd9FecqiaWMpKf0RTVsmtuFDivblcuACGujc4MIEAIcf3ydGKAixMwr3aamkrKcPxblUktO+Z0gfPql8oFIMS1zT4Bgo6Jg5h8nxjgvAY1ndQh8Z9RKrXsmN2h2HQRTykZgBDXFqvC6BuPJy3zd2F0V/jRTkWcrDZOfho/4v921r8PVYsD6aSMQhlflXpWuaa2LaHWl5VJLTtodSh2k/IdJQMQ4triWJh+bpyn84vbRbsCNTiecKzdytoapaqt3geUSS076kqBa/hPygUgxLVBnCfrSUNpX7FZaaGPEo6z+GR4nVKV5mZCzV9QJrXsqEOh2NO415QMQIhr2ptzLOsnNistsznxONulVKVZn1Dv35RJLTvs+YIhzhsnAEJc4w7PsawbbVZaJH67eSfhGDumVKVKmdNsrzKpZceljHL7aHtLyQCEuCbNNV/RcpuVlogjwv2WcHxdCUaPK1Ocg+9+GD9i31KlUsuO214wxMXXYpcoG4AQ15RrcyzrPJuVljiWeHyZzLtcHyfU/HNlUssemDfmevi4dkbZAIS4ptwL5nuj3bYkHltHlapU8cnRrTB+ABmTqKtlX+wKxedF/VDZAIS4JjwU4mh55/dGwnEVb0Z4talc/0qo+3FlUsue+XWCILdV2QCEuDYtNzTtSOJxdVCpSvVyYnCe5rvZ/0zQ1JKqrQ/FQ1z8lnGL0gEIcUIcjObKSjmmHuoAlyo+/byaUPePazpndvmcVFctKdeRCffPd1u4Lq9m7YJNCiDEQV2+SzymzilVaeLgDl8n1PxymH7go76HuDprSbkWhsleq5x5LXZRC9YhzgH7g+s5gBAHddpQ4JjarlylmJ+1rxLqHYfJX1PjObOL56S6a0n5UuelfFyLT183N7DM8Y2EfVn7w/UcQIiDJnxX4JhaplxTi4PCXEis9zs1nzO7dk5qopZU4/Uw9+Bf41o8j62veBnjK7s7s/ZNMFAZQC9D3F8VNujS/tq1Y+DnrB0IowEyqhCfGFwP9U/j0ESd+1pLqrOlhPND3O/iVAQrS1ie+OptnA9zb36z4GFwnQYQ4oQ4hLjWHQOP/s7trJ0Koyc4a6f8u6+FYk88z7ZgG6slTQW5ByWdK37P2hdZ2521Tfm+t/AxQS3+317M/5kdYTQRfAxt912nAYQ4IQ4hrlsh7nFD03+Td/Dit4Ebw+gbq9mdwgVhNNrn1vyfvV5w/c7nf6NPIa5PtaR68bXImx08N7lOAwhxLg4IcS0LcXW0+NRgXkvWSy1p0oqsXRLiAIQ4IQ6EuDbX4qOWrZda0rQYwuMIkPc7cm6KoXOdzQbQ3RA3yXKDEDfMEBe/23mlheullrTFs1k70+JzUvxGc4PNBCDEgRDX/xAXvwvbH+r5ZqvvIa7OWtKcF1sU5u5m7UjWnrdZAIQ4EOKaPa7jpMNxOPGLFS7/n1k7mLWlLd/Gaklbrcy3+9Wazz1x1MzTWXvLDQMAnWUhDtopTuy7LWsnSugsxidFp/LO33y1VEtKE5/OfZy1r0P5387F0PZ91j4No8nIDZQDIMQJcdDBIBLnsNqXh4hvs3Yr7zjOtPiKVRwG/2weWN4Lo4EOdP7UkurFfeP5/IZBfFJ3Mt9/ruT7171Z+1j833EOw58f2c/ia7lxSosX7GsACHEAAABCHAAAAEIcAAAAQhwAAIAQBwAAgBAHAACAEAcAACDEAQAAIMQBAAAIcUIcAACAEAcAAIAQBwAAIMQJcQAAAEIcAAAAQhwAAIAQJ8QBAAAIcQAAAAhxAAAAQpwQBwAAIMQBAAAgxAEAAAhxQhwAAIAQBwAAgBAHAAAgxAlxAAAAQhwAAABCHAAAgBAnxAEAAAhxAAAACHEAAAAAAAAAAAAAAAAAAAAAAAAAAAAAAAAAAAAAAAAAAAAAAAAAAAAAAAAAAAAAAAAAAAAAAAAAAAAAAAAAAAAAAAAAAAAAAAAAAAAAAAAAAAAAAAAAAAAAAAAAAAAAAAAAAAAAAAAAAAAAAAAAAAAAAAAAAAAAAAAAAAAAAAAAAAAAAAAAAAAAAAAAAAAAAAAAAAAAAAAAAAAAAAAAAAAAAAAAAAAAAAAAAAAAAAAAAAAAAAAAAAAAAAAAAABA2dZm7a852iUlAgAAaI/PxoS4d5UIAACgHeZl7c85AtyDrC1SJgAAgHbYFuZ+CndMiQAAANrjmzEhbp0SAQAAtMOKMQHuihIBAAC0x74xIe4jJQIAAGiPa3MEuIdZW6pEAAAA7bAhzP0U7pwSAQAAtMcXY0LcFiUalJey9kHWTmXtx6zdztr98Pc0E/eyditr57N2Imu7srZK2QAAoB6L8475kwLcjTCaP45+i/P/7c3a1TGBfq72c9Z2218AAKBa74/pmB9Sot7bnIf1v0pqv4fRK7oAAEAFLo/pkHtNrt8OlBjeZrc9ygsAAOV6YUwn/Acl6rVx00qU0T5UZsaJ73Rvytp7Wfs8a6ez9l3W/sza3TD6IPNB3uJ/jx9pxse9Z8Poo8z9WXsza2uCd3lhWvE4iu/Fn8za9+Hvj6IfPf6+z///u/N/nunE89bLWduRnwO/ytovj9T+Yf6fsd0Jo1dn4kfp8cP1T7O2LWtrlbHT2399fg08kV/brj9y/ZvZ/vF/x0mbz2TtWL6/vKh8g/WfMR3wXUrUW2/UEOBmWlderZQlarIka2/lncA/St7Z7ucb7bMwGpFpkXLDWEvzE9ikH0Vfzf99cxGli685xbucX4e5ByYo0u7mwS6GuvlK3GrL8psg50vY/nGkuePBdyxDMj+/ofOkfSKOQLhQmXq77a/VGOJ+b2mokSVq3uniXcNvwuiuYl07X/yt+ErBJ2F0pxv450nwsxJDxIP87y1W2sd6JoyGfr4cqj/3xY79p3lYaNJfHW1ViB2hrRVfB6/k19ohanLb1m3HmHU86nTbW7sbOB/uliWGmSWW5Ct9qyUX5vga0r+zts55gIGLrw3crOg4u5l3VhmJr7x9UWJYLvp0rsnvGoS40RORGN7/qHH5fwnDu3E5pBD37Zh1fMVpt7d+DsWmDJj9euCCvA8cv6n7PfFv/SRLDCtLLMx3kLstvkjHC2ocfte3JAxJvJN1tKZj7EjwWl9bgsyFMHoSKMTV19GPHac9odzhv4u2g46z3oW4ZxMCPP20KnEf/6jAOepg4t98TpYYRpbYUCDd9/nVGWib+F73tzUfW98E75O35Tz3WwNBbqgh7vW83m1Yl3NhGN9HDeV6P25Y+Q9c6nprZ8L+fWCCv5sS5OoeKEeWqFm84344eHUG2hrgvmvo+Pp+4EGuTee6H2vu0A81xLVtfS4MIMgN5Xo/12u5D0MzT9ypx4kw/pvYSQYhmZcQmE7IEv09t8RR6S4F3z9AW31d4HiIQ/LGVyHjd3MrHrkoxP98Nv+/H83/udS/+bUQN+d3a3FagfjOf/yWML5n/9Ssi3H873HAmDi0dLwjGkehvDPh+e6wENeqEBe3fxwOO74CFUdCey788zXkefk1dmPW9uaBbJJ1OivEdf56//qYdTvjUjfo6/jeKf72uHnnzssS/Ty3xAvO1RJWPs6LE4cKfT+/kK15zJ3DeGFblHdytuT/bLw7cDFMN2gA9NlnicdBDAUfhvTv2Bbk/3xqmPhMiPvHE7F40Xxpir8bO/fbw2Sv7a1pcN2FuNF3cjFMrw+T3TmPN1f+FYqP0LZPiOu0r8as2+sud702bmCPaQbaWBfGj3gsS/Ts3BI/spxmhLv4WkB8f/f5EpYlXgjjKHC78g14XYiD/56gUl+zWzHhb6zI//2U33lzwCFu5nxX9gfik7x+clKIayTExbvZG0N58y6tDsWmrHhYY4AX4sr1zJjQ/ofLXe/dH7NvL5jiby8Y87fvyRL9OrcsK7hysycPfDtUP4HgqnxDfBnmHt0G+ihe9FNeeSzjm7XUb+5uhuF9s/F9HqarPt/tL3AOjncbnx7gMfFBTQF3dnA6mgeuKizMw2GR7+OEuO7ZE4xEOnRNvkHwQJboT5aIHbZfJih43Ak+Ds3M/h5/M452E1/puiLEMQCnEo7JeCwsLvG8kPJq3ymbpjLnCpyPtw2sNrGzMO7V33iTYUlJnaGZ8LaihnWLQe5igW3fx/mN+h7ixvW5nnX6E+I6FuJkiYacmaDocWXbNI9CfKUk3rn+2XmBHloX0l6ter6C4yrlnfL1NlElVob076Q+H1htTob6XveNg4isqnn9VoT071O/FOI65ZUwzKer/NO4a2vXXqeUJRqwa4Kix9esFjv+oDYp38kcqOi3U17rc/OkOmeDEUNn2zCQYPNxSL+TvaBn27jPIe7zMeu03WlvEMZNer1hir9d98AmskQDlofiw1rHyYUXKh3UZnNIm0agqrnb4vD4KR8pv2lTVSJlQtg6Rhtrizjwy5WEWiztwbouCumjq20R4jphwZjO+50eBnIeb9zw+/un+Nt1TjEgSzSk6KPPy2HYk/xCE1JGitxf8TLsTViGn2yqSryYeH6+N5B6pDwZfrtH63sqDHPKj76GuHFPLP7tlDcY447t6xMGnfid17jh/cuc7FuWaMC6gkWPd/pXKBvU6pWQ9ipV1U8dng5pTwRetclKtyCkv1LXd3Gwh3HDcvfttdLUJ7FfCXGd8MOY9XnBKW8wUm6OHpvg7x5M+Ls7ZYlu+6Fg4bcoGdTueMKxebamZfkyYVlO2GSNdWjvD6AO40brjK+pLe/ZOr+auP2vCXGttyr4tpi/vZS4j8frasoUMvMSA1xsZc1vKku0+KLQ55GvoO3iE5iUp19v1bQ8b4a0p0Hec2+mQ3u75zVI+TZ0Tw/Xe2EY5uu0fQxxh8asy/tOdYNzNaR/83w4a5vCPwcDif2EODr0R2H8t8Jlf/ogSzTkdIGix7u7y5UMavdWSJtWoK5Jnucnhsq3bbrSw3zqh+J9FQfX+SMM95vMIb5O27cQF5+S3Byz/Z4ODM3eMNnE2NO03bJEdy0N6fMO/ZXfOQLqlzKgwQ81L9PXweTfdVsdzBM37glGvKatEeKEuBYb9yT5ZMe3V/xedUcYfQIQX3uO3z7dy/fL2IGPoxf+mF8f3u/58VpEfNJ+vcYAdyWUM6m2LNGQD0KxWdSXKhnULp5k7yYco5/WvFyfhLTXuubZhKXZmni+7usUD2sSOguf9vxc4HXK7oe4cfM9vtbBbfR03qe8HCYLFL9m7cMw9xPIPs8XOGNjjSFuQ0nLLEs05FKBwp9Urt5c6LrehiZ1xKe6PxLelLhc6x2apfk8DPtbxHEfzl8N/f4Oc2XiMXdTiGutZWNuRFzt2LaJx1uch+x2Sdf3+Hf2hsff/BtKH+GjGvpRe2WJbltWcIO/pmRCnBDXiA8T61L3O+aLE5frI4dmKeJ3iH8m1PtoT9d/V8K6b+75PrAl8Zg727P17tO14eMx67CvQ9sl3mD8vaLrfHwyt3agIS56r8I+1AeyRPe9FYrN5YAQJ8Q1I+WD4aaGlL+TsGynHZq1XdTjHf7VPVz3xQkB9swA9oEDiefIYz1b7z5dG66MOX5XdmQ96hiEI17Xdgw0xEVx2oFfSqxnDNxlvxkjSzTkZIHCH1cuIU6Ia8yNhJp839CynXfirsWSMPdodjPtcE/X/0gY/w3YECaNTX1taZsQ10rjhmH/piPb42jN1/z9Aw1xM+LxfGGK+sXvFOMolPNlif74rUDhtyqXECfENSJ1SPmmRoE8kbh85ourPizHO/xP9XDdXwhe2Y1Sv4eLbZkQ10rHexC+Pw/NXPf36yP8d0CQbflNrfjK9LUwGvRsZrqf+OQyziH3dX5t3hlGk8rLEgPtGM40I8kIcUJcM15PrElTT2BSL6wbHZ4TiXdOU16njRfu1T2twbjR7n4L1dxhbpvUVykvDvja1mZPhbnn1ozHcNtH8v0kFL9ex/0xvnoZR0JcOOvcFgNGHEn3PyF9omt9BFli8F4rUPQbyiXECXGN2ZZYk+0NLd/2xOUz6Xdxz+YdoJTR3F7uaQ1Shq5+fQD7wlN5Jz/lWHtXiGuld0K3X4XeHIpdp+NIsi8V/I34vdb5oI8gS1BKx8ugBEKcENes1LvvTc0Llnph/9ThmWxJvt3vJ9Q1Tgz7Qk/rEF8JHDdwztmB7BOpT7zj96d9fHW5D9eGcd8zrm35sXirwHaYdvj6eFNq0vnmhDhZovf+VaDwh5ULGpP6zdkbDS1f6uueX9iUc4qvUcV59+I3Mw8Saxq/e3imxzUZ98F8rNOzA9g34tQhdxP3iQ97WoOud97XjlnuSy2v/9lQ/3dP8Zw4yeubQpws0XunChR+u3JBY84kHqdNTai9NnH5ztiU/+2UxKckL+WBLZ5b4yhvFwoEt5lvZ97pea02JNThk4HsN+cS94tfQ/u/qRpqiPssdPcV2DcK1H9PRb9/JwhxsgQT3VXZpFzQmG8Sj9NFDS3fosTl+3Zg2+3+I63MOZMOhdGcaX0WBzy4EsZ/X7FoAPvRrsR9I84v9mKP69DlznsM1nPNcfig5fty6muNVd6oez6kTbEixMkSg/BzgcJvUC5oTOp3CE19B5M6OtXNgW23Mr8BjbWL30Q9M5DapXz/tXMAdYhPue8l7iMfOJ5a23kfNzhVmydmT30KF1/3XV7xsqwS4mQJRm4XKPwi5YLGpL5G0tRrVPMSl++OEFe4xQ78jtDfV+QeJ37jNu7p5eUB1CEG9tQh1085nlrdeR/3NsW6Ftf968S6H7AfyBKyRH3uFSj8fOWCxqS+jtf2DtY9IW7i9lPeSVo7gLqlfP/V9zu6cTqBi4n7xvehn6NR9qXzvmLM8l5pcc2XJdb8QajvLQEhTpYgFPtOAxDipr2w3hfiSgt07/T0gpgyXUXfpxSI2/XrAvvCYsdTq/sr+8Ys70ctrvmexJqftB/on9gm9Xqo8KDzUuMyPrTdSm1xfrg+Teocnz79kbAPre55gEud6Dh+i/KM46n1/ZVrY/bnpS2ueerNhC32A1nCNlF4oL8hzpO4alr8PqwPk30fSljXoz3eX54q0Gm+PLAA19XO+7hpMs61uN7xO9yUaU8ehHrfCtBvlSUIHoFC345VIa4b4mieT2fttTC6g/1+GE2EXmSUr8fd0X+/wzVZk9AZiJ3F5T3dJ2IgS/0GLk4KvXiAx00X+ytfhPY8wSrqlZD+Tab9QP/ENqlZkY8R5ykXCHFTXljv2pRjxdG74nDkp0OxO5wz7UhH1/uHhHU72NNtHkfjTB2FMj6pe2qgx0bXOoqLw9xPsm60vG+1PbHeR+0HsoQsUb8iw4IuVC5oTNunGEidJ+62TVlIfDpzIA+/RYLc4Y6tZ8pk1rEGS3q4jV8N6RMYnxh4J6hrnff3xyznoZbX+/PEem+3H8gSskT9fitQ+LXKBY253vIT5FMhfSAOiovDfJ8tGOR2d2Td4tOKPxPWZ38Pt2t8lS71LvbHDoPOdd4vj1nOVS2v91eJ9d5oP5AlZIn6FekUvKFcvbvQdb0NSepodU19J7M0cfnOOzynsrfA8RFfwe3CKI5HQtoT3Kd7ti1Th26PIW+rXb9znfcXxizjDx2o96XEeq+2H8gSskT9ThUo/DblEuKEuMak3hFd39DyvZa4fKcdnlN7t8Ax8l3L1+WFxPXY17NteDhxvf8I/Rh1dIid9/+MWcZdHah36mtyC+0HsoQsUb+jBQr/qXIJcUJcY060/C7XpsTlO+7wrKWD+Ghb1+L1+DEM6ync/AIdnvik5hm7eic773E7z/Ud873QjW+D2jqglj6CLEFIH3nIHXQhTohr1r7EmrzZ0PJtS1y+/Q7PUsQO4LXEmp9p6Tq8nbj8n/RkmxWZAy7etFlgN+9s531H6Mdchw+CEIcs0VobCxT+T+US4oS4xqSGpB0NLV/qK35epai/5rEjtqiFgSZlsJ74xKIPI1LGJ4k/JG6vvXbtznfevx2zfK+otxAnS1DGhaVIp3mlkglxQlwj1iXW5N8NLV/qUNTrHZ6lGffKVhue0D7JgTCcV2/iYEMpk3jHwLrJbt35zvuzY5btlw7V2+uUyBItd6NA4bcrlxAnxDUidR62Uw0tX+rAK14RK1fq91X/btEyr0jsHMYniMt7EOBSRviLd6dfsTv3ovM+7gbFBx2qd+r0F/PsB7KELNGM0wUK/6VyCXFCXGNSvoFqajTCnxOWzRxx5Uv9rqxN38WlDtLzece3zdOJAS4eF6vtyr3pvP8xx3I9DN0arOZWYr2fsh/IErJEM3YXKPyDBg5WYOTLhGP0fgPLNS/vnDhx1++VxHP3Hy1Z3rUFrjdrOrxd4nXy+8QA59Wi/nTeXw/dHGToSS4k1vsV+4EsIUs0Y3Uo9vTjHSWDRryXeIwua2nHfI9NWLqFibW/15Ll/SZxeb/p8DaJNzVSRqGMrx89axfuVed93Gvlr3es3qmvyW+xH8gSskRzrhQo/E/KBY1InRi57gvqW6Gdd2t1bP9557Nprxa4zmzs8PY4nrB+8TW1NXbdXnXe42uSc72R8EcH630ktPMGnRAnS/CIQwUT9GtKBo24mXB8Hqp5mVJGprxn0w0+xKUOsX+lw9vio4T1ix39dXbb3nXe94xZpoMdrHfqN7cn7QfIEs15vmDhLyoZNCLlLv/3NS/Tb6G9o2b23bzQjdcp1xe4vnR1nrTNieu3y27by877L2OWqYuvzr6UWO+r9gNkiWZdKlj8t5QMWtlRjHf66xrKf7nzRaOWJNb/VsPL+V1If2LYxcm9V4W0OfuO2WV72XkfN8DQhY7WO94kSp0rbnVLai3EyRKDtL1g4W929GILXRYvqrdDeyZ3fj+kjZi50KarxMbE8/X5Bpcx9W5+V5/YxlHWUp5GXwlGZOtriBv3SnmX58U6k1jzfTUsy+qQ9kmBECdLDLJzeK1g8c8oG9TuP6E9w/mnfOd0wiarzL7Ec3WT2+Bk6Pc3EseCgX2GHOLiWw9351iWO6G+NyOq8E5iza+Faif9fi6MpuQwl6wswRPsCsUnXP5Q2aBWKe+dx9fSqp5UNnVI4Vdtssqkvrqyu6Hli9NdPAzdmsuuiC2J63bUrtrbEDeu3/Tvjtf8mQLHcFXDxsdpbG5M0D9FlhicXyco/lZlg1qlfGNU9QARKU8EDSNcnTUFztEvNrSMHxdYxkMdq//ixI5lHFTG60L9DXHj3kZ4oQd1P5VY9z9D+TcP3whpnxA87jV+ZInBWT9B4eNd/y1KB606TmMHs6pv0Vbkx/24ZdhWYYAs2vrmy8Tz840Gl/G3kH4dWdux+qfOoXXQ6aq3IW7VmOX4uSd1LzKYSBzEpYzXR+NreQcm6I8KcbLE4B2Z8KB5t4Xr8mro7shQMJeU79H2V/TbKd85VdmBmeT81CevFVjvww0t44sFlvG3jtX/hcT1iq+hLXeq6m2IGzcv1vs9qv03Ber/ddYWTdlvuxyePECQECdLyBJziHfvf52w+MenPHjL8uasTi70TUpHMr7Ktark392UeC7YIMRVYmko9n3I6oaW82CBZTzQsW2QOmXCOaep3oa4+KRorpES41OFp3tU+zUh/du4mbnjNhX8jfV5ABw38nIX5sZElmhU6rw3Tzp4NzewzPGOZxyt7Y/gA1eG4fOE4/FyKO+1ypVh9N1D06NjDjXELQlPvkPdtlG/ily8X+rQNthQYL22O0X1NsSNm7PzZA/rfygUP+/+nPfL3ph1HZqX32CKneR/5/3GcX/r2wL7wR2Hiywx9CzxesE7L7Pbd/mdlSrFj8t3htGj/ofBKEUMS+rgCnGesPlT/lYcafD3kDax9NIBhbgfw2j0x6oHr3g2FPvGLD4JeK6h/XJ5geW80bFj7rsC67bMKar2476u1+jOhv5NlzHO/Px891cDLQ5usqLAfnDb4SJLyBLpQyiPuxMThw9dWcLyxLs38SPbOPLehQI7BvRV6oTP8XiZdOSw+H1T6hw9dUw03qYQ9+j3TzEs78gvCGV6NxQfoW1fg/vkzgLL2bV5BP/qWBtaiKvjNbpxU2dc7fH1Jt6gudnAfryx4H7wp66BLCFL/F38ByUdiPFO/hdhdOc6vi8dRyRb+JjiLsw7jpvyTtHneaHvu5DB/0j9/ihefN8J6ZOyxqdLnxY4wdU1J1IbQ9zsAS0u5BecSYf3j9vorfzCNcmdyyadCv0dVlqIa8b80J4nMOOmztgX+i3OVXqrxn34nQmOwYu6BbKELPG39Q3dfXEhgzTnChwP8V3vQ/mJbcmsk178gD1ODXCy4An365Z3pJtclvh04KswGsBjS34HcPYF56kw+t5qRx6Cbk+4nr+G5uclu15gebs2h5prXzOeSlzfH2tYlrlGSIw3cFaG/ltT8DiftO2a8Bg0qJAs4Xw6S3wf+ZLCQ2s7Od83dHzFJz91jiTVtRBXV4vfzDX9HdbygsvbNa59zUidq+yripfj1TG//82ArjnPhPGjSU7aboQnj3Cc8u+f1iWQJZxP/1e8Ux9fFbjfkYLHHWWdY4aBiEHq25qPsWnnBBLiymnfhsm/eSzTmwWW+QshTqcjUeo3NZ9XvBzHx/z+tgFed+IorGU9lYtPMuP8YounPAa/CMgSssQTxZHSzrS44N+Fauepgraan9DRKKsdDunf1wlx1bSHoV3f4HxaYNnf7eDxJcQ1Y0/i+u6scBni2w5zvWJ+q6HzYRssCKPvk36acD+NA5F8FtJeRU35e0d0BWQJWWK8F1u0Ae7mB+7zjgv476AYVX18Hu+6bmpw3drUmV2bh9kboZmnb2tatt99VWD5uzgMuxDXjNTBcl6ucBneSbipxahjHr9l+yI/R8Xve2eeuDzI+2ox7J3Ob0CtLxB+FybuB+/ZDLKELJEu3j2JI+RdrbnYD/ITwVv5nSDgb8/kJ6OHobyTWxycY1HD69XGzmzshMT5cD4P1Y/cFj/ab+urHUXWvYvnbCGuGSk3Se6Hap+EjfuOZ61LTuVWJe73byqVLCFLTJ6o4xC8X4fy33eNhY6DN3yad5jm2ech6cQYj5lJv1u4HEbD5T+tlMleyQPvDyWE6JkpCz4Io4FDYEheDe0Y1ITmbU7cF3xOI0vIEiWIhYmPJLfl6ToOW342jIbojXds7+UbZ6bF/x0fvf+c/3NxItj9YTSX0AsKDVN7OQ9k8fWk+ErLnVnH35/5STN+Vxc/WF+hZFObn18o3svPaWfzOt97zLnvct4ZjfV/J//35ishA3YysWO2Xal6L/XbSG9myRKyBABAQ14O6a9667j33+mQNkgKAADQgPgaeOor4P9Srt6bl4d1c8QBAEAF4mtMn4TRADyTvLr0dtZuhvSncEuVvPe2Ju4Pe5QKAACKe3Qggvh9ytk81MWOeBz056lH/tkY8paE0bQl8Z+5EooNUvChcg/C94n7wxqlAgCA6UJc1ZPx0n+po1JeUSoAAGhviIvfy3mNsv8WZ+1a4j7xkXIBAEA7Q1z8Xm6VMvdenF7lm8R9Ir62u0TJAACgfSEuzqVo0vtmXMrajlDPPFuLCwS42A7YPAAA0K4Q9zBrn2ZtofI2Ykn455PQQ1lbW9FvvR7SX6GcebX2aZsIAADaE+K+CkYdbNrGJ2ybX7N2MGvrw3RP6Obl4e3CBPvHGzYPAABMJ36vFqcLuDxFcPsl/xvPKmcr7EzYZg/C6BXII1nbnge/uP1mPz2N37otz///u7N2Kmu3JtxP9ts0AABQrhVhNHn38TB6ynInjJ7UxXYv77xfyDvy8RW9N7O2TNla53ioZ9qIIu2ozQIAAPB451oW4A7ZJAAAAE92pyXh7c8wmvwbAACAObyYtRNh9N1bE+Etjk4aX580FxwAAEABMUS9n7Xvawpv8bvJOFCKyd0BAACmFEeYfCdMN7rk49rt/G/GAXEWKDMAAEA1VmZtS9Y+DqNXL89m7Woeyu7PavEbuzhJ9/nw98ik24InbvAP/wevwTWwVSLkmwAAAwt0RVh0TWF0aE1MADxtYXRoIHhtbG5zPSJodHRwOi8vd3d3LnczLm9yZy8xOTk4L01hdGgvTWF0aE1MIiBzdHlsZT0iZm9udC1mYW1pbHk6QXJpYWwiPjxtc3R5bGUgbWF0aHNpemU9IjE2cHgiPjxtaSBtYXRodmFyaWFudD0ibm9ybWFsIj5tPC9taT48bW8+JiN4QTA7PC9tbz48bW8+PTwvbW8+PG1vPiYjeEEwOzwvbW8+PG10ZXh0PjIuNSYjeEEwO2cmI3hBMDtnYWxsaXVtPC9tdGV4dD48bXNwYWNlIGxpbmVicmVhaz0ibmV3bGluZSIvPjxtc3ViPjxtaSBtYXRodmFyaWFudD0ibm9ybWFsIj5UPC9taT48bWkgbWF0aHZhcmlhbnQ9Im5vcm1hbCI+aTwvbWk+PC9tc3ViPjxtbz4mI3hBMDs8L21vPjxtbz49PC9tbz48bW8+JiN4QTA7PC9tbz48bW4+MjU8L21uPjxtbz4uPC9tbz48bW4+MjwvbW4+PG1vPiYjeEEwOzwvbW8+PG1vPiYjeEIwOzwvbW8+PG1pIG1hdGh2YXJpYW50PSJub3JtYWwiPkM8L21pPjxtc3BhY2UgbGluZWJyZWFrPSJuZXdsaW5lIi8+PG1zdWI+PG10ZXh0PlQ8L210ZXh0PjxtaSBtYXRodmFyaWFudD0ibm9ybWFsIj5mPC9taT48L21zdWI+PG10ZXh0PiYjeEEwOz0mI3hBMDsyOS45JiN4QTA7JiN4QjA7QzwvbXRleHQ+PG1zcGFjZSBsaW5lYnJlYWs9Im5ld2xpbmUiLz48bWkgbWF0aHZhcmlhbnQ9Im5vcm1hbCI+QzwvbWk+PG1vPiYjeEEwOzwvbW8+PG1vPj08L21vPjxtbz4mI3hBMDs8L21vPjxtbj4wPC9tbj48bW8+LjwvbW8+PG1uPjM3MjwvbW4+PG1vPiYjeEEwOzwvbW8+PG10ZXh0PkovZyYjeEEwOyYjeEIwO0M8L210ZXh0PjwvbXN0eWxlPjwvbWF0aD4gZW05AAAAAElFTkSuQmCC\&quot;,\&quot;slideId\&quot;:594,\&quot;accessibleText\&quot;:\&quot;straight m space equals space text 2.5 g gallium end text\\nstraight T subscript straight i space equals space 25.2 space degree straight C\\ntext T end text subscript straight f text  = 29.9 °C end text\\nstraight C space equals space 0.372 space text J/g °C end text\&quot;,\&quot;imageHeight\&quot;:64.10810810810811},{\&quot;mathml\&quot;:\&quot;&lt;math style=\\\&quot;font-family:Arial;font-size:16px;\\\&quot; xmlns=\\\&quot;http://www.w3.org/1998/Math/MathML\\\&quot;&gt;&lt;mstyle mathsize=\\\&quot;16px\\\&quot;&gt;&lt;mtext&gt;J/g&amp;#xA0;&amp;#xB0;&lt;/mtext&gt;&lt;mi mathvariant=\\\&quot;normal\\\&quot;&gt;C&lt;/mi&gt;&lt;mo&gt;.&lt;/mo&gt;&lt;/mstyle&gt;&lt;/math&gt;\&quot;,\&quot;base64Image\&quot;:\&quot;iVBORw0KGgoAAAANSUhEUgAAAV8AAABsCAYAAADNLLE2AAAACXBIWXMAAA7EAAAOxAGVKw4bAAAABGJhU0UAAABYpZRLWAAADfpJREFUeNrtnQ9kV90fxz++ZiaJSTKTh3l8JZNIkiQjM8lMZJJJRpJk8pAkyUQejySJ5DHJRCaTZCRJkkgeM4+fyMwkiZmZmRn97ud3z37t2fPd/Zxzv+eee+497xcfnj9zv+d+zrnve+7nfM7nEIGsaI/sR4K9h4sAAMA+NwXxPQMXAQCAXSqRfU8Q3qXINsJNAABgl15h1vsnXAQAAPZ5IYjvAbgIAADssk0Q3k9wEQAA2OeKIL6X4CIAALDPVILwLke2FS4CAAC7dAiz3mdwEQAA2OehIL49cFFQ7InsQmSPIvsQ2Wxki/Qz3XAhspnInkf2ILL+yKpwGwBmNKsHaj3h/Upx/i8oN5y/fTGySeFFnGTjkZ3FeAFAj/PCA3UDLio93eol+8OSfaY4lAUASOAv4UHC52S5GbQoumttAO4FoDa7hIfnLVxUaqT0Qhv2G9wMwL+5Izw4/XBRaelyILwrVpQQBK9/HInsXGT3IxuJ7DXF9U7mKV50XFLG/zyrQixPKV54vBrZ0ch2EOLeIIGGyOYSHhhe0W6Cm0rb91MOxfezp2K0ObLjkQ1HNm35nheVcHOVQM4WQkEqAV3HloGTwj3ew3AoLWcdCu+KnfXoxcNjn+uYLDu8f/4tDuNdi2wvhmDY4vtSuMd9GA6lZZzMUsfWfkY3Ulxk6Yqa1epc66MHs1wWvpkcXjzrpXDeJhSrCk5824T7m8BQKC1VzTGuW8uDRfm65jV/zeF+m9RLYt4T0a1lHPLglM52iG/5xVdKL7oAjSotpzTG92CK6+oIsOsF3A6DmbkvBvEtuYOmhdjUFmhUaXlAcunQNItjFQ2he+DoHjmue6tgogvxDcBBncK9jUKfSs2Y0P8X67i2lDf83MH9cfW99wUVXohvyR30RLi3TuhTqZEWnOpZADogXHsm43vjmHI9tSlW7AvF6We89Z7TxHjBsanG7Hqjuuce9bc8s39HybVSIL6Biu8WSk6vmYY2lZ5FYWw31nHtRuHaCxneFy8kfqP6Fr041r3TQls4BLOb4hj3sBJziG/g4jsg3Nd1aFPwYzzL6y9ldE8thgK3dgPICcp+E0hVifFjSs68wMAsqfhOCPfVBm2C+BZMfDdqjOv12nKZ8tl5x7/JmRi8++0TxLf84rtPuKdX0KUgkOKRRQs7jKYQXhY8n3JqOabMdSHGIb7lFN/7wj31QZeCQNpsUE8RHNcLbv0phJfrLTRjGEB8XdEoPHRzdc54QHGQ0rCu1nFtl6lmrZRcGKqW8ZZ6FIuC+DpFmiHcRtcHwyOS06zSCBTHMaU0L5ubLEzDDXxoACqLQXyd81a4n13o+mC4qDG+/0xxXZ3txacs3cMBMhNerse7DV0P8XWNVEhlHN0eFHs0xzjPUjdpznhdF9Z5S2bii9O3Ib65cEO4l/Po9uDQ3QXGC2RcI4FPd1i9SMXrAwcprnz2idyWlNxvKLyP0d0Q3zzgWUnSrp8lzdkNCC/04Gsx9REyO02iFd0N8c2DbuE+hgveX7wphE8lGIrsGcWxvQX6ecYWr4Z/oHiRiWf4OzDE/wcvqKXdEZbG0lZKWwsXzTE5feIGuhrimxdPhfs4VMA+4pk61xv+K6UQ/E3xibqbAgs/reWwQ/G1dYDmBTLbwbYVkgbxzYMWYZYwWcDZGueRzloShFn1+V0JVHyZSw6E96LF9pqUihyGnEF88+KycA9XCtQvnFqU1YkEPBNuD1R8mXMZCq/NE1FaDH/7EOQM4psXSavQPCP+pSD34WJxiOPDJwMVX4bTzyYs+pNflActt/E4meX1AohvLkjpOC8K0h/3yO2K/NVAxXeFXooLLKX1H8fhOauhIYO2DRu0YwhSBvHNiyGh/b0FuIf75D4dakWAQy98vVWNkbsUL9pOUVwbZGnVlwLnAPORRLwZg3euVTNu038M+uUYpAzimwcbKLlsID80Fc/v4VoK0XynQhS8sr66NkGDEoajkd0hO8fMBF971TGNhv2CLAeIby6cFtp+y/P2dxs+aLzVdI/hb3A88jnEtzAcMuiTr3AXxDcvpHScdo/b3kLyAY8205j2Uvp8YYivO/oM+mQE7oL45kG70O73nvv/KbmP61VShjkgvu74w6BPbsFdEN88uCm0+4zHbe8y8P9ARr9vWpwbuOGRQZ/gRBaIr3N4Bvedkrdb+lxMWvfzfzTDNvCx4d8I4lvkL6IjcBfE1zW9ZL9Atm+zXk53yrpKVZUgvr4xTu7rSACIrzYvhDYf8NjvY5p+H8Q4CBKTeh44Kgji65RtJJf08xXdPfscNtmCcRAkCwZ90gB3QXxdIp0ae8ljnw+Qf1WqIL5+sYg+gfj62sFTlFxEx+cdP7ohhx6Mg2BZRp9AfH3s4A6hrc889neFkrdCrw45NGAcQHzRJxBfn3jo0YzRlH2a/n6DcYCwA/oE4utTBzcLM8ev5HcRHd1to/cwDoLGZMGtAndBfF1wnop9gKBu2cg+jIOgMUk1a4K7IL4ukHaFVT339xNNfx/GOAgak1q+7XAXxDdrdpFcatF3dA9E3I5xEDQm24u74C6Ib9bcEdrYX6LPySaMg6AxKazTC3dBfLOE066SKnAtUDFiX4ue+hvi6xcmZ/n9DndBfLPkJPmVHZCWJYL4AhkUU4f4evPQvRTatw/+hviWiMMGfYJj4yG+mdEmtG2iQP5G2AHosInMitz/ApdBfLNgUGjbhQL5Wzd5voJxEDxfCadZQHxzbuM0JRfR2VIgf+selrkB4yB4Rgz65THcBfG1TSfld8ROFrzS9Pc+jIPgOWvQL0s5vLBByR86aUdYZ8H8rbvDrQfjIHi2k1nc9zRcBvG1xRZKLq03XUB/36X8TiuG+BaPTwZ98xHugvjaQjrx4XoB/X2C/DvFAuLrLzcMZ7+H4DKIrw0mhDa1FdDfezT9PYlxACJ2GorvO7gM4lsvUtHxVwX1N6eQ6eb6bvfE1xDffHlPZgJ8HC6D+NaDVPe2yHmNo5o+v+KgLSzw3yC+XmOy1fiH6s/NcBvENw2Nkc0ntGVO/U1ROa3p8ynKdrPFr5F9MXywQT5fS1OG/TQKt0F809AvtOV2wX0uZXG4SB/iAtxfDR9oiG9+9Kfoq9/gNoivKW+Ftuwqgd9167V+J/s7+Lj49myKh3kRj0uu/J2iz47BbRBfXapCO8ZL4neTRa5XlsIs/Pk6mOIBhvj6wcEUfcY733pK7pc7KQziWwMpr/F8iQbNCwP/j0W2sY7f2k/rn3+nm8gP8c2fu5TuxXnGw3vZT3ayltL4A+JbY2b2TXiLbyrRg7SD9GO/K7m/R1LMlsaE6x7V/P0FaF/uNKUMP7AN1fkCtwWPt7cWtQXia4Fu8mvXlw8z/fVCL5yG1kX/PDqJX17b1eC+rcRautZLg3EwB+3zgiolH6klvcC7c2hzqxqz0xloS6nF19XnpnRiaxm3TvLZdB8ofRy2HuNFt20G42AWuucNnYZfTWvttfoqypLmyE6p8NpyhkJYavF18bnZInTQZIkfpFYy2+hgyw4bjgMcV+MXPRbGAH9FcUqajZMw+MuLF5IvUhzLXXYkhIUU3waPZjyXKf/dXnnCe/hnyJ3wnk4xgFE3wE8BXrI0Jj5H9pDiOsK8ttBO/z4RvKL+2271N3yw7X0ltos5CWEhxXeDZkM/OGhL0or7MoVxRhUvwH2h7IW3P+UAfgat85KDOX052bIgxVc31/RJxu3YL/z+i4AeJN5QMZbRIOcdbR11DGAcUe4vHLt/TxDfwoivbszofsbtGBJ+vzfAh6nP4iyYvxw4P7S5zgH8EBrnNRUVnlukYoguvywOhCq+A5oNPZVx6CMpZjVD7k/y9YVGFX/7mHKA8QLZTc2Qjc717kLfCgHXuR4lf0X3dcIXWDDiq1tfYG+GbZAqfN3Cs/T/B6pfzT45N3d21QyHX17zSqRH1OznoMFLq0lzHJxDNxSK3R6J8Lx6ee/M4D4LKb46Va0WM555SnGqdjxDmVPVHLBH4apCwl8+fOTWJLkV3CU1GThO2ZaALZz47ic/FttA/nRrjoUOuKoUs2FO6xwj+7FhFts3kf1O8SaQCtxdm2FNh/bBVaVHN/bfCFeViooKA/SqmTFrAu8y5bRPXmtZUAK9YvzvHO4aV3/3ILKrFJet3AWx1WOvQZwGD1z5GSHsbgMgczj+o5vC9AfcFcTsZ56Q4wtAIjzdv0ZxblyaKf4J0t8Jww/kVri89BzTHA8DcBUImdUBco6/PFVizA8Q71bbsGZGwyeYHlF/o1swG+c/hcUbzfGwA64CEF83SdCg/OhmOXyCqwDEN3vh/YJwQxDwVmPd48gvwV0A4put8HI8uAo3lx4uJap7fhyHtzbDZQDim53w8uGKrXBxLvAuP66L6iJPspnMDu4cRPcAkI34csUr3pHSBPfmwuY1Xx58pltWW6o7DUINKyGoTegiAOyLL28dxip2vhxep2/4hFredWRSIKcWFSW6r1KMjy50DwAxHI+9pkIEaQV3Ql2jDe70glOkt2eeQwVcFapPCXZbja8VjuW2qv/PpSi5al3ao4muomsAqA1XrudNE0NqVjNH/9yDPaP++yP1KcsVqVrgNu+QCsnnYffQLQCAsvPMM+G9gS4BAITAnCeiy4VzutEdAIBQ4PqqXJrP1vHfabJdOMyAXF4AQJCw+J0n/VoL9RqvC/ACHjbVAACAgjMW+Gy7erIVatmsuiYv1KJOMwAACHAN5h6Kj3/hEAVXs5ukn4dorjaOIfPmiOf0M9OlFzNcANLzX09uo+BDFS+iAAAAwXRFWHRNYXRoTUwAPG1hdGggeG1sbnM9Imh0dHA6Ly93d3cudzMub3JnLzE5OTgvTWF0aC9NYXRoTUwiIHN0eWxlPSJmb250LWZhbWlseTpBcmlhbCI+PG1zdHlsZSBtYXRoc2l6ZT0iMTZweCI+PG10ZXh0PkovZyYjeEEwOyYjeEIwOzwvbXRleHQ+PG1pIG1hdGh2YXJpYW50PSJub3JtYWwiPkM8L21pPjxtbz4uPC9tbz48L21zdHlsZT48L21hdGg+by230QAAAABJRU5ErkJggg==\&quot;,\&quot;slideId\&quot;:550,\&quot;accessibleText\&quot;:\&quot;text J/g ° end text straight C.\&quot;,\&quot;imageHeight\&quot;:11.675675675675675},{\&quot;mathml\&quot;:\&quot;&lt;math style=\\\&quot;font-family:Arial;font-size:16px;\\\&quot; xmlns=\\\&quot;http://www.w3.org/1998/Math/MathML\\\&quot;&gt;&lt;mstyle mathsize=\\\&quot;16px\\\&quot;&gt;&lt;mstyle mathvariant=\\\&quot;bold\\\&quot;&gt;&lt;mo stretchy=\\\&quot;true\\\&quot;&gt;(&lt;/mo&gt;&lt;mrow&gt;&lt;mtext&gt;J/g&amp;#xA0;&amp;#xB0;&lt;/mtext&gt;&lt;mi&gt;C&lt;/mi&gt;&lt;/mrow&gt;&lt;mo stretchy=\\\&quot;true\\\&quot;&gt;)&lt;/mo&gt;&lt;/mstyle&gt;&lt;mo mathvariant=\\\&quot;bold\\\&quot;&gt;.&lt;/mo&gt;&lt;/mstyle&gt;&lt;/math&gt;\&quot;,\&quot;base64Image\&quot;:\&quot;iVBORw0KGgoAAAANSUhEUgAAAdUAAABsCAYAAAA8Cyj+AAAACXBIWXMAAA7EAAAOxAGVKw4bAAAABGJhU0UAAABYpZRLWAAAE0ZJREFUeNrtnQ9k19sbxx8zM5mYzEwSk8wkkeuaTGKSJBOZJMmYJDOJJJNJJJlJ4prJZEYySRJJkiSSZOaKK5krE8lkZsb9fZ/7Of363m3f757zOefz+Zw/7xfH9fv97m/fz3nO5zzvzznneZ5DBMBqdpTaP8L2BuYCAAAAKjOsIaqnYS4AAABgbWpK7atQUJdKrQEmAwCAbLkkdMqXYCrn6NFYpY7BXADAZ4NsuSAcnEGYykmeaohqJ8wFQDAMCuf9eZgqP84IB+U6TOUkWzQE9SPMBUBw3BDO/z6YKnsOCwdjAqby/kuV20WYC4AgmRD6gMMwVXZ0lNqCYBCel1otzOUsn4WTabnUmmEuAIKEffQzgR9gn78H5rIPbxnOkWy7sBHmcpZ9GqvURzAXAEHTqHz2er5gTmkAsER9qb0TGH6+1NpgLqe5qyGq3TAXWAdOzeoqtf5SGy+1h8pJfy+1RbXb8TMti1c830rtsfp3e0ttO0xYOG3Kd6/nD94pLQAWGBM64R6Yyvmv0iXhWH5RDhOAtThUalMa71O19oGS4Ee8b8VxTDhWozAVjA1+0a/h6K7BXGAN+PhgxoKQrtX+Un8fFMOocJyOwVTp2SLcFviIbQEveK/h4LAtB1aiEzVu0gZg6kJgH/4nyY75tsJc6XgpnAS7YSrn2aXh1F7BXGAFlygfQUXhgWLZLRyflzCVPijwEBa3NBxaL8wFyujKWVB/Nt+2gutKbX+pnSi1kVKbpF+BWxygxYFaHLy1pNqiWvVxZC2nttynZAv2LCW5oS0F9eOacHzOYmrIaSHZtu8nwravD9QKx/NnThrGFJS/O38VJKr8uy4HL22i5HxxnGRpKWkaz0dObbusBDsPe9Qr3y7ZBm7BFJExSWFU2jB5mUPipEa//8DrD8o4XZCg/mxnHLNHo3qmF/QrXSjPtqRWvzwuWRZmQeU8i3QKjfnYg75AVBOeafS7A1MAlPE+xdzhFLwm9f+vUz5lMOWK950jduCYhDtkJ4XIVltWc/tUqW3IoM+PCRduWOGd0JDtEFUvaNXo8zRef1DG9hTzpr/K3+Oty6sp/ua2Am3QrlaG/zjeFtQu0y7Lfffpw8dJjgiNOO5JfyCqRFc0+nwOUwCUcUpzzgwJ/66usBYRONdQasNUzBbvPw75rjvC3zyK6bI208Ith22e9AeiSjSrsZXUhCkAyhgnvSsCpUE0/O/pbAXn/RHPUcefyT8xzcJ3tQo/LGYwXcJfpUJUk2hBaX8fYAqAFTyh7PJKdQpJ5Bm/kVeBC19ElZHWCz+CKfNf3lI4Z6kQ1YQpjf7uxxQAK/im8f7oBqt0avztbzn0lQOq7gUgqFn4rjbC2ao2e4RGe+pZv2IW1SaSnwfNYgqANVjUmC91KURMJwgnSzhy9hmFIahZ+a6nhEhgLaR5qYcgqt4woNHXq5gCwHD+ZPn3lzJeoT6hbMSNP1Y5j/Os8p284ltZWKVGifpvlFy1yMFhd5SILTrkuw4Jf3sS00a+opkN3CmEJqrTGn1txTQAkYqq7S1fDnAaInv3SvNx2wklzl8K9l2S4C3WkubYJ855shsuD1Etng6Nfj6HdoAK6BQ68HH712ZQEkczn6TsywiyWJ9T83Y5Z98lTc+LPjXvg9BQPl4FFquojmr08wS0A1Tgh8Z7pFv8vuhApb1kr6rRUIqPChtwyUTO4X26QmCzYpvQJh9injQ7hUZ6HcH2VSiiWqfhDOcLcgbAD95ozJfLGa4SbafU8BmmjTzUvyk5C3UBPsbrV2OWJSFmiVjlstBAFyCq3tCr0ceb0A1QhUnSExjp7Ua8RfqJiiv+cMOCoHJN5BhvaAn5uNAK0jq/bZ72L0ZRfaXRx10EQGUuaM6ZMeHf1S1TeMpin9iXmZYenKF4q49J60G/j9E4m0lefsxXYhNVnQLoUZ97ABG/pZg3vKrcaGGlk1VB/fuGfmGOcIeo9O7YzbEZRlos+zZE1RuuafSvH5oBBHxKMXc4sGiEktzGRvV3mkmvlnAWVXrayHzbdy9eCboltFVvbIaRnpd0Q1S9oEZ9RUvz/jZ6PK61ymEPqZUHO97vlCTLL6l/8n/mpH5OpD8W41ezJS5QsdWBbF5SftvwWYbxOvyLtE58dIUgJA542XPnG5OoHtbo24Sn49mlRDTtRdF83txH60c836H4ioVUgoOP/i5IUHVuvlmPBjK7YJxtsIHAT1tKbPY1JqNIL672/dLqmERV5yLlLg+/jKfJnrPmD8rzVRz2F4KolnOwIFHdZ7EPfQ6tmENgRmi3rbEY5KjQIHchql7QQvKIxk8e9WsLZVvonFdCe1b8ZhvFWdZyPS7mLKi20/ieGzzLLGVfKck3pNfBRXN5+U2hQfogql5wSaNfg5706QDpXT1m0m6UOc0BgqhW4mxO4zFg+bk3klkazSVo6Cqk+fC3YjHIowK2XyCq2SENcV/2ZDvGdKsuTXtJSe7hQ4KoVoPTbKYzGgOu3JZF7nSPwTMtE1Jo1qJLaL9HsRhkXmgQ30vYxSCqezT65MN9uGeouEhT3hpfIoiqVKiek53z7TFavQ1vkzGD58OFE2sjvRBhHsYIyxgxiKpOpGqP4305SsWmb8R8VWBamtV7dVut8rmm7o+yjxP+J98y800J1JTaEjxOSe3xPPhA7mxFY3EWINLbGR4H0NfQneQGjZUVOzWXgy3aSe9WFIgqsLmIQGF4fWI5RhRt2xRRxBqiah+ds8cRxx3fDNkRN97i5mphbWUfEfxPLuHIRSAmySxfEaLqF50GY7oA81UFEcAKaXTjVYiq8+hczbXD4X4MWRA1toU0yGUTJRcuL0JUg+eEwZg+gvmqgkvLFdJD++MQVafZoSk4rtJqYeU4Sum2tvm3X0BUg+a6wZj+AfNZ+WAZDd0Q94SGOAxRdZphjb6cdrgfdwzHaczCM1whiGqoTBiM6QmYryrdQjsGXwNYmoe3H6LqLLwq+yrsB68CGxztB+fMmiTlv6WkuL4NThFENWZ/t1Y7BPNV5YDQjg9DN8RroSF2BtDXUJ2kTjL7mMP9uGEwPvyxsM3y8xyHqAaHSTrNHpivKtKSnu9CN4S09FsINzKEKqpPNfrR6fBqe85gfK479s4Av/1dqD4wS3BbjUKaC1gbQF9DFNUtGn346HA/ushsldoMUQUCFgzGtBbmqwqqKikWI3ISIYrqoEYfLjrcj1sGYzPh4DsD/PZ3GNPs5ssiXjKIqsv9/yx8/uUMV3M2+EhuBpDAAYfFMsYUouqK0EBU3WMfhZG43khmW781Dr4zAKIKUa08ZyGqEFUnuavx/N0Oj0u3wbg8cfSdAW6C7V+IqjMvGUTVvdWdtPLQF3K7eP6AwbjcgKgCDUwuaUCgkp35gjNViKqT/e/XePZrjo/LuMG49Dj6zgA3MUmp2QjzVaVGaMfgLyZASo2fTvK9xrNvd3xcTKrc7Hf0nQFu8tZgTLtgvqogpUbzyw3FH9xhl8Zzv/JgXN4bjEsLRBXk9AHXDfNVBcUfFChT6J+T1Mnp7PVgXObJ3XMuiGpYmBTU74f5qoIyhZpfbiio7wa1GiLEZxf1HoyLyxGZENWwMLmrdxzmqwoK6itw9ZtfTvKkxjP7cv/jEkFUQT70GIzpW5ivKrj6TTEqNEQIdwmGIKrPNJ65A+MCUQX/4XeDMV0mpNVUA5eUK6SpGdcC6Kvvotqq8bzTHo0Ltn9BXtSQWVWlgzBhRa4IbXgO2yHhnCf4LqpXNJ7XpxfX5OaQOogq0OS1wbjehPkqIq3wdjR0Q+wVGuIxRLVwZjW2qZo8GpfvBuPSClEFmtw0GNcvMF9FHgltuC90Q8SUsOuzqO7XeNYHno3LG4NxOQBRBZp0G/oCbAGvjTQroQ7GCMcYPovqFLlTZajIvq1sxyGqQBMONjKJOH8CE0a9OMOyPQBR5a1caXDFrIfjcsdgXG5DVEHOH3KhFMOxSZfQbo9iMYj0jKEPoloIOre4XPVwXPoMxiXLMowNBFENlSOG/uApTPgfeoV2uxWLQY4KDXIXoloI0+RO4E4WHCSz3MHGjJ5rgiCqocKpNV8NfcIRmPH/IPJ3BdL8x2nP++mjqHZoPONzT8eljsxyB7PYQTlPYRQLAZUZMhzjOfIryj5LZoQ22xqTUeaERvH5TkEfneSoxjP6XPXK5EquD5afpcfwXYGo+gHfcLRkOM7PYUbcTlOJSaFhfL7+yDcnySs46X238+R3dLbpqsFWFLDpWRtE1S+GLYz1aOQ2lM6ZydgMc4rciLaEqP6il+Kp9LKLzLfimg2fYYDsCCpE1R82kfxO6WptJGIbSq+i7I3NMJuFhvkIUc2NVxrPtyuAd/CD4RjxZedpzrjYsd63KKgQVb/otzTmnBoWY8H9P4X22RLjy/VOaJw2iGrmbKfizhSL4owFx/aZktKbEviu2XOWViorI5KBX7yxNPavHRMPPq576YCfel/A6tmkWeOy0EAXIKqZc03j2foDcWx8JvzVknNjR8JRwTsoSZ8g9U92eHwGNEby82rdtgiN8g7OgJi3NP78dwbK3rsi+sIxCrM5+C9plPyQR77eqr12anyNxSSqea88eDJKo7E5enFjQM7tPGUjdGkT/CGq8XDU8vvD26IncxLXVrXr8jrnRYE0ar89VlElkp9rbYtIVPN2koc1nm0iMMfGDmiG3BDVnQRRjY3LGbxHfLMNRxl3WHzOJrXjcls4X7JgG7l7POWUqLq6nC/S0As5P+dDjWfrCtCx7XFAUEcM3pkf0CavGc3wveJ3g4PiBik57+T5u2GN1WyN+u9/L7VDlOSgc4T/lMYuVtaiKk2DOx+7qEqLt/tYuD2tgb/n+IwtJK8u9AkrhkwaR7jXG7wz3wlAWN1qWfCZZEdnzQWMn3P2khaCOOTRJKkzMPBMjs95SeO5BgN3bPcLcD4siO2GkzO6yjGBch2iWpEDwt+979kCKjNR7RT+sE/3Cm4yMPDDHJ/zI8mDp0Kvo1mr3rG8HM8Crd5OT5tWAcKAA40WIaqrkAbxdUJUfxFazup+AwOP5/SMOmeJsVw9Vauxc2LSOFd1r6XJGc2dkZGwk9wJnnNBJNqEv/muwDFzUlSl9RzHPZkYJkXSL+f0jDqXdfdE5tgGMlwx8OTfZnFy3icQGnx8xIE5SwRRlV7zVuTVeM5WRJPc47lMfqTXjBgYOI9LBDZoTFheVdVE6Nj4PXtgeXV6roota1L+3TvQoGDhfNB7ngjpstrl2W25/5JAypmCx8lZUe0WPoAPl5eblCHL4+yyj/TTPWKFnQRHZy6kHE/+WOQw/4Z1fqch5d+/Ae0Jnjbl90zuAc6qcdEJDnjMolyidDet6MvIna7dLT1bbXd4AmwxMG5ekZw6or8DPu1f+LyVoxCvUJK/x2L5o2zFz9vFHM37jJJjij7SiwHYl/KdOYGhiYYmtdthch+wjcb+g4+pdmbY13bhs7x1YFycFtUO8j9w5oaBcSfhN6LleMp35iBMFyWb1Ycb+4y/MxRQ/nB8TEnKz2HBjostpBG/e/AqrM+E0JiHHXz2DsMtmh4Mf7TcTfnObIbpACVpfPyBxfeI8nHFPSVMc2oHZXFF4+OMefW/v6AkfoDfwWG1+3GQ0l1taANp6dQJDLuMFpLd4MAVfuot/SbXi+RtPU5zSBuUw9FnJtd68RdhHYY/SvidS3NjDur+gtCoV75dcjtPC8wl5zTlG6RRnj7BZ2R8LvaH+mLjSk68v7+yZmadWpnyvZw27kccwbBHS9oUrCcwHQgM6fHZaZhKn+dC4/5uWVSLCkffiiGPdpU6TW7nNAOQB78J3/sXMFU6tpBsG7i8ILmvojqM4Y6WKwbvzW6YDwRCPcnKps5TNuk70XBM6FxGDX/nR4GCyrcvNGCoC4e3/LmSUmOOv3na4L2ZwZCBgJDe1HMMpvLD2PNUjKAuqC0PUDw/o7b5TJ3TFDgCsTaj32og8+u+zmDIABZPIA0cECRJdubVZtqiEEWIKjvvAxheJ6hUzYiPBTg1gdMUWi38Dkcr8hV6Xw3fHY6OrMGwgQDYQbKdwjeE7AirsDOS3EDPzmaTB6LKfdmLYXUGaTUjFkOupnSVkohd/ihqWmOy8wqXt5H3q39vhOxEiLucow2ALo0kS5+ZI6TPZAJH+Urqr74g/W27PEX1IV4Q5zhCfhQt96X2NQDrwT5akuGxQHYyPEAFDlE25f5MijZI20usTp3ljCeCyrWxEdQGQsDnynnB0Uv201R4y5gPy7kQ+l8WnSBXauKtwnYMm9OMkvuCyttkzRgqEADDwne+F6bKj/PCQRlM+fd5NcC1L88qhzulVgnf1HZEeQ3NeSXED5Uo82/yNXZNGCZvmHJcULk4BI4MQAhcFr7z52Cq/LlIq4tEr9UuwVRgHWwGEdluU4QtXwCfDQDwiCKLf1RqvCtyEkMDAADAN7aX2lCp/emAmHL+Mp85bcKwAAAA8B0OKrtASWqWyd24um2WkvMmnMUDAAAIEi7qwCH9fB0V59TZvHiBBfuDWpV2wtQAAABiXcl2q9UsR3s/UOL4nVZHhvNZLZ+NvqIk4Gis1PooiSyvhykBAGn4Hx6+Lkfxc77xAAABTHRFWHRNYXRoTUwAPG1hdGggeG1sbnM9Imh0dHA6Ly93d3cudzMub3JnLzE5OTgvTWF0aC9NYXRoTUwiIHN0eWxlPSJmb250LWZhbWlseTpBcmlhbCI+PG1zdHlsZSBtYXRoc2l6ZT0iMTZweCI+PG1yb3c+PG1vIG1hdGh2YXJpYW50PSJib2xkIiBzdHJldGNoeT0idHJ1ZSI+KDwvbW8+PG10ZXh0IG1hdGh2YXJpYW50PSJib2xkIj5KL2cmI3hBMDsmI3hCMDs8L210ZXh0PjxtaSBtYXRodmFyaWFudD0iYm9sZCI+QzwvbWk+PG1vIG1hdGh2YXJpYW50PSJib2xkIiBzdHJldGNoeT0idHJ1ZSI+KTwvbW8+PC9tcm93PjxtbyBtYXRodmFyaWFudD0iYm9sZCI+LjwvbW8+PC9tc3R5bGU+PC9tYXRoPshZA+sAAAAASUVORK5CYII=\&quot;,\&quot;slideId\&quot;:550,\&quot;accessibleText\&quot;:\&quot;stretchy left parenthesis text J/g ° end text C stretchy right parenthesis bold.\&quot;,\&quot;imageHeight\&quot;:11.675675675675675},{\&quot;mathml\&quot;:\&quot;&lt;math style=\\\&quot;font-family:Arial;font-size:16px;\\\&quot; xmlns=\\\&quot;http://www.w3.org/1998/Math/MathML\\\&quot;&gt;&lt;mstyle mathsize=\\\&quot;16px\\\&quot;&gt;&lt;mn mathvariant=\\\&quot;bold\\\&quot;&gt;1&lt;/mn&gt;&lt;mo mathvariant=\\\&quot;bold\\\&quot;&gt;&amp;#xA0;&lt;/mo&gt;&lt;mo mathvariant=\\\&quot;bold\\\&quot;&gt;&amp;#xB0;&lt;/mo&gt;&lt;mtext mathvariant=\\\&quot;bold\\\&quot;&gt;C.&lt;/mtext&gt;&lt;/mstyle&gt;&lt;/math&gt;\&quot;,\&quot;base64Image\&quot;:\&quot;iVBORw0KGgoAAAANSUhEUgAAAPsAAABRCAYAAAAU9dAuAAAACXBIWXMAAA7EAAAOxAGVKw4bAAAABGJhU0UAAABPJkfOnwAABodJREFUeNrtnW9knVccx4+oqKgyUVG1NzMVfRFjaqaiRuxFREWYmImKUFMVVaUmIvJib2KiokpFVUyFipqpCFURe1EhZmpiQtVUVIyoqogI2e/nOddNI7m9557z/Dn3fj58qbWe3ed3z+e5555/1xioZ5okXZJhyYzkd8ma5K1kW7Ir2ZPsSLYkm5J5+2+HJGcpIUCx6ZE8thLveeaF5Kp9cABAQfhGshpA8MPy0l4fAHJmNCXJD+Y6pQbIj5GMRC/lJiWH0JyR9JtkwOgl5TiUroxFLyW2Ln2z5FvJgOS2ZNaUByx1YFIHKLftOMeO/fM7yYbkmWROMi25JrkkOU3TCyv3wQYGH3LsiDplEf3/FnnQrlXyvW1LaynVQB8QTyRj9kHCIKaH3MhemR9zEr2UqwWrxyf2NS2Z8rRiltmxvQV9X9qQ201uZK/MXzXU8L7k1L6ubadJBvdqeT/+LEgdvpA8MGGmGkNl13b/ByUtyI3sPpytoX7DFa6nXdCfa7jm5znW4Jz9JN0reLS7f88+lJAb2Z0ZdKzdeJXXdRV+KId7PyGZzKmr3rBtOG25kf1oZhzqtuYweNTk+F7OZHzfOgvwb4SSR9+GKVR+LJj05sVdFujMZ3jPoxFLjuzIXjObDnXrdLx2p8O1NzO4Vx1IfFQHoiM7stfEtkPdmmuQy2XwKU10JPtZnYiO7Mieeu3TvP5Oyp/oCym1pdeShyZZEae7BNslxw8Zv9CHzXlJrx0U1Sm+p44PW2RHdmT/CKG77jqwN27FDoFO/Q3Yh8YbZP9wkcGSLTay++OygCTGbnzIwTidXbhs0l/Oqg+RG5JFc/S0YF3Krje7LJmQdJtkHbdvjwDKvDfpbVrJe4Duogm3im28hoddCHTp7pDt8u/Wo+x6qsmUpM9UXiKI7P4sO9RtLMVP1dBTby0mzDz6uv2uXQR0efKwfc+iRRdr6FprXVjTmsF3fSgz69jwj1d5Xe3qvjL5Lar5JYDoumeALaiRD+xBmVvGfQNMNbgulx0M/J3Xdwnsqilv9AFkrwvO11A//RQ+WeGaN02+G2HmPEXf4BMd2euVVzXUUAfU9KSWHjuIpLQZt7X2aWxxbQ/Qfb9Ik0B2uvLFP7zirudrmaQ5IHs9o4Nu6zmJ7rKT7mPollWfgye0Bi00B2Svd7pzkj3kgZNXCtTDAGQvND9lLPqtwK9/0fitceegR2RvKK5lJHroH4nQ2QGf6bYR3npkb0R0Ou7vlCR/btI5Q63f+C2HZaoN2Ruafs+u8f55a12McyHF13rf4/Ut8lYjOyS0WfF1WktPYdU157qBpjTyvf+nmlUc/eXXO5IfJB0ZvcYXBfpKAcgOKdFs/Hoe5yghskMcdHq0hS3Kh+wQDwMebeEJ5UN2iIcJj7Zwj/IhO8TDQ4+2MED5kB3iwed32nooH7JDPPhMu12gfMgO8bDp0RbY5YbsEBFbHm3hGOVDdoiHbdoCsvMGNwa7tAVk5w1GdtoCsgPdeNoCskNsvDcM0CE7sjcEPlNvJykfskM8rHi0hS7Kh+wQDz7LZXspH7JDPPhshBmmfMgO8TDu0RZmKB+yQzz4nCy7QvmQHeLhK+N3jDTTb8gOkdBk/FbRdVNCZId4eO7RHqYoH7JDPEx5tIc3lA/ZIR56jd/Z8XTlkR0iQQfZfH6bfYESIjvEw2PPT/cOSojsEAd9nrI/pYTIDnGgU3D/eQrfRxmRHeJg3Pj/vPQpyojsUHxOG7+BOn6vHdkhIiY9ZddMU0Zkh+LTavxOrynlNqVEdig+wwFk1zwwbJRBdig8y4GE13X3nxbovnS14B9V/ts7nkF2iILPJO8CCa/XuW6S6b287kVnGl47tmPf+0Z2iIbvAsleyj+SyxlJr4LfMEfv6EN2ZIcDjAUWvrRTTkf9vw74OnV+Xxf13JWsBmrHhZN9L5JAvEyn2C70RyrmJKP2+7QeT91yyKd/k/3verJOj2TAJFtzdU3/RkrtEdmRHeHrIMiO7FCBCWRHdmRvHHSAbRvZkR3ZG4OOKgfBkB3ZoQ5oNsnc9Q6yIzuyNwY6n/0okjaoR2bPSr5EdmSH2mmX/Gr8zqBPK7qYZ8S4L9tFdmSHCujiFl25tpJze9O1/WPG72w82jxAlZyRXLFd53WT7sKceZNMDV6SnKD0APmie+X1jPkhkyzS0e/6elClroB7a5Ipvf3ZMskmGv37Jclv9quCLrUdsNeK6his/wE7gDorWMnd6wAAAP90RVh0TWF0aE1MADxtYXRoIHhtbG5zPSJodHRwOi8vd3d3LnczLm9yZy8xOTk4L01hdGgvTWF0aE1MIiBzdHlsZT0iZm9udC1mYW1pbHk6QXJpYWwiPjxtc3R5bGUgbWF0aHNpemU9IjE2cHgiPjxtbiBtYXRodmFyaWFudD0iYm9sZCI+MTwvbW4+PG1vIG1hdGh2YXJpYW50PSJib2xkIj4mI3hBMDs8L21vPjxtbyBtYXRodmFyaWFudD0iYm9sZCI+JiN4QjA7PC9tbz48bXRleHQgbWF0aHZhcmlhbnQ9ImJvbGQiPkMuPC9tdGV4dD48L21zdHlsZT48L21hdGg+RISFcgAAAABJRU5ErkJggg==\&quot;,\&quot;slideId\&quot;:550,\&quot;accessibleText\&quot;:\&quot;bold 1 bold space bold degree text bold C. end text\&quot;,\&quot;imageHeight\&quot;:8.756756756756756},{\&quot;mathml\&quot;:\&quot;&lt;math style=\\\&quot;font-family:Arial;font-size:16px;\\\&quot; xmlns=\\\&quot;http://www.w3.org/1998/Math/MathML\\\&quot;&gt;&lt;mstyle mathsize=\\\&quot;16px\\\&quot;&gt;&lt;mrow&gt;&lt;mo stretchy=\\\&quot;true\\\&quot; mathvariant=\\\&quot;bold\\\&quot;&gt;(&lt;/mo&gt;&lt;mtext mathvariant=\\\&quot;bold\\\&quot;&gt;J/g&amp;#xA0;&amp;#xB0;&lt;/mtext&gt;&lt;mi mathvariant=\\\&quot;bold\\\&quot;&gt;C&lt;/mi&gt;&lt;mo stretchy=\\\&quot;true\\\&quot; mathvariant=\\\&quot;bold\\\&quot;&gt;)&lt;/mo&gt;&lt;/mrow&gt;&lt;mo mathvariant=\\\&quot;bold\\\&quot;&gt;.&lt;/mo&gt;&lt;/mstyle&gt;&lt;/math&gt;\&quot;,\&quot;base64Image\&quot;:\&quot;iVBORw0KGgoAAAANSUhEUgAAAdUAAABsCAYAAAA8Cyj+AAAACXBIWXMAAA7EAAAOxAGVKw4bAAAABGJhU0UAAABYpZRLWAAAE0ZJREFUeNrtnQ9k19sbxx8zM5mYzEwSk8wkkeuaTGKSJBOZJMmYJDOJJJNJJJlJ4prJZEYySRJJkiSSZOaKK5krE8lkZsb9fZ/7Of363m3f757zOefz+Zw/7xfH9fv97m/fz3nO5zzvzznneZ5DBMBqdpTaP8L2BuYCAAAAKjOsIaqnYS4AAABgbWpK7atQUJdKrQEmAwCAbLkkdMqXYCrn6NFYpY7BXADAZ4NsuSAcnEGYykmeaohqJ8wFQDAMCuf9eZgqP84IB+U6TOUkWzQE9SPMBUBw3BDO/z6YKnsOCwdjAqby/kuV20WYC4AgmRD6gMMwVXZ0lNqCYBCel1otzOUsn4WTabnUmmEuAIKEffQzgR9gn78H5rIPbxnOkWy7sBHmcpZ9GqvURzAXAEHTqHz2er5gTmkAsER9qb0TGH6+1NpgLqe5qyGq3TAXWAdOzeoqtf5SGy+1h8pJfy+1RbXb8TMti1c830rtsfp3e0ttO0xYOG3Kd6/nD94pLQAWGBM64R6Yyvmv0iXhWH5RDhOAtThUalMa71O19oGS4Ee8b8VxTDhWozAVjA1+0a/h6K7BXGAN+PhgxoKQrtX+Un8fFMOocJyOwVTp2SLcFviIbQEveK/h4LAtB1aiEzVu0gZg6kJgH/4nyY75tsJc6XgpnAS7YSrn2aXh1F7BXGAFlygfQUXhgWLZLRyflzCVPijwEBa3NBxaL8wFyujKWVB/Nt+2gutKbX+pnSi1kVKbpF+BWxygxYFaHLy1pNqiWvVxZC2nttynZAv2LCW5oS0F9eOacHzOYmrIaSHZtu8nwravD9QKx/NnThrGFJS/O38VJKr8uy4HL22i5HxxnGRpKWkaz0dObbusBDsPe9Qr3y7ZBm7BFJExSWFU2jB5mUPipEa//8DrD8o4XZCg/mxnHLNHo3qmF/QrXSjPtqRWvzwuWRZmQeU8i3QKjfnYg75AVBOeafS7A1MAlPE+xdzhFLwm9f+vUz5lMOWK950jduCYhDtkJ4XIVltWc/tUqW3IoM+PCRduWOGd0JDtEFUvaNXo8zRef1DG9hTzpr/K3+Oty6sp/ua2Am3QrlaG/zjeFtQu0y7Lfffpw8dJjgiNOO5JfyCqRFc0+nwOUwCUcUpzzgwJ/66usBYRONdQasNUzBbvPw75rjvC3zyK6bI208Ith22e9AeiSjSrsZXUhCkAyhgnvSsCpUE0/O/pbAXn/RHPUcefyT8xzcJ3tQo/LGYwXcJfpUJUk2hBaX8fYAqAFTyh7PJKdQpJ5Bm/kVeBC19ElZHWCz+CKfNf3lI4Z6kQ1YQpjf7uxxQAK/im8f7oBqt0avztbzn0lQOq7gUgqFn4rjbC2ao2e4RGe+pZv2IW1SaSnwfNYgqANVjUmC91KURMJwgnSzhy9hmFIahZ+a6nhEhgLaR5qYcgqt4woNHXq5gCwHD+ZPn3lzJeoT6hbMSNP1Y5j/Os8p284ltZWKVGifpvlFy1yMFhd5SILTrkuw4Jf3sS00a+opkN3CmEJqrTGn1txTQAkYqq7S1fDnAaInv3SvNx2wklzl8K9l2S4C3WkubYJ855shsuD1Etng6Nfj6HdoAK6BQ68HH712ZQEkczn6TsywiyWJ9T83Y5Z98lTc+LPjXvg9BQPl4FFquojmr08wS0A1Tgh8Z7pFv8vuhApb1kr6rRUIqPChtwyUTO4X26QmCzYpvQJh9injQ7hUZ6HcH2VSiiWqfhDOcLcgbAD95ozJfLGa4SbafU8BmmjTzUvyk5C3UBPsbrV2OWJSFmiVjlstBAFyCq3tCr0ceb0A1QhUnSExjp7Ua8RfqJiiv+cMOCoHJN5BhvaAn5uNAK0jq/bZ72L0ZRfaXRx10EQGUuaM6ZMeHf1S1TeMpin9iXmZYenKF4q49J60G/j9E4m0lefsxXYhNVnQLoUZ97ABG/pZg3vKrcaGGlk1VB/fuGfmGOcIeo9O7YzbEZRlos+zZE1RuuafSvH5oBBHxKMXc4sGiEktzGRvV3mkmvlnAWVXrayHzbdy9eCboltFVvbIaRnpd0Q1S9oEZ9RUvz/jZ6PK61ymEPqZUHO97vlCTLL6l/8n/mpH5OpD8W41ezJS5QsdWBbF5SftvwWYbxOvyLtE58dIUgJA542XPnG5OoHtbo24Sn49mlRDTtRdF83txH60c836H4ioVUgoOP/i5IUHVuvlmPBjK7YJxtsIHAT1tKbPY1JqNIL672/dLqmERV5yLlLg+/jKfJnrPmD8rzVRz2F4KolnOwIFHdZ7EPfQ6tmENgRmi3rbEY5KjQIHchql7QQvKIxk8e9WsLZVvonFdCe1b8ZhvFWdZyPS7mLKi20/ieGzzLLGVfKck3pNfBRXN5+U2hQfogql5wSaNfg5706QDpXT1m0m6UOc0BgqhW4mxO4zFg+bk3klkazSVo6Cqk+fC3YjHIowK2XyCq2SENcV/2ZDvGdKsuTXtJSe7hQ4KoVoPTbKYzGgOu3JZF7nSPwTMtE1Jo1qJLaL9HsRhkXmgQ30vYxSCqezT65MN9uGeouEhT3hpfIoiqVKiek53z7TFavQ1vkzGD58OFE2sjvRBhHsYIyxgxiKpOpGqP4305SsWmb8R8VWBamtV7dVut8rmm7o+yjxP+J98y800J1JTaEjxOSe3xPPhA7mxFY3EWINLbGR4H0NfQneQGjZUVOzWXgy3aSe9WFIgqsLmIQGF4fWI5RhRt2xRRxBqiah+ds8cRxx3fDNkRN97i5mphbWUfEfxPLuHIRSAmySxfEaLqF50GY7oA81UFEcAKaXTjVYiq8+hczbXD4X4MWRA1toU0yGUTJRcuL0JUg+eEwZg+gvmqgkvLFdJD++MQVafZoSk4rtJqYeU4Sum2tvm3X0BUg+a6wZj+AfNZ+WAZDd0Q94SGOAxRdZphjb6cdrgfdwzHaczCM1whiGqoTBiM6QmYryrdQjsGXwNYmoe3H6LqLLwq+yrsB68CGxztB+fMmiTlv6WkuL4NThFENWZ/t1Y7BPNV5YDQjg9DN8RroSF2BtDXUJ2kTjL7mMP9uGEwPvyxsM3y8xyHqAaHSTrNHpivKtKSnu9CN4S09FsINzKEKqpPNfrR6fBqe85gfK479s4Av/1dqD4wS3BbjUKaC1gbQF9DFNUtGn346HA/ushsldoMUQUCFgzGtBbmqwqqKikWI3ISIYrqoEYfLjrcj1sGYzPh4DsD/PZ3GNPs5ssiXjKIqsv9/yx8/uUMV3M2+EhuBpDAAYfFMsYUouqK0EBU3WMfhZG43khmW781Dr4zAKIKUa08ZyGqEFUnuavx/N0Oj0u3wbg8cfSdAW6C7V+IqjMvGUTVvdWdtPLQF3K7eP6AwbjcgKgCDUwuaUCgkp35gjNViKqT/e/XePZrjo/LuMG49Dj6zgA3MUmp2QjzVaVGaMfgLyZASo2fTvK9xrNvd3xcTKrc7Hf0nQFu8tZgTLtgvqogpUbzyw3FH9xhl8Zzv/JgXN4bjEsLRBXk9AHXDfNVBcUfFChT6J+T1Mnp7PVgXObJ3XMuiGpYmBTU74f5qoIyhZpfbiio7wa1GiLEZxf1HoyLyxGZENWwMLmrdxzmqwoK6itw9ZtfTvKkxjP7cv/jEkFUQT70GIzpW5ivKrj6TTEqNEQIdwmGIKrPNJ65A+MCUQX/4XeDMV0mpNVUA5eUK6SpGdcC6Kvvotqq8bzTHo0Ltn9BXtSQWVWlgzBhRa4IbXgO2yHhnCf4LqpXNJ7XpxfX5OaQOogq0OS1wbjehPkqIq3wdjR0Q+wVGuIxRLVwZjW2qZo8GpfvBuPSClEFmtw0GNcvMF9FHgltuC90Q8SUsOuzqO7XeNYHno3LG4NxOQBRBZp0G/oCbAGvjTQroQ7GCMcYPovqFLlTZajIvq1sxyGqQBMONjKJOH8CE0a9OMOyPQBR5a1caXDFrIfjcsdgXG5DVEHOH3KhFMOxSZfQbo9iMYj0jKEPoloIOre4XPVwXPoMxiXLMowNBFENlSOG/uApTPgfeoV2uxWLQY4KDXIXoloI0+RO4E4WHCSz3MHGjJ5rgiCqocKpNV8NfcIRmPH/IPJ3BdL8x2nP++mjqHZoPONzT8eljsxyB7PYQTlPYRQLAZUZMhzjOfIryj5LZoQ22xqTUeaERvH5TkEfneSoxjP6XPXK5EquD5afpcfwXYGo+gHfcLRkOM7PYUbcTlOJSaFhfL7+yDcnySs46X238+R3dLbpqsFWFLDpWRtE1S+GLYz1aOQ2lM6ZydgMc4rciLaEqP6il+Kp9LKLzLfimg2fYYDsCCpE1R82kfxO6WptJGIbSq+i7I3NMJuFhvkIUc2NVxrPtyuAd/CD4RjxZedpzrjYsd63KKgQVb/otzTmnBoWY8H9P4X22RLjy/VOaJw2iGrmbKfizhSL4owFx/aZktKbEviu2XOWViorI5KBX7yxNPavHRMPPq576YCfel/A6tmkWeOy0EAXIKqZc03j2foDcWx8JvzVknNjR8JRwTsoSZ8g9U92eHwGNEby82rdtgiN8g7OgJi3NP78dwbK3rsi+sIxCrM5+C9plPyQR77eqr12anyNxSSqea88eDJKo7E5enFjQM7tPGUjdGkT/CGq8XDU8vvD26IncxLXVrXr8jrnRYE0ar89VlElkp9rbYtIVPN2koc1nm0iMMfGDmiG3BDVnQRRjY3LGbxHfLMNRxl3WHzOJrXjcls4X7JgG7l7POWUqLq6nC/S0As5P+dDjWfrCtCx7XFAUEcM3pkf0CavGc3wveJ3g4PiBik57+T5u2GN1WyN+u9/L7VDlOSgc4T/lMYuVtaiKk2DOx+7qEqLt/tYuD2tgb/n+IwtJK8u9AkrhkwaR7jXG7wz3wlAWN1qWfCZZEdnzQWMn3P2khaCOOTRJKkzMPBMjs95SeO5BgN3bPcLcD4siO2GkzO6yjGBch2iWpEDwt+979kCKjNR7RT+sE/3Cm4yMPDDHJ/zI8mDp0Kvo1mr3rG8HM8Crd5OT5tWAcKAA40WIaqrkAbxdUJUfxFazup+AwOP5/SMOmeJsVw9Vauxc2LSOFd1r6XJGc2dkZGwk9wJnnNBJNqEv/muwDFzUlSl9RzHPZkYJkXSL+f0jDqXdfdE5tgGMlwx8OTfZnFy3icQGnx8xIE5SwRRlV7zVuTVeM5WRJPc47lMfqTXjBgYOI9LBDZoTFheVdVE6Nj4PXtgeXV6roota1L+3TvQoGDhfNB7ngjpstrl2W25/5JAypmCx8lZUe0WPoAPl5eblCHL4+yyj/TTPWKFnQRHZy6kHE/+WOQw/4Z1fqch5d+/Ae0Jnjbl90zuAc6qcdEJDnjMolyidDet6MvIna7dLT1bbXd4AmwxMG5ekZw6or8DPu1f+LyVoxCvUJK/x2L5o2zFz9vFHM37jJJjij7SiwHYl/KdOYGhiYYmtdthch+wjcb+g4+pdmbY13bhs7x1YFycFtUO8j9w5oaBcSfhN6LleMp35iBMFyWb1Ycb+4y/MxRQ/nB8TEnKz2HBjostpBG/e/AqrM+E0JiHHXz2DsMtmh4Mf7TcTfnObIbpACVpfPyBxfeI8nHFPSVMc2oHZXFF4+OMefW/v6AkfoDfwWG1+3GQ0l1taANp6dQJDLuMFpLd4MAVfuot/SbXi+RtPU5zSBuUw9FnJtd68RdhHYY/SvidS3NjDur+gtCoV75dcjtPC8wl5zTlG6RRnj7BZ2R8LvaH+mLjSk68v7+yZmadWpnyvZw27kccwbBHS9oUrCcwHQgM6fHZaZhKn+dC4/5uWVSLCkffiiGPdpU6TW7nNAOQB78J3/sXMFU6tpBsG7i8ILmvojqM4Y6WKwbvzW6YDwRCPcnKps5TNuk70XBM6FxGDX/nR4GCyrcvNGCoC4e3/LmSUmOOv3na4L2ZwZCBgJDe1HMMpvLD2PNUjKAuqC0PUDw/o7b5TJ3TFDgCsTaj32og8+u+zmDIABZPIA0cECRJdubVZtqiEEWIKjvvAxheJ6hUzYiPBTg1gdMUWi38Dkcr8hV6Xw3fHY6OrMGwgQDYQbKdwjeE7AirsDOS3EDPzmaTB6LKfdmLYXUGaTUjFkOupnSVkohd/ihqWmOy8wqXt5H3q39vhOxEiLucow2ALo0kS5+ZI6TPZAJH+Urqr74g/W27PEX1IV4Q5zhCfhQt96X2NQDrwT5akuGxQHYyPEAFDlE25f5MijZI20usTp3ljCeCyrWxEdQGQsDnynnB0Uv201R4y5gPy7kQ+l8WnSBXauKtwnYMm9OMkvuCyttkzRgqEADDwne+F6bKj/PCQRlM+fd5NcC1L88qhzulVgnf1HZEeQ3NeSXED5Uo82/yNXZNGCZvmHJcULk4BI4MQAhcFr7z52Cq/LlIq4tEr9UuwVRgHWwGEdluU4QtXwCfDQDwiCKLf1RqvCtyEkMDAADAN7aX2lCp/emAmHL+Mp85bcKwAAAA8B0OKrtASWqWyd24um2WkvMmnMUDAAAIEi7qwCH9fB0V59TZvHiBBfuDWpV2wtQAAABiXcl2q9UsR3s/UOL4nVZHhvNZLZ+NvqIk4Gis1PooiSyvhykBAGn4Hx6+Lkfxc77xAAABTHRFWHRNYXRoTUwAPG1hdGggeG1sbnM9Imh0dHA6Ly93d3cudzMub3JnLzE5OTgvTWF0aC9NYXRoTUwiIHN0eWxlPSJmb250LWZhbWlseTpBcmlhbCI+PG1zdHlsZSBtYXRoc2l6ZT0iMTZweCI+PG1yb3c+PG1vIG1hdGh2YXJpYW50PSJib2xkIiBzdHJldGNoeT0idHJ1ZSI+KDwvbW8+PG10ZXh0IG1hdGh2YXJpYW50PSJib2xkIj5KL2cmI3hBMDsmI3hCMDs8L210ZXh0PjxtaSBtYXRodmFyaWFudD0iYm9sZCI+QzwvbWk+PG1vIG1hdGh2YXJpYW50PSJib2xkIiBzdHJldGNoeT0idHJ1ZSI+KTwvbW8+PC9tcm93PjxtbyBtYXRodmFyaWFudD0iYm9sZCI+LjwvbW8+PC9tc3R5bGU+PC9tYXRoPshZA+sAAAAASUVORK5CYII=\&quot;,\&quot;slideId\&quot;:553,\&quot;accessibleText\&quot;:\&quot;Error converting from MathML to accessible text.\&quot;,\&quot;imageHeight\&quot;:11.675675675675675},{\&quot;mathml\&quot;:\&quot;&lt;math style=\\\&quot;font-family:Arial;font-size:16px;\\\&quot; xmlns=\\\&quot;http://www.w3.org/1998/Math/MathML\\\&quot;&gt;&lt;mstyle mathsize=\\\&quot;16px\\\&quot;&gt;&lt;mtext mathvariant=\\\&quot;bold\\\&quot;&gt;J/g&amp;#xA0;&amp;#xB0;&lt;/mtext&gt;&lt;mi mathvariant=\\\&quot;bold\\\&quot;&gt;C&lt;/mi&gt;&lt;mo mathvariant=\\\&quot;bold\\\&quot;&gt;.&lt;/mo&gt;&lt;/mstyle&gt;&lt;/math&gt;\&quot;,\&quot;base64Image\&quot;:\&quot;iVBORw0KGgoAAAANSUhEUgAAAYIAAABsCAYAAABnw7XPAAAACXBIWXMAAA7EAAAOxAGVKw4bAAAABGJhU0UAAABYpZRLWAAADkdJREFUeNrtnQ+El8kfxz9W1kkiWeucHOskSeLkJ0mOtZKTFWedJIkkZ63EOUmSyMnKSZysJImTlXVOJDknJ87JSs5ykpwkkpW11nK/53PfWX1vb9uezzPzPM/M8329+Ljfn/PdmfnMzPuZmc98RgTqYFNmf+e0BzQXAEDzGDUIwRGaCwCgWXRl9jKnCMxltoomAwBoFkOG1cAYzQUA0DzuGIRgB80FANAs1hlEYIrmAgBoHicNQvANzQUA0Dye5hSB+cx6aS4AgGbxmWE18CPNBQDQPK4ZhGCQ5oL3oGHI/ZkNZ3Y1swlpnSu9zmzWrSoXQpBnMnuV2U/u3z2U2XqaEKBa1rgBmUcEnrtBDrAUn2c2buhPy9lkZkfpbwDVMGwYnOdoLlgC3Vp8HGDyX8r+dL8PACXy0DAoWbLDYizRZj42QlMDlMMWw0C8T3PBIk5UJAILdpwmBwjPRcMgPERzQRv9FYvAgqW2TdSd2UBm+zO7kNkNeXt4rofkeliuB+hzzvQ/T2f2IrO7md3M7HJmX2W2J7MP6XoQkhWuw+UZfNpZP6DJoK3v/FmTEOjfjfkAeW1mX0orAmqqpDbQ8ahh3KecyHCgXgAfBzSJA4Z6f0+3gTaO1CQCC3Y0svZY48r0s7wNja3S5twqQ/3CZU+EwMRdQ7230W2gjYcFxo5mq+1p2y7RpIUnC64sfo+kHfSM7YqECZcNZfNubB/MbCVdFSFYjj5DnR/RZaCN9QXGzfAyv6fbGmcL/OYnNbbBRvcF/nfkNuNW81votgjBUpwx1PkYXQbaOGgcM6dz/q5VDOoIXtCHmEZr2v75m7kLIQjNM8Mys4cuA21cFVu68rwHmV3GbaKrFddbo5WeSnoCgBAgBEsyYKjvLboLLOK2lBf3b7mc9lOFda7q0hxCgBBUxrihvgN0F1jEKynvFbsdht9+VUFd9VD7hwaIAEKAEPyLHsm/v/mMrgJLMGsYL90FJl7LQWiZaMTNXWmGCCAECMG/GDHU9SxdBTzHT5m/P1fySuC2lDMh6wfWdWndFNZsrRvkv5c1u5wQbZVW2nc9oNcw1TtGIUYIEIIleWSoax9dBTpUCEJvB+kh82k36YdAw1f3O0F5jhAgBBa2Gep5j24C78ByeSrFraGQB8MaBXVAyk8BoQJzzI3beYQAIViOy4Z67qebwDt4Y+hH1gRxdR8W75Rwt3tPFxDCEGi6i0NuG2keIUAIFn9p5R3A0zV1YEiDB4bxcqrEr/HQ4aMrJcw9gb+ktbcfAxocMux8BgjBP18Ieev4HV0EluGGcVLMm7VWt0+eSH0Xys4HEAHNwUSaaIQgWu4b6kheEliOr41jZizn71pTTBwMWKcN4p824rFwCx8hiBhLkrBJuge8h60Fxo1+va9e5jePS71J5256zgsvWAkgBLFzzlC/YboH5OBJgbGjh7v6QpfGzq9xv9MrttxFZaSh3hBgS2gnXQIhiJku97WSNy57dcJ+XeEmmdPuC08ni9fy9hnAWfff9aKQXs7RV6Q+YjhUsj0U88M0lzzLMkp3QAhiZ4+hbtcT9We/m/iLPg6i5yeH5f2RUleE25wL6AHwXzWJgCWj6ftYJX6Pymgb8PgLQhA9lscz+hOr216x3ZTOs897fJlJ5rkgBO3srkkIQj5efziilQkgBKWgh1d5IyGeJFSvdVJuMjD94ty+6G9uEPK7LMU3FYvA14HLf0/8cgbxaDxCED0nDPU6mUiddoktDbKPnW8b6COCELyLryryx0jgcq8Wv5DRE0ylCEEKTEn+6/AfJ1Cfw1L9NsQv0ooNnxCEYDm2Bt6ma7dfpZy7LUPil0KCcFGEIHq2G+p0J4H6HJX6IlR022xOEIK8k+s9CXNeM7bEFl1IxjzKR1JGhCAJLBEuQ5HX5QupN1SRx0Ds9Lp+dcmtpjSHz5s2QdV/zrhtPp1U9dW8i5nty2xzRWWcjGibChCC4Kw0fMHqQIz5wGuj2LJdIgSQh25Pv26kCRGC2LHspV+IfLA+DjQh6/aX5qbZ0CZ8+k9Nv6EXy26IXzw5QpAWOzx8OkPzIQQpYEkTvCniepwOMBFrW+Q9aFyb2Rkp/hQgQpAO+z18+iPNhxDEzibjJBkrfQG+0C8X3PbSv/0zQtBovvXw6fc0H0IQO6OGuhyJuB5XPP00FqAMZxCCxnLdw6e83ocQRI1+/b7MWQ/92l4VaT30ToPPRZ/fpJWALgQHEYJGMuHh089pPoQgZiwXZMYirofPS1EqcJ8ELs8+hKBx+ISObqf5EIKYuWOox46IVzUvPPzzbWR9BuLEJ00J2UYRgmhZZ6jDVMT16PdcDfQiBJCDGQ+frqD5EIJYOWmowzcR1+Oih2+uR9hnIE5m8Sk0UQieSv5kWb0R12NK4jzEY9JoFvP4FJomBJ9JMy7DrPHcFuqKsM8AQgAIQSVcM5R/MGK/DHr45XakfQbYGgKEoJKv6Lw3cJ9L3AnmRjz8ch4hAAM+iQw5LEYIomPYUPZzkfvlqodfhiLtMxAnPuGjq2k+hCA2HhrKvj5yv/jc9hxACMDAbx4+7af5EIKY2GIo9/0E/PLQwy8fRtpnoHkfHYM0H0IQE5aY+0MJ+GVa4t23RQiahU/SuWGaDyGIhRWGiVNvUX6QgF9ijuRACJqFz1sXV2k+hCAWDhjKnEr+9DlBCKAahsQvuy0gBFFw11DmbfgFIYB/8T8Pn84LIaQIQQT0Gcr7KCG/sDUEVdElfreLd9OECEHdWF7OOpaQX3wyQnYjBGDkVw+/fkfzIQR188ywhO1JyC+vPfzShxCAke88/Pqc5kMI6mTAUNZbifnlgYdfdiEEYGTQcy5gewghqI1xiee2bZ11W2z7EAIwoge+PpFqt2lChKAOeiT/AdezBP1yxcMvlxACqPjjQ20zTYgQVI0lO+fZBP1y2MMvZabQWIUQNJa9nvPBHZoQIaiaRxLP4WkZ7Ba/2O41JZXruiAETUXDSF96zgl7aUaEoCq2Gcp4L1G/dItfbPfhEsp0XJqVrRb+y2lPH7+QtKLzIGEhuGwo4/6EfeOTHngycFmGPPsKQpAGmrl2ztPP92hGhKCKL+W8LypNS/mXq2L+OgsVPeS7d4wQpMVoAF9fphkRgjI5JJ1z43GL+C/Tez3LMCJhRAAhSIe14vdq2YJdoCkRgrK4byjflgb4Z9LTR/rATU/ByeBmQBFACNJiOJDPNQyapHQIQVDWS3175HVxNMBgfJrZzpx/T99qOBboi3BxJBOkxYNAvtc8Rusiqpfeov4l0G9d9DSEoADnDGVrystJesbxMtCA1M6v0USbpBUqKO6fOkj1HGBM8p+/WG2WeTU5NOx6OpD/9XdG2vpdHXXRM7dngeevxqySU/nC0w70ImfZNOphdYMG5HEpZ3IuemkIIegcvgjcf/6Q1kNSVQhCn1vd/lriJNzxQlD1wN5jKNv1hg1GHTSPIxGCzQhBx3GqhH6kGUs1OinkQ1E9bmV7Ked4QQgCVGSm4nJOGMrW38DBuD0CEbjg0WfeMJ8mzeUS+5X2DQ1MOCmt/XsdvyuXWDV0uf9dX1T7XFp3hDQycNywW4AQBK7I6wrL+KHkv2X7hC+zUmxKWgfJkkB/gfTEoA5DCBzdHhV4XGE5TxjKdbLhg/FmDQNGJ/GNnp3/JfNoI/gWIWieEKz1qMBEheWckvwH2B83fCBqTPbtCgfLzBJbbUVDCKEZ6GHvrCAEjRGCAY8KXK2ojJa98U5Jg6ticKOCgaJ3CXYG6vw/Mn82is0STwADQuCJTyKxUxWV0fJAy1CHDcaREr/Mfs/sk4Cd/yZzZ+PQrWWNzZ8ThCBpIbjgUYHBCsq30tDJ9Ou1qwMHo07WtwKvAo4t05ZdBX/3CvNmY9F4/R8Smfzn3Wr6U4TgLT5XyKvYi7e80tXpCa60Y2tUx0xBf+pDP3pxbdV7/k7RF8rOM182ng2ZXRO/dzTKMr3IpkEnoVNdJC8E6zwKX1UEiEWoNjEO/0HPD3ZldkZa8dU6wb9pW1npVpJGAd2V1jnPYTeA8/JZwT6zH9d0DD1uVenznkYI0/lDt7DLfEs5eSE471H4G/T1jmVfwT6zm6brSD5yHxs6Z/wl5V5K+0la4a17cqxsQVrXun2Wb0M0YcdyrWCf+YimA2mFrOtHgb4roluZerag0X4v3Ep1dpHpVue0+/9/ltZ5mPbBUbfK3C0d+DTmpFvya0hf0YNRzcXhk2JYlbeb/tyRFH3cnDxDAAFpDxXUPV/d5/3eKaPm3tDbn4tzdHS7FYDmtQ+RX5xXhzqXouHGt2k6gHKEoK7Qq49xQ8euBh5J3HdOABCCCmwUF3QsZzz6zac0H0A4yno9Ku9zh5zE149uB+qN4jUV/s0jHv3mMS4DCEuoZ+OKJB7bSvNHwUK0l54RaUiehsqV9Ti4Cr9v6uGjuAwgfSHQCWcXTR8F77rVq1uGGoanIXl9Af6Ovv+g6bx930rWtyG6cBtA2kKgsbs7afZoyHurVydwvVV8VlqRPirkGmu9OOxXVxK6xTTg/j2NCHsQsP/swWUAaQvBhPsyhHjYK+lkdryGuwDK4VUFA/gXVgHRcjQREfhdCCwAKA29nv2ltJKF/Rlw4E66bYSNNHHUpPBmrJ4L9OIqgOrQry7NtfGVmyTG3deYrhw00qc9Z8e0E48JJyR6GKhvCvTQjMkwHrkI6IUzthMBAEok5EFuaBsXtoMAAEqnzguFy71odgDXAABUw3ppvRH7RwQCoPdLNOXIWtwCAFAPerD/tbRytFf5NOAzaSWR42wJACAi9KKYXt7SV+fuSdjkhCoyk+7rfwdNDQCQ1oph0K0aNErslpvQ9RWoxRFlevage/33pXXoOyat5wU1Iu0DmhIgHv4PDxptdRy3GpUAAADldEVYdE1hdGhNTAA8bWF0aCB4bWxucz0iaHR0cDovL3d3dy53My5vcmcvMTk5OC9NYXRoL01hdGhNTCIgc3R5bGU9ImZvbnQtZmFtaWx5OkFyaWFsIj48bXN0eWxlIG1hdGhzaXplPSIxNnB4Ij48bXRleHQgbWF0aHZhcmlhbnQ9ImJvbGQiPkovZyYjeEEwOyYjeEIwOzwvbXRleHQ+PG1pIG1hdGh2YXJpYW50PSJib2xkIj5DPC9taT48bW8gbWF0aHZhcmlhbnQ9ImJvbGQiPi48L21vPjwvbXN0eWxlPjwvbWF0aD5S45EeAAAAAElFTkSuQmCC\&quot;,\&quot;slideId\&quot;:553,\&quot;accessibleText\&quot;:\&quot;text bold J/g ° end text bold C bold.\&quot;,\&quot;imageHeight\&quot;:11.675675675675675}]&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6D90B95B22DD945BDFF45EB84A5E21C" ma:contentTypeVersion="11" ma:contentTypeDescription="Create a new document." ma:contentTypeScope="" ma:versionID="d64c759ff087fb2f361248d72b503ae0">
  <xsd:schema xmlns:xsd="http://www.w3.org/2001/XMLSchema" xmlns:xs="http://www.w3.org/2001/XMLSchema" xmlns:p="http://schemas.microsoft.com/office/2006/metadata/properties" xmlns:ns2="7c1bd8dc-4e40-424f-a15f-9ffcd522197f" xmlns:ns3="6125ffc9-2c56-435e-8267-1393444907b2" targetNamespace="http://schemas.microsoft.com/office/2006/metadata/properties" ma:root="true" ma:fieldsID="7322cfddf5e3a731f65b591fdc9947f5" ns2:_="" ns3:_="">
    <xsd:import namespace="7c1bd8dc-4e40-424f-a15f-9ffcd522197f"/>
    <xsd:import namespace="6125ffc9-2c56-435e-8267-1393444907b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bd8dc-4e40-424f-a15f-9ffcd52219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25ffc9-2c56-435e-8267-1393444907b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91FBB0-A257-4A59-BD16-21E6CAE03D53}">
  <ds:schemaRefs>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http://purl.org/dc/terms/"/>
    <ds:schemaRef ds:uri="http://purl.org/dc/dcmitype/"/>
    <ds:schemaRef ds:uri="http://www.w3.org/XML/1998/namespace"/>
    <ds:schemaRef ds:uri="6125ffc9-2c56-435e-8267-1393444907b2"/>
    <ds:schemaRef ds:uri="http://schemas.microsoft.com/office/infopath/2007/PartnerControls"/>
    <ds:schemaRef ds:uri="7c1bd8dc-4e40-424f-a15f-9ffcd522197f"/>
  </ds:schemaRefs>
</ds:datastoreItem>
</file>

<file path=customXml/itemProps2.xml><?xml version="1.0" encoding="utf-8"?>
<ds:datastoreItem xmlns:ds="http://schemas.openxmlformats.org/officeDocument/2006/customXml" ds:itemID="{6A0E3DA1-EDDB-46AA-BCC2-A8D3AA26CE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bd8dc-4e40-424f-a15f-9ffcd522197f"/>
    <ds:schemaRef ds:uri="6125ffc9-2c56-435e-8267-1393444907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DD3562-E3C1-4415-9EFC-AFFEB3320D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21113</TotalTime>
  <Words>9102</Words>
  <Application>Microsoft Office PowerPoint</Application>
  <PresentationFormat>On-screen Show (4:3)</PresentationFormat>
  <Paragraphs>327</Paragraphs>
  <Slides>49</Slides>
  <Notes>49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49</vt:i4>
      </vt:variant>
    </vt:vector>
  </HeadingPairs>
  <TitlesOfParts>
    <vt:vector size="61" baseType="lpstr">
      <vt:lpstr>Arial</vt:lpstr>
      <vt:lpstr>Calibri</vt:lpstr>
      <vt:lpstr>Cambria</vt:lpstr>
      <vt:lpstr>ITCFranklinGothicStd-Demi</vt:lpstr>
      <vt:lpstr>Noto Sans Symbols</vt:lpstr>
      <vt:lpstr>Times New Roman</vt:lpstr>
      <vt:lpstr>TimesTenLTStd-Roman</vt:lpstr>
      <vt:lpstr>Verdana</vt:lpstr>
      <vt:lpstr>Wingdings</vt:lpstr>
      <vt:lpstr>1_508 Lecture</vt:lpstr>
      <vt:lpstr>Equation</vt:lpstr>
      <vt:lpstr>MathType 7.0 Equation</vt:lpstr>
      <vt:lpstr>Physics for Scientists and Engineers with Modern Physics</vt:lpstr>
      <vt:lpstr> Units of Chapter 14</vt:lpstr>
      <vt:lpstr>14-1 Oscillations of a Spring (1 of 6)</vt:lpstr>
      <vt:lpstr>14-1 Oscillations of a Spring (2 of 6)</vt:lpstr>
      <vt:lpstr>14-1 Oscillations of a Spring (3 of 6)</vt:lpstr>
      <vt:lpstr>14-1 Oscillations of a Spring (4 of 6)</vt:lpstr>
      <vt:lpstr>14-1 Oscillations of a Spring (5 of 6)</vt:lpstr>
      <vt:lpstr>14-1 Oscillations of a Spring (6 of 6)</vt:lpstr>
      <vt:lpstr>14-2 Simple Harmonic Motion (1 of 13)</vt:lpstr>
      <vt:lpstr>14-2 Simple Harmonic Motion (2 of 13)</vt:lpstr>
      <vt:lpstr>14-2 Simple Harmonic Motion (3 of 13)</vt:lpstr>
      <vt:lpstr>14-2 Simple Harmonic Motion (4 of 13)</vt:lpstr>
      <vt:lpstr>14-2 Simple Harmonic Motion (5 of 13)</vt:lpstr>
      <vt:lpstr>14-2 Simple Harmonic Motion (6 of 13)</vt:lpstr>
      <vt:lpstr>14-2 Simple Harmonic Motion (7 of 13)</vt:lpstr>
      <vt:lpstr>14-2 Simple Harmonic Motion (8 of 13)</vt:lpstr>
      <vt:lpstr>14-2 Simple Harmonic Motion (9 of 13)</vt:lpstr>
      <vt:lpstr>14-2 Simple Harmonic Motion (10 of 13)</vt:lpstr>
      <vt:lpstr>14-2 Simple Harmonic Motion (11 of 13)</vt:lpstr>
      <vt:lpstr>14-2 Simple Harmonic Motion (12 of 13)</vt:lpstr>
      <vt:lpstr>14-2 Simple Harmonic Motion (13 of 13)</vt:lpstr>
      <vt:lpstr>14-3 Energy in the Simple Harmonic Oscillator (1 of 6)</vt:lpstr>
      <vt:lpstr>14-3 Energy in the Simple Harmonic Oscillator (2 of 6)</vt:lpstr>
      <vt:lpstr>14-3 Energy in the Simple Harmonic Oscillator (3 of 6)</vt:lpstr>
      <vt:lpstr>14-3 Energy in the Simple Harmonic Oscillator (4 of 6)</vt:lpstr>
      <vt:lpstr>14-3 Energy in the Simple Harmonic Oscillator (5 of 6)</vt:lpstr>
      <vt:lpstr>14-3 Energy in the Simple Harmonic Oscillator (6 of 6)</vt:lpstr>
      <vt:lpstr>14-4 Simple Harmonic Motion Related to Uniform Circular Motion</vt:lpstr>
      <vt:lpstr>14-5 The Simple Pendulum (1 of 5)</vt:lpstr>
      <vt:lpstr>14-5 The Simple Pendulum (2 of 5)</vt:lpstr>
      <vt:lpstr>14-5 The Simple Pendulum (3 of 5)</vt:lpstr>
      <vt:lpstr>14-5 The Simple Pendulum (4 of 5)</vt:lpstr>
      <vt:lpstr>14-5 The Simple Pendulum (5 of 5)</vt:lpstr>
      <vt:lpstr>14-6 The Physical Pendulum and the Torsion Pendulum (1 of 4)</vt:lpstr>
      <vt:lpstr>14-6 The Physical Pendulum and the Torsion Pendulum (2 of 4)</vt:lpstr>
      <vt:lpstr>14-6 The Physical Pendulum and the Torsion Pendulum (3 of 4)</vt:lpstr>
      <vt:lpstr>14-6 The Physical Pendulum and the Torsion Pendulum (4 of 4)</vt:lpstr>
      <vt:lpstr>14-7 Damped Harmonic Motion (1 of 5)</vt:lpstr>
      <vt:lpstr>14-7 Damped Harmonic Motion (2 of 5)</vt:lpstr>
      <vt:lpstr>14-7 Damped Harmonic Motion (3 of 5)</vt:lpstr>
      <vt:lpstr>14-7 Damped Harmonic Motion (4 of 5)</vt:lpstr>
      <vt:lpstr>14-7 Damped Harmonic Motion (5 of 5)</vt:lpstr>
      <vt:lpstr>14-8 Forced Oscillations; Resonance (1 of 4)</vt:lpstr>
      <vt:lpstr>14-8 Forced Oscillations; Resonance (2 of 4)</vt:lpstr>
      <vt:lpstr>14-8 Forced Oscillations; Resonance (3 of 4)</vt:lpstr>
      <vt:lpstr>14-8 Forced Oscillations; Resonance (4 of 4)</vt:lpstr>
      <vt:lpstr>Summary of Chapter 14 (1 of 2)</vt:lpstr>
      <vt:lpstr>Summary of Chapter 14 (2 of 2)</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for Scientists and Engineers, with Modern Physics, Fifth Edition</dc:title>
  <dc:subject>Physics for Scientists</dc:subject>
  <dc:creator>Giancoli</dc:creator>
  <cp:keywords>Physics for Scientists</cp:keywords>
  <dc:description>Long description alt-text is inserted in the notes pane.</dc:description>
  <cp:lastModifiedBy>Balwant Rawat</cp:lastModifiedBy>
  <cp:revision>4047</cp:revision>
  <dcterms:created xsi:type="dcterms:W3CDTF">2014-07-14T20:04:21Z</dcterms:created>
  <dcterms:modified xsi:type="dcterms:W3CDTF">2024-04-18T03:35:30Z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0x01010086D90B95B22DD945BDFF45EB84A5E21C</vt:lpwstr>
  </property>
</Properties>
</file>