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44"/>
  </p:notesMasterIdLst>
  <p:handoutMasterIdLst>
    <p:handoutMasterId r:id="rId45"/>
  </p:handoutMasterIdLst>
  <p:sldIdLst>
    <p:sldId id="659" r:id="rId5"/>
    <p:sldId id="484" r:id="rId6"/>
    <p:sldId id="671" r:id="rId7"/>
    <p:sldId id="769" r:id="rId8"/>
    <p:sldId id="771" r:id="rId9"/>
    <p:sldId id="770" r:id="rId10"/>
    <p:sldId id="775" r:id="rId11"/>
    <p:sldId id="773" r:id="rId12"/>
    <p:sldId id="638" r:id="rId13"/>
    <p:sldId id="760" r:id="rId14"/>
    <p:sldId id="258" r:id="rId15"/>
    <p:sldId id="612" r:id="rId16"/>
    <p:sldId id="762" r:id="rId17"/>
    <p:sldId id="639" r:id="rId18"/>
    <p:sldId id="641" r:id="rId19"/>
    <p:sldId id="749" r:id="rId20"/>
    <p:sldId id="259" r:id="rId21"/>
    <p:sldId id="723" r:id="rId22"/>
    <p:sldId id="658" r:id="rId23"/>
    <p:sldId id="260" r:id="rId24"/>
    <p:sldId id="618" r:id="rId25"/>
    <p:sldId id="761" r:id="rId26"/>
    <p:sldId id="642" r:id="rId27"/>
    <p:sldId id="681" r:id="rId28"/>
    <p:sldId id="643" r:id="rId29"/>
    <p:sldId id="704" r:id="rId30"/>
    <p:sldId id="706" r:id="rId31"/>
    <p:sldId id="745" r:id="rId32"/>
    <p:sldId id="746" r:id="rId33"/>
    <p:sldId id="707" r:id="rId34"/>
    <p:sldId id="708" r:id="rId35"/>
    <p:sldId id="709" r:id="rId36"/>
    <p:sldId id="721" r:id="rId37"/>
    <p:sldId id="710" r:id="rId38"/>
    <p:sldId id="711" r:id="rId39"/>
    <p:sldId id="751" r:id="rId40"/>
    <p:sldId id="774" r:id="rId41"/>
    <p:sldId id="752" r:id="rId42"/>
    <p:sldId id="6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64" autoAdjust="0"/>
    <p:restoredTop sz="85804" autoAdjust="0"/>
  </p:normalViewPr>
  <p:slideViewPr>
    <p:cSldViewPr>
      <p:cViewPr>
        <p:scale>
          <a:sx n="56" d="100"/>
          <a:sy n="56" d="100"/>
        </p:scale>
        <p:origin x="1352" y="-68"/>
      </p:cViewPr>
      <p:guideLst>
        <p:guide orient="horz" pos="816"/>
        <p:guide pos="2880"/>
        <p:guide orient="horz" pos="1488"/>
        <p:guide pos="192"/>
        <p:guide pos="5232"/>
        <p:guide orient="horz" pos="144"/>
        <p:guide orient="horz" pos="4176"/>
      </p:guideLst>
    </p:cSldViewPr>
  </p:slideViewPr>
  <p:outlineViewPr>
    <p:cViewPr>
      <p:scale>
        <a:sx n="33" d="100"/>
        <a:sy n="33" d="100"/>
      </p:scale>
      <p:origin x="0" y="-5664"/>
    </p:cViewPr>
  </p:outlineViewPr>
  <p:notesTextViewPr>
    <p:cViewPr>
      <p:scale>
        <a:sx n="100" d="100"/>
        <a:sy n="100" d="100"/>
      </p:scale>
      <p:origin x="0" y="0"/>
    </p:cViewPr>
  </p:notesTextViewPr>
  <p:sorterViewPr>
    <p:cViewPr>
      <p:scale>
        <a:sx n="72" d="100"/>
        <a:sy n="72" d="100"/>
      </p:scale>
      <p:origin x="0" y="-6132"/>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3/21/2026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3/19/2026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a:t>
            </a:r>
            <a:r>
              <a:rPr lang="en-US" sz="1200" b="0" i="0" u="none" strike="noStrike" kern="1200" cap="none" dirty="0" err="1">
                <a:solidFill>
                  <a:schemeClr val="dk1"/>
                </a:solidFill>
                <a:latin typeface="Arial"/>
                <a:ea typeface="Arial"/>
                <a:cs typeface="Arial"/>
                <a:sym typeface="Arial"/>
              </a:rPr>
              <a:t>MathType</a:t>
            </a:r>
            <a:r>
              <a:rPr lang="en-US" sz="1200" b="0" i="0" u="none" strike="noStrike" kern="1200" cap="none" dirty="0">
                <a:solidFill>
                  <a:schemeClr val="dk1"/>
                </a:solidFill>
                <a:latin typeface="Arial"/>
                <a:ea typeface="Arial"/>
                <a:cs typeface="Arial"/>
                <a:sym typeface="Arial"/>
              </a:rPr>
              <a:t>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a:solidFill>
                  <a:schemeClr val="dk1"/>
                </a:solidFill>
                <a:latin typeface="Arial"/>
                <a:ea typeface="Arial"/>
                <a:cs typeface="Arial"/>
                <a:sym typeface="Arial"/>
              </a:rPr>
              <a:t>3) NVDA Reader (free versions available)</a:t>
            </a:r>
            <a:endParaRPr lang="en-US"/>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57204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11</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31-6. Fields produced by charge flowing into conductors. It takes time for the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fields to travel outward to distant points. The fields are shown to the right of the antenna, but they move out in all directions, symmetrically about the (vertical) antenna.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rods are oriented vertically one above the other and are separated by a distance. The lower rod is connected to the negative terminal of the battery. The positive terminal of the battery is connected to the upper rod through a wire with the switch S. Part (“a”): The switch is open and no current passes through the circuit. Part (b): The switch is closed. The upper rod is positively charged, and the lower rod is negatively charged. The current moves from the lower rod to the upper rod and is indicated by two vertical arrows labeled I pointing upward shown next to the two rods. Semicircular electric field lines labeled vector E emerge from the upper positive rod and end at the lower negative rod. The field lines resemble concentric semicircles. Arrowheads on the semicircular electric field lines to the right of the rods point in the clockwise direction, while arrowheads on the semicircular electric field lines to the left of the rods point in the counterclockwise direction. Tiny blue circles with cross marks are shown to the right of the rods and are labeled vector B is in. Tiny blue circles with a dot at their centers are shown to the left of the rods and are labeled vector B is out.</a:t>
            </a:r>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31-7. Sequence showing electric and magnetic fields that spread outward from oscillating charges on two conductors (the antenna) connected to an ac source (see the text).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rods are oriented vertically one above the other and are separated by a distance. The lower and upper rods are connected to the “a” c generator. Part (“a”): The upper rod is positively charged, and the lower rod is negatively charged. The current moves from the lower rod to the upper rod and is indicated by two vertical arrows labeled I pointing upward shown next to the two rods. Semicircular electric field lines shown on the right of the rods emerge from the upper positive rod and end at the lower negative rod. The field lines resemble concentric semicircles. Arrowheads on the semicircular electric field lines point in the clockwise direction. Tiny blue circles with cross marks representing the magnetic field lines going in are shown around the electric field lines to the right of the rods. Part (b): The “a” c current is reversed. The upper rod is negatively charged, and the lower rod is positively charged. The current moves from the upper rod to the lower rod and is indicated by two vertical arrows labeled I pointing downward shown next to the two rods. Semicircular electric field lines shown on the right of the rods emerge from the lower positive rod and end at the upper negative rod. The field lines resemble concentric semicircles. Arrowheads on the semicircular electric field lines point in the counterclockwise direction. Tiny blue circles with a dot at their centers represent the magnetic field lines coming out and are shown around the electric field lines to the right of the rods. The electric field lines from part (“a”) form concentric kidney bean shaped closed loops and are shown to the right of the semicircular field lines in part (b). Arrowheads on the closed loops point in the counterclockwise direction. Tiny blue circles with a dot at their centers represent the magnetic field lines coming out and are shown around the left portion of the looped electric field lines that are close to the semicircular electric field lines. Tiny blue circles with cross marks representing the magnetic field lines going in are shown around the right portion of the looped electric field lines that are away from the semicircular field lines.</a:t>
            </a:r>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31-8. </a:t>
            </a:r>
            <a:r>
              <a:rPr lang="en-US" sz="1200" b="0" i="0" u="none" strike="noStrike" kern="1200" baseline="0" dirty="0">
                <a:solidFill>
                  <a:schemeClr val="tx1"/>
                </a:solidFill>
                <a:latin typeface="+mn-lt"/>
                <a:ea typeface="+mn-ea"/>
                <a:cs typeface="+mn-cs"/>
              </a:rPr>
              <a:t>(a) The radiation fields (far from the antenna) produced by a sinusoidal signal on the antenna. The red closed loops represent electric field lines. The magnetic field lines, perpendicular to the page and  represented by blue  and  , also form closed loops. (b) Very far from the antenna the wave fronts (field lines) are essentially flat over a fairly large area, and are referred to as </a:t>
            </a:r>
            <a:r>
              <a:rPr lang="en-US" sz="1200" b="0" i="1" u="none" strike="noStrike" kern="1200" baseline="0" dirty="0">
                <a:solidFill>
                  <a:schemeClr val="tx1"/>
                </a:solidFill>
                <a:latin typeface="+mn-lt"/>
                <a:ea typeface="+mn-ea"/>
                <a:cs typeface="+mn-cs"/>
              </a:rPr>
              <a:t>plane waves</a:t>
            </a:r>
            <a:r>
              <a:rPr lang="en-US" sz="1200" b="0" i="0" u="none" strike="noStrike" kern="1200" baseline="0" dirty="0">
                <a:solidFill>
                  <a:schemeClr val="tx1"/>
                </a:solidFill>
                <a:latin typeface="+mn-lt"/>
                <a:ea typeface="+mn-ea"/>
                <a:cs typeface="+mn-cs"/>
              </a:rPr>
              <a:t>.</a:t>
            </a:r>
            <a:endParaRPr lang="en-US" dirty="0"/>
          </a:p>
          <a:p>
            <a:r>
              <a:rPr lang="en-US" dirty="0"/>
              <a:t>LD: </a:t>
            </a:r>
            <a:r>
              <a:rPr lang="en-US" sz="1200" kern="1200" dirty="0">
                <a:solidFill>
                  <a:schemeClr val="tx1"/>
                </a:solidFill>
                <a:effectLst/>
                <a:latin typeface="+mn-lt"/>
                <a:ea typeface="+mn-ea"/>
                <a:cs typeface="+mn-cs"/>
              </a:rPr>
              <a:t>Part (“a”): The Antenna represented as mirror images of the letter L with its longer leg to the right are placed one above the other and are separated by a small distance. Two electric field lines are shown as kidney bean concentric loops with arrowheads pointing in the counterclockwise direction to the right of the antenna. Tiny blue circles with cross marks representing the magnetic field lines going in are shown around the left portion of the looped electric field lines that are close to the antenna. Tiny blue circles with a dot at their centers represent the magnetic field lines coming out and are shown around the right portion of the looped electric field lines that are away from the antenna. Two more electric field lines with a slightly higher magnitude are shown as kidney bean shaped concentric loops with arrowheads pointing in the clockwise direction to the right of the previous electric field lines. Tiny blue circles with a dot at their centers represent the magnetic field lines coming out and are shown around the left portion of the looped electric field lines that are close to the previous looped electric field lines. Tiny blue circles with cross marks representing the magnetic field lines going in are shown around the right portion of the looped electric field lines that are away from the previous looped electric field lines. Three arrows labeled Direction of wave travel are shown to the right of the second looped electric field lines. The first arrow points to the upper right, the second arrow points horizontally to the right, and the third arrow points to the lower right.  Part (b): The looped electric field lines from part (“a”) are shown as straight lines in part (b). Two electric field lines shown on the left have arrowheads pointing upward. Tiny blue circles with a dot at their centers represent the magnetic field lines coming out and are shown around these electric field lines. Two more electric field lines shown on the right have arrowheads pointing downward. Tiny blue circles with cross marks representing the magnetic field lines going in are shown around these electric field lines. </a:t>
            </a:r>
            <a:endParaRPr lang="en-US" dirty="0"/>
          </a:p>
        </p:txBody>
      </p:sp>
    </p:spTree>
    <p:extLst>
      <p:ext uri="{BB962C8B-B14F-4D97-AF65-F5344CB8AC3E}">
        <p14:creationId xmlns:p14="http://schemas.microsoft.com/office/powerpoint/2010/main" val="284254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31-9. Electric and magnetic field strengths in an electromagnetic wave.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are at right angles to each other. The entire pattern moves in a direction perpendicular to both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a:t>
            </a:r>
            <a:r>
              <a:rPr lang="en-US" sz="18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horizontal arrow labeled Direction of motion of wave points to the right, spans across the figure, and is along the horizontal x axis of the x y z plane, where the positive y axis points vertically upward. The electric field of the electromagnetic wave resembles a sine wave drawn on the x y plane. The wave is labeled vector E. It starts at the left end of the horizontal arrow and ends at the right end of the horizontal arrow. Two cycles of the wave are shown. The region between the wave and the horizontal arrow is shaded red. Multiple vertical electric field arrows are drawn from the horizontal arrow to the curve of the wave. The arrows are perpendicular to the x axis and are on the x y plane. The magnetic field of the electromagnetic wave also resembles a sine wave but is drawn on the x z plane. The wave is labeled vector B. It starts and ends at the at the same points as the wave for electric field. Two cycles of the wave are shown. The region between the wave and the horizontal arrow is shaded blue. Multiple vertical magnetic field arrows are drawn from the horizontal arrow to the curve of the wave. The arrows are perpendicular to the x axis and are on the x z plane. The wave for electric field and the wave for magnetic field are identical but perpendicular to each other. The two waves intercept the horizontal arrow at the same points.</a:t>
            </a:r>
            <a:endParaRPr lang="en-US" dirty="0"/>
          </a:p>
        </p:txBody>
      </p:sp>
    </p:spTree>
    <p:extLst>
      <p:ext uri="{BB962C8B-B14F-4D97-AF65-F5344CB8AC3E}">
        <p14:creationId xmlns:p14="http://schemas.microsoft.com/office/powerpoint/2010/main" val="54850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16</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81172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17</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dirty="0"/>
              <a:t>Figure 31-10. Applying Faraday’s law to the rectangle (</a:t>
            </a:r>
            <a:r>
              <a:rPr lang="en-US" dirty="0" err="1"/>
              <a:t>Δ</a:t>
            </a:r>
            <a:r>
              <a:rPr lang="en-US" i="1" dirty="0" err="1"/>
              <a:t>y</a:t>
            </a:r>
            <a:r>
              <a:rPr lang="en-US" dirty="0"/>
              <a:t>)(</a:t>
            </a:r>
            <a:r>
              <a:rPr lang="en-US" i="1" dirty="0"/>
              <a:t>dx</a:t>
            </a:r>
            <a:r>
              <a:rPr lang="en-US" dirty="0"/>
              <a:t>).</a:t>
            </a:r>
          </a:p>
          <a:p>
            <a:r>
              <a:rPr lang="en-US" dirty="0"/>
              <a:t>LD </a:t>
            </a:r>
            <a:r>
              <a:rPr lang="en-US" sz="1200" kern="1200" dirty="0">
                <a:solidFill>
                  <a:schemeClr val="tx1"/>
                </a:solidFill>
                <a:effectLst/>
                <a:latin typeface="+mn-lt"/>
                <a:ea typeface="+mn-ea"/>
                <a:cs typeface="+mn-cs"/>
              </a:rPr>
              <a:t>A horizontal arrow spans across the figure along the horizontal x axis of the x y z plane, where the positive y axis points vertically upward. The waves resemble a sine wave. They are identical but perpendicular to each other and intercept the horizontal arrow at the same points. A portion of the waves for electric field and magnetic field is shown. The wave for electric field is labeled vector E, and the wave for magnetic field is labeled vector B. The wave for electric field is drawn along the x y plane, and the region between the wave and the horizontal arrow is shaded red. The wave for magnetic field is drawn along the x z plane, and the region between the wave and the horizontal arrow is shaded blue. Multiple vertical electric field arrows are drawn from the horizontal arrow to the curve of the wave for electric field. These arrows are perpendicular to the x axis and are on the x y plane. Similarly, multiple magnetic field arrows are drawn from the horizontal arrow to the curve of the wave for magnetic field. These arrows are perpendicular to the x axis and are on the x z plane. A rectangle is drawn on the wave for electric field on the x y plane such that its base lies on the horizontal arrow and its upper left corner is in contact with the curve of the wave. The height of the rectangle is delta y and its width is d x. A velocity vector arrow labeled vector v is drawn toward the right end of the horizontal arrow. It starts from the point where the two waves meet on the horizontal axis and extends to the right in the direction of the positive x axis.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18</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159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19</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r>
              <a:rPr lang="en-US" dirty="0"/>
              <a:t>Figure 31-11. Applying Maxwell’s fourth equation to the rectangle (</a:t>
            </a:r>
            <a:r>
              <a:rPr lang="en-US" dirty="0" err="1"/>
              <a:t>Δ</a:t>
            </a:r>
            <a:r>
              <a:rPr lang="en-US" i="1" dirty="0" err="1"/>
              <a:t>z</a:t>
            </a:r>
            <a:r>
              <a:rPr lang="en-US" dirty="0"/>
              <a:t>)(</a:t>
            </a:r>
            <a:r>
              <a:rPr lang="en-US" i="1" dirty="0"/>
              <a:t>dx</a:t>
            </a:r>
            <a:r>
              <a:rPr lang="en-US" dirty="0"/>
              <a:t>).</a:t>
            </a:r>
          </a:p>
          <a:p>
            <a:r>
              <a:rPr lang="en-US" dirty="0"/>
              <a:t>LD </a:t>
            </a:r>
            <a:r>
              <a:rPr lang="en-US" sz="1200" kern="1200" dirty="0">
                <a:solidFill>
                  <a:schemeClr val="tx1"/>
                </a:solidFill>
                <a:effectLst/>
                <a:latin typeface="+mn-lt"/>
                <a:ea typeface="+mn-ea"/>
                <a:cs typeface="+mn-cs"/>
              </a:rPr>
              <a:t>A horizontal arrow spans across the figure along the horizontal x axis of the x y z plane, where the positive y axis points vertically upward. The waves resemble a sine wave. They are identical but perpendicular to each other and intercept the horizontal arrow at the same points. A portion of the waves for electric field and magnetic field is shown. The wave for electric field is labeled vector E, and the wave for magnetic field is labeled vector B. The wave for electric field is drawn along the x y plane, and the region between the wave and the horizontal arrow is shaded red. The wave for magnetic field is drawn along the x z plane, and the region between the wave and the horizontal arrow is shaded blue. Multiple vertical electric field arrows are drawn from the horizontal arrow to the curve of the wave for electric field. These arrows are perpendicular to the x axis and are on the x y plane. Similarly, multiple magnetic field arrows are drawn from the horizontal arrow to the curve of the wave for magnetic field. These arrows are perpendicular to the x axis and are on the x z plane. A rectangle is drawn on the wave for magnetic field on the x z plane such that its base lies on the horizontal arrow and its upper left corner is in contact with the curve of the wave. The height of the rectangle is delta z and its width is d x.</a:t>
            </a:r>
            <a:endParaRPr lang="en-US" dirty="0"/>
          </a:p>
        </p:txBody>
      </p:sp>
    </p:spTree>
    <p:extLst>
      <p:ext uri="{BB962C8B-B14F-4D97-AF65-F5344CB8AC3E}">
        <p14:creationId xmlns:p14="http://schemas.microsoft.com/office/powerpoint/2010/main" val="314686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329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92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extLst>
      <p:ext uri="{BB962C8B-B14F-4D97-AF65-F5344CB8AC3E}">
        <p14:creationId xmlns:p14="http://schemas.microsoft.com/office/powerpoint/2010/main" val="37924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31-12. Electromagnetic spectrum.</a:t>
            </a:r>
          </a:p>
          <a:p>
            <a:r>
              <a:rPr lang="en-US" dirty="0"/>
              <a:t>LD: </a:t>
            </a:r>
            <a:r>
              <a:rPr lang="en-US" sz="1200" kern="1200" dirty="0">
                <a:solidFill>
                  <a:schemeClr val="tx1"/>
                </a:solidFill>
                <a:effectLst/>
                <a:latin typeface="+mn-lt"/>
                <a:ea typeface="+mn-ea"/>
                <a:cs typeface="+mn-cs"/>
              </a:rPr>
              <a:t>The spectrum is shown on a horizontal strip. The wavelengths are marked on the top edge of the strip labeled Wavelength (m). The wavelength ranges from 3 multiplied by 10 raised to the power of 6 m to 3 multiplied by 10 raised to the power of negative 12 m in increments of 10 raised to the power of negative 2 m. The frequencies are marked on the bottom edge of the strip labeled Frequency (H z). The frequency ranges from 10 raised to the power of 2 Hz to 10 raised to the power of 20 H z in increments of 10 raised to the power of 1 H z . The wavelengths correspond to the frequencies as follows: 3 multiplied by 10 raised to the power of 6 m, 3 multiplied by 10 raised to the power of 4 m, 3 multiplied by 10 raised to the power of 2 m, 3 m, 3 multiplied by 10 raised to the power of negative 2 m, 3 multiplied by 10 raised to the power of negative 4 m, 3 multiplied by 10 raised to the power of negative 6 m, 3 multiplied by 10 raised to the power of negative 8 m, 3 multiplied by 10 raised to the power of negative 10 m, and 3 multiplied by 10 raised to the power of negative 12 m correspond to 10 raised to the power of 2 H z, 10 raised to the power of 4 H z, 10 raised to the power of 6 H z, 10 raised to the power of 8 H z, 10 raised to the power of 10 H z, 10 raised to the power of 12 H z, 10 raised to the power of 14 H z, 10 raised to the power of 16 H z, 10 raised to the power of 18 H z, and 10 raised to the power of 20 H z, respectively. An arrow labeled 60 H z (“a” c current) is shown on the left pointing at the frequency scale to the left of 10 raised to the power of 2 H z marking. A horizontal double-headed arrow labeled Radio waves is shown between 10 raised to the power of 2 H z and 10 raised to the power of 9 H z. A small horizontal double-headed arrow labeled “A” M radio is shown above , and on both sides of 10 raised to the power of 6 H z. A small horizontal double-headed arrow labeled T V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2 to 6 is shown above and to the left of 10 raised to the power of 8 H z. A small horizontal double-headed arrow labeled F M is shown above 10 raised to the power of 8 H z from the end of T V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2 to 6 to the right of 10 raised to the power of 8 H z. A small horizontal double-headed arrow labeled T V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7 and up is shown to the right of F M. A horizontal double-headed arrow labeled Microwaves (e.g., radar) is shown between 10 raised to the power of 8 H z and 10 raised to the power of 12 H z. The frequency range close to 10 raised to the power of 9 H z is labeled Cellular phones. The frequency range slightly greater than 10 raised to the power of 10 H z is labeled Satellite TV. A horizontal double-headed arrow labeled Infrared is shown between 10 raised to the power of 10 H z and 4 multiplied by 10 raised to the power of 14 H z. A vertical strip labeled Visible light is shown to the left of between 4 multiplied by 10 raised to the power of 14 H z and 7.5 multiplied by 10 raised to the power of 14 H z. This strip is magnified below the horizontal strip and is shown as visible light spectrum with VIBGYOR, where red is on the left end and violet is on the right end of the spectrum. The left end of the spectrum near red is labeled lambda equals 7 multiplied by 10 raised to the power of negative 7 m and f equals 4 multiplied by 10 raised to the power of 14 H z. The right end of the spectrum near violet is labeled lambda equals 4 multiplied by 10 raised to the power of negative 7 m and f equals 7.5 multiplied by 10 raised to the power of 14 H z. A horizontal double-headed arrow labeled Ultraviolet is shown between 7.5 multiplied by 10 raised to the power of </a:t>
            </a:r>
            <a:r>
              <a:rPr lang="en-US" b="0" i="0" dirty="0">
                <a:solidFill>
                  <a:srgbClr val="172B4D"/>
                </a:solidFill>
                <a:effectLst/>
                <a:latin typeface="-apple-system"/>
              </a:rPr>
              <a:t>14 H z </a:t>
            </a:r>
            <a:r>
              <a:rPr lang="en-US" sz="1200" kern="1200" dirty="0">
                <a:solidFill>
                  <a:schemeClr val="tx1"/>
                </a:solidFill>
                <a:effectLst/>
                <a:latin typeface="+mn-lt"/>
                <a:ea typeface="+mn-ea"/>
                <a:cs typeface="+mn-cs"/>
              </a:rPr>
              <a:t>and 10 raised to the power of 18 H z. A horizontal double-headed arrow labeled X-rays is shown between 10 raised to the power of 16 H z and 10 raised to the power of 19 H z. A horizontal double-headed arrow labeled Gamma rays starts from 10 raised to the power of 18 H z and extends as a dashed arrow beyond approximately 10 raised to the power of 22 H z.</a:t>
            </a:r>
            <a:endParaRPr lang="en-US" dirty="0"/>
          </a:p>
        </p:txBody>
      </p:sp>
    </p:spTree>
    <p:extLst>
      <p:ext uri="{BB962C8B-B14F-4D97-AF65-F5344CB8AC3E}">
        <p14:creationId xmlns:p14="http://schemas.microsoft.com/office/powerpoint/2010/main" val="1001967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228600" indent="-228600" eaLnBrk="1" hangingPunct="1"/>
            <a:endParaRPr lang="en-US" altLang="en-US" dirty="0"/>
          </a:p>
        </p:txBody>
      </p:sp>
    </p:spTree>
    <p:extLst>
      <p:ext uri="{BB962C8B-B14F-4D97-AF65-F5344CB8AC3E}">
        <p14:creationId xmlns:p14="http://schemas.microsoft.com/office/powerpoint/2010/main" val="297787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3264374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228600" indent="-228600" eaLnBrk="1" hangingPunct="1"/>
            <a:endParaRPr lang="en-US" altLang="en-US" dirty="0"/>
          </a:p>
        </p:txBody>
      </p:sp>
    </p:spTree>
    <p:extLst>
      <p:ext uri="{BB962C8B-B14F-4D97-AF65-F5344CB8AC3E}">
        <p14:creationId xmlns:p14="http://schemas.microsoft.com/office/powerpoint/2010/main" val="220368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31-14. Michelson</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speed-of-light apparatus (not to scale).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An octagon labeled Eight-sided rotating mirrors is shown on the left. The mirror seems to be rotating in the counterclockwise direction. A small and thin rectangle labeled Stationary mirror (Mount Baldy) is shown vertically to the right of the octagon. A small rectangle labeled Light source (Mount Wilson) is below the octagon. An eye labeled Observer is shown above the octagon and is in line with the light source. A vertical ray of light from the source strikes the inclined edge to the right of the base of the octagon, gets deflected to the upper right, strikes the center of the stationary mirror, gets reflected to the upper left, strikes the inclined edge to the right of the upper edge of the octagon, gets deflected vertically upward, and meets the eye. </a:t>
            </a:r>
            <a:r>
              <a:rPr lang="en-US" sz="1800">
                <a:effectLst/>
                <a:latin typeface="Cambria" panose="02040503050406030204" pitchFamily="18" charset="0"/>
                <a:ea typeface="MS Mincho" panose="02020609040205080304" pitchFamily="49" charset="-128"/>
                <a:cs typeface="Times New Roman" panose="02020603050405020304" pitchFamily="18" charset="0"/>
              </a:rPr>
              <a:t>The horizontal distance between the light source and the stationary mirror is 35 kilometers.</a:t>
            </a:r>
            <a:endParaRPr lang="en-US" dirty="0"/>
          </a:p>
        </p:txBody>
      </p:sp>
    </p:spTree>
    <p:extLst>
      <p:ext uri="{BB962C8B-B14F-4D97-AF65-F5344CB8AC3E}">
        <p14:creationId xmlns:p14="http://schemas.microsoft.com/office/powerpoint/2010/main" val="10098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43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7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31-15. Electromagnetic wave carrying energy through area A.</a:t>
            </a:r>
          </a:p>
          <a:p>
            <a:r>
              <a:rPr lang="en-US" dirty="0"/>
              <a:t>LD: </a:t>
            </a:r>
            <a:r>
              <a:rPr lang="en-US" sz="1200" kern="1200" dirty="0">
                <a:solidFill>
                  <a:schemeClr val="tx1"/>
                </a:solidFill>
                <a:effectLst/>
                <a:latin typeface="+mn-lt"/>
                <a:ea typeface="+mn-ea"/>
                <a:cs typeface="+mn-cs"/>
              </a:rPr>
              <a:t>A horizontal arrow spans across the figure along the horizontal x axis of the x y z plane, where the positive y axis points vertically upward. The waves resemble a sine wave. They are identical but perpendicular to each other and intercept the horizontal arrow at the same points. A portion of the waves for electric field and magnetic field is shown. The wave for electric field is labeled vector E, and the wave for magnetic field is labeled vector B. The wave for electric field is drawn along the x y plane, and the region between the wave and the horizontal arrow is shaded red. The wave for magnetic field is drawn along the x z plane, and the region between the wave and the horizontal arrow is shaded blue. Multiple vertical electric field arrows are drawn from the horizontal arrow to the curve of the wave for electric field. These arrows are perpendicular to the x axis and are on the x y plane. Similarly, multiple magnetic field arrows are drawn from the horizontal arrow to the curve of the wave for magnetic field. These arrows are perpendicular to the x axis and are on the x z plane. A vertically oriented rectangular plate having an area A and thickness d x equals c multiplied by d t is shown. The plate is aligned such that the horizontal arrow is perpendicular to the face of the plate and passes through the center of the plate. </a:t>
            </a:r>
            <a:r>
              <a:rPr lang="en-US" dirty="0"/>
              <a:t> </a:t>
            </a:r>
          </a:p>
        </p:txBody>
      </p:sp>
    </p:spTree>
    <p:extLst>
      <p:ext uri="{BB962C8B-B14F-4D97-AF65-F5344CB8AC3E}">
        <p14:creationId xmlns:p14="http://schemas.microsoft.com/office/powerpoint/2010/main" val="120747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extLst>
      <p:ext uri="{BB962C8B-B14F-4D97-AF65-F5344CB8AC3E}">
        <p14:creationId xmlns:p14="http://schemas.microsoft.com/office/powerpoint/2010/main" val="273666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35524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n-US" altLang="en-US" dirty="0"/>
          </a:p>
        </p:txBody>
      </p:sp>
    </p:spTree>
    <p:extLst>
      <p:ext uri="{BB962C8B-B14F-4D97-AF65-F5344CB8AC3E}">
        <p14:creationId xmlns:p14="http://schemas.microsoft.com/office/powerpoint/2010/main" val="1429431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71124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078544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783046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087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39</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31-2. Ampère’s law applied to two different surfaces bounded by the same closed path.</a:t>
            </a:r>
          </a:p>
          <a:p>
            <a:r>
              <a:rPr lang="en-US" dirty="0"/>
              <a:t>LD: </a:t>
            </a:r>
            <a:r>
              <a:rPr lang="en-US" sz="1200" kern="1200" dirty="0">
                <a:solidFill>
                  <a:schemeClr val="tx1"/>
                </a:solidFill>
                <a:effectLst/>
                <a:latin typeface="+mn-lt"/>
                <a:ea typeface="+mn-ea"/>
                <a:cs typeface="+mn-cs"/>
              </a:rPr>
              <a:t>Together, the two surfaces resemble a paraboloid opening toward the right. The flat circular base of the paraboloid is labeled Surface 1 and the parabolic curve </a:t>
            </a:r>
            <a:r>
              <a:rPr lang="en-US" sz="1200" kern="1200" dirty="0" err="1">
                <a:solidFill>
                  <a:schemeClr val="tx1"/>
                </a:solidFill>
                <a:effectLst/>
                <a:latin typeface="+mn-lt"/>
                <a:ea typeface="+mn-ea"/>
                <a:cs typeface="+mn-cs"/>
              </a:rPr>
              <a:t>paraboloidal</a:t>
            </a:r>
            <a:r>
              <a:rPr lang="en-US" sz="1200" kern="1200" dirty="0">
                <a:solidFill>
                  <a:schemeClr val="tx1"/>
                </a:solidFill>
                <a:effectLst/>
                <a:latin typeface="+mn-lt"/>
                <a:ea typeface="+mn-ea"/>
                <a:cs typeface="+mn-cs"/>
              </a:rPr>
              <a:t> surface is labeled Surface 2. A loop labeled Closed path is shown along the circumference of the circular base. The loop seems to be revolving in the counterclockwise direction. The wire passes along the axis of the paraboloid. An arrow labeled I is shown above the left end of the wire behind the surfaces and points to the right. Another arrow labeled I from the center of the right face of the wire points to the right.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83416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31-3. A capacitor discharging. A conduction current passes through surface 1, but no conduction current passes through the sack-like surface 2. An extra term is needed in Ampere</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law.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Together, the two surfaces resemble a frustrum with its smaller circular base on the right. The smaller circular base of the frustum is labeled Surface 1 and the cone is labeled Surface 2. A loop labeled Closed path is shown along the circumference of the smaller circular base. The loop seems to be revolving in the counterclockwise direction. The capacitor is shown as two parallel plates that are oriented vertically and parallel to the larger base of the </a:t>
            </a:r>
            <a:r>
              <a:rPr lang="en-US" sz="1200" kern="1200" dirty="0" err="1">
                <a:solidFill>
                  <a:schemeClr val="tx1"/>
                </a:solidFill>
                <a:effectLst/>
                <a:latin typeface="+mn-lt"/>
                <a:ea typeface="+mn-ea"/>
                <a:cs typeface="+mn-cs"/>
              </a:rPr>
              <a:t>frustrum</a:t>
            </a:r>
            <a:r>
              <a:rPr lang="en-US" sz="1200" kern="1200" dirty="0">
                <a:solidFill>
                  <a:schemeClr val="tx1"/>
                </a:solidFill>
                <a:effectLst/>
                <a:latin typeface="+mn-lt"/>
                <a:ea typeface="+mn-ea"/>
                <a:cs typeface="+mn-cs"/>
              </a:rPr>
              <a:t>. The right plate is of the capacitor is embedded within the frustum. The left plate has a negative charge while the right plate has a positive charge. Parallel horizontal electric field lines labeled vector E seem to pass from the positive plate on the right to the negative plate on the left. The wire passes through the centers of the capacitor plates and along the axis of the frustum.. Two arrows labeled I are shown at the two ends of the wire and are pointing to the right indicating the direction of the current.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16140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69543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800" b="1">
                <a:solidFill>
                  <a:schemeClr val="tx1"/>
                </a:solidFill>
                <a:latin typeface="Arial" pitchFamily="34" charset="0"/>
              </a:defRPr>
            </a:lvl1pPr>
            <a:lvl2pPr marL="742950" indent="-285750">
              <a:defRPr sz="2800" b="1">
                <a:solidFill>
                  <a:schemeClr val="tx1"/>
                </a:solidFill>
                <a:latin typeface="Arial" pitchFamily="34" charset="0"/>
              </a:defRPr>
            </a:lvl2pPr>
            <a:lvl3pPr marL="1143000" indent="-228600">
              <a:defRPr sz="2800" b="1">
                <a:solidFill>
                  <a:schemeClr val="tx1"/>
                </a:solidFill>
                <a:latin typeface="Arial" pitchFamily="34" charset="0"/>
              </a:defRPr>
            </a:lvl3pPr>
            <a:lvl4pPr marL="1600200" indent="-228600">
              <a:defRPr sz="2800" b="1">
                <a:solidFill>
                  <a:schemeClr val="tx1"/>
                </a:solidFill>
                <a:latin typeface="Arial" pitchFamily="34" charset="0"/>
              </a:defRPr>
            </a:lvl4pPr>
            <a:lvl5pPr marL="2057400" indent="-22860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fld id="{125DF605-3E5B-4C79-A2A0-27DF1E3AFCAD}" type="slidenum">
              <a:rPr lang="en-US" altLang="en-US" sz="1200" b="0"/>
              <a:pPr/>
              <a:t>7</a:t>
            </a:fld>
            <a:endParaRPr lang="en-US" altLang="en-US" sz="1200" b="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n-US" baseline="-25000" dirty="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l-GR" altLang="en-US" baseline="-250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31771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25420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3/19/2026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3/19/2026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3A6F7B03-DD12-EC87-E6A9-9839A9C4C4E8}"/>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3/19/2026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3/19/2026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3/19/2026</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3/19/2026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7">
            <a:extLst>
              <a:ext uri="{FF2B5EF4-FFF2-40B4-BE49-F238E27FC236}">
                <a16:creationId xmlns:a16="http://schemas.microsoft.com/office/drawing/2014/main" id="{25A15A8C-DEC2-0A80-426A-762E28C6A170}"/>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3B7EF4CC-3803-CE20-CD9E-BAF48EB48C21}"/>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 name="Content Placeholder 7">
            <a:extLst>
              <a:ext uri="{FF2B5EF4-FFF2-40B4-BE49-F238E27FC236}">
                <a16:creationId xmlns:a16="http://schemas.microsoft.com/office/drawing/2014/main" id="{009EE278-4644-A366-559C-C5C0799E733E}"/>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3/19/2026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oleObject" Target="../embeddings/oleObject9.bin"/><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6.wmf"/><Relationship Id="rId5" Type="http://schemas.openxmlformats.org/officeDocument/2006/relationships/oleObject" Target="../embeddings/oleObject15.bin"/><Relationship Id="rId4" Type="http://schemas.openxmlformats.org/officeDocument/2006/relationships/image" Target="../media/image55.wmf"/></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image" Target="../media/image8.wmf"/><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a:t>
            </a:r>
            <a:r>
              <a:rPr lang="en-US" dirty="0"/>
              <a:t>31</a:t>
            </a:r>
            <a:endParaRPr lang="en-US" b="1" dirty="0">
              <a:latin typeface="+mn-lt"/>
            </a:endParaRP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Maxwell’s Equations and Electromagnetic Waves</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31-3 Maxwell’s Equations</a:t>
            </a:r>
            <a:endParaRPr lang="en-US" sz="2000" b="0" dirty="0">
              <a:solidFill>
                <a:schemeClr val="bg2"/>
              </a:solidFill>
            </a:endParaRPr>
          </a:p>
        </p:txBody>
      </p:sp>
      <p:sp>
        <p:nvSpPr>
          <p:cNvPr id="13" name="Content Placeholder 5"/>
          <p:cNvSpPr>
            <a:spLocks noGrp="1"/>
          </p:cNvSpPr>
          <p:nvPr>
            <p:ph idx="1"/>
          </p:nvPr>
        </p:nvSpPr>
        <p:spPr>
          <a:xfrm>
            <a:off x="457200" y="1600202"/>
            <a:ext cx="8229600" cy="1219198"/>
          </a:xfrm>
        </p:spPr>
        <p:txBody>
          <a:bodyPr/>
          <a:lstStyle/>
          <a:p>
            <a:pPr marL="0" indent="0">
              <a:buNone/>
            </a:pPr>
            <a:r>
              <a:rPr lang="en-US" sz="2400" dirty="0"/>
              <a:t>We now have a complete set of equations that describe electric and magnetic fields, called Maxwell’s equations. In the absence of dielectric or magnetic materials, they are:</a:t>
            </a:r>
          </a:p>
        </p:txBody>
      </p:sp>
      <p:pic>
        <p:nvPicPr>
          <p:cNvPr id="4" name="Picture 3" descr="First Line: contour-integral vector E multiplied by d vector &quot;A&quot; equals StartFraction Q over epsilon subscript 0 EndFraction. Second Line: contour-integral vector B multiplied by d vector &quot;A&quot; equals 0. Third Line: contour-integral vector E multiplied by d vector script l equals negative StartFraction d Phi subscript B Baseline over d t EndFraction. Fourth Line: contour-integral vector B multiplied by d vector script l equals mu subscript 0 Baseline I plus mu subscript 0 Baseline epsilon subscript 0 Baseline StartFraction d Phi subscript E Baseline over d t EndFraction.">
            <a:extLst>
              <a:ext uri="{FF2B5EF4-FFF2-40B4-BE49-F238E27FC236}">
                <a16:creationId xmlns:a16="http://schemas.microsoft.com/office/drawing/2014/main" id="{DC3FB7D9-395A-BD70-4813-FD48D0017D53}"/>
              </a:ext>
            </a:extLst>
          </p:cNvPr>
          <p:cNvPicPr>
            <a:picLocks noChangeAspect="1"/>
          </p:cNvPicPr>
          <p:nvPr/>
        </p:nvPicPr>
        <p:blipFill>
          <a:blip r:embed="rId3"/>
          <a:stretch>
            <a:fillRect/>
          </a:stretch>
        </p:blipFill>
        <p:spPr>
          <a:xfrm>
            <a:off x="2538666" y="2852057"/>
            <a:ext cx="4066667" cy="3314286"/>
          </a:xfrm>
          <a:prstGeom prst="rect">
            <a:avLst/>
          </a:prstGeom>
        </p:spPr>
      </p:pic>
    </p:spTree>
    <p:extLst>
      <p:ext uri="{BB962C8B-B14F-4D97-AF65-F5344CB8AC3E}">
        <p14:creationId xmlns:p14="http://schemas.microsoft.com/office/powerpoint/2010/main" val="192271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31-4 Production of Electromagnetic Waves </a:t>
            </a:r>
            <a:r>
              <a:rPr lang="en-US" altLang="en-US" sz="2000" b="0" dirty="0">
                <a:latin typeface="Arial" panose="020B0604020202020204" pitchFamily="34" charset="0"/>
                <a:ea typeface="+mn-ea"/>
                <a:cs typeface="+mn-cs"/>
              </a:rPr>
              <a:t>(1 of 5)</a:t>
            </a:r>
            <a:endParaRPr lang="en-IN" sz="2000" b="0" dirty="0"/>
          </a:p>
        </p:txBody>
      </p:sp>
      <p:sp>
        <p:nvSpPr>
          <p:cNvPr id="3" name="Content Placeholder 2"/>
          <p:cNvSpPr>
            <a:spLocks noGrp="1"/>
          </p:cNvSpPr>
          <p:nvPr>
            <p:ph idx="1"/>
          </p:nvPr>
        </p:nvSpPr>
        <p:spPr>
          <a:xfrm>
            <a:off x="457200" y="1600201"/>
            <a:ext cx="8229600" cy="2514599"/>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Since a changing electric field produces a magnetic field, and a changing magnetic field produces an electric field, once sinusoidal fields are created, they can propagate on their own.</a:t>
            </a:r>
          </a:p>
          <a:p>
            <a:pPr marL="0" lvl="0" indent="0" fontAlgn="base">
              <a:spcBef>
                <a:spcPts val="700"/>
              </a:spcBef>
              <a:spcAft>
                <a:spcPct val="0"/>
              </a:spcAft>
              <a:buClrTx/>
              <a:buSzTx/>
              <a:buNone/>
              <a:defRPr/>
            </a:pPr>
            <a:r>
              <a:rPr lang="en-US" altLang="en-US" sz="2600" dirty="0">
                <a:latin typeface="Arial" panose="020B0604020202020204" pitchFamily="34" charset="0"/>
              </a:rPr>
              <a:t>These propagating fields are called electromagnetic waves.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31-4 Production of Electromagnetic Waves </a:t>
            </a:r>
            <a:r>
              <a:rPr lang="en-US" altLang="en-US" sz="2000" b="0" dirty="0">
                <a:latin typeface="Arial" panose="020B0604020202020204" pitchFamily="34" charset="0"/>
              </a:rPr>
              <a:t>(2 of 5)</a:t>
            </a:r>
            <a:endParaRPr lang="en-IN" sz="2000" b="0" dirty="0"/>
          </a:p>
        </p:txBody>
      </p:sp>
      <p:sp>
        <p:nvSpPr>
          <p:cNvPr id="3" name="Content Placeholder 2"/>
          <p:cNvSpPr>
            <a:spLocks noGrp="1"/>
          </p:cNvSpPr>
          <p:nvPr>
            <p:ph idx="1"/>
          </p:nvPr>
        </p:nvSpPr>
        <p:spPr>
          <a:xfrm>
            <a:off x="457200" y="1600200"/>
            <a:ext cx="4038600" cy="1295400"/>
          </a:xfrm>
        </p:spPr>
        <p:txBody>
          <a:bodyPr/>
          <a:lstStyle/>
          <a:p>
            <a:pPr marL="0" indent="0">
              <a:spcBef>
                <a:spcPts val="1200"/>
              </a:spcBef>
              <a:buNone/>
            </a:pPr>
            <a:r>
              <a:rPr lang="en-US" sz="2600" dirty="0">
                <a:latin typeface="Arial" panose="020B0604020202020204" pitchFamily="34" charset="0"/>
              </a:rPr>
              <a:t>Oscillating charges will produce electromagnetic waves:</a:t>
            </a:r>
          </a:p>
        </p:txBody>
      </p:sp>
      <p:pic>
        <p:nvPicPr>
          <p:cNvPr id="4" name="Picture 3" descr="The figure consists of two parts labeled (&quot;a&quot;) and (b), respectively. Both parts consist of a circuit with two rods, a battery, and a wire with switch 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066800"/>
            <a:ext cx="2866500" cy="5040000"/>
          </a:xfrm>
          <a:prstGeom prst="rect">
            <a:avLst/>
          </a:prstGeom>
        </p:spPr>
      </p:pic>
    </p:spTree>
    <p:extLst>
      <p:ext uri="{BB962C8B-B14F-4D97-AF65-F5344CB8AC3E}">
        <p14:creationId xmlns:p14="http://schemas.microsoft.com/office/powerpoint/2010/main" val="54046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31-4 Production of Electromagnetic Waves </a:t>
            </a:r>
            <a:r>
              <a:rPr lang="en-US" altLang="en-US" sz="2000" b="0" dirty="0">
                <a:latin typeface="Arial" panose="020B0604020202020204" pitchFamily="34" charset="0"/>
              </a:rPr>
              <a:t>(3 of 5)</a:t>
            </a:r>
            <a:endParaRPr lang="en-IN" sz="2000" b="0" dirty="0"/>
          </a:p>
        </p:txBody>
      </p:sp>
      <p:sp>
        <p:nvSpPr>
          <p:cNvPr id="3" name="Content Placeholder 2"/>
          <p:cNvSpPr>
            <a:spLocks noGrp="1"/>
          </p:cNvSpPr>
          <p:nvPr>
            <p:ph idx="1"/>
          </p:nvPr>
        </p:nvSpPr>
        <p:spPr>
          <a:xfrm>
            <a:off x="457200" y="1600200"/>
            <a:ext cx="3429000" cy="1752600"/>
          </a:xfrm>
        </p:spPr>
        <p:txBody>
          <a:bodyPr/>
          <a:lstStyle/>
          <a:p>
            <a:pPr marL="0" indent="0">
              <a:spcBef>
                <a:spcPts val="1200"/>
              </a:spcBef>
              <a:buNone/>
            </a:pPr>
            <a:r>
              <a:rPr lang="en-US" sz="2600" dirty="0">
                <a:latin typeface="Arial" panose="020B0604020202020204" pitchFamily="34" charset="0"/>
              </a:rPr>
              <a:t>Close to the antenna, the fields are complicated, and are called the near field:</a:t>
            </a:r>
          </a:p>
        </p:txBody>
      </p:sp>
      <p:pic>
        <p:nvPicPr>
          <p:cNvPr id="4" name="Picture 3" descr="The figure consists of two parts labeled (&quot;a&quot;) and (b), respectively. Both parts consist of a circuit with two rods connected to an “a” c generato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092740"/>
            <a:ext cx="2880000" cy="5069927"/>
          </a:xfrm>
          <a:prstGeom prst="rect">
            <a:avLst/>
          </a:prstGeom>
        </p:spPr>
      </p:pic>
    </p:spTree>
    <p:extLst>
      <p:ext uri="{BB962C8B-B14F-4D97-AF65-F5344CB8AC3E}">
        <p14:creationId xmlns:p14="http://schemas.microsoft.com/office/powerpoint/2010/main" val="401888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F89DA-BA1D-1E1A-509A-BDE2D65F81CB}"/>
              </a:ext>
            </a:extLst>
          </p:cNvPr>
          <p:cNvSpPr>
            <a:spLocks noGrp="1"/>
          </p:cNvSpPr>
          <p:nvPr>
            <p:ph type="title"/>
          </p:nvPr>
        </p:nvSpPr>
        <p:spPr>
          <a:xfrm>
            <a:off x="457200" y="271597"/>
            <a:ext cx="8229600" cy="1097280"/>
          </a:xfrm>
        </p:spPr>
        <p:txBody>
          <a:bodyPr/>
          <a:lstStyle/>
          <a:p>
            <a:r>
              <a:rPr lang="en-US" altLang="en-US" dirty="0">
                <a:latin typeface="Arial" panose="020B0604020202020204" pitchFamily="34" charset="0"/>
              </a:rPr>
              <a:t>31-4 Production of Electromagnetic Waves </a:t>
            </a:r>
            <a:r>
              <a:rPr lang="en-US" altLang="en-US" sz="2000" b="0" dirty="0">
                <a:latin typeface="Arial" panose="020B0604020202020204" pitchFamily="34" charset="0"/>
              </a:rPr>
              <a:t>(4 of 5)</a:t>
            </a:r>
            <a:endParaRPr lang="en-CA" sz="2000" dirty="0"/>
          </a:p>
        </p:txBody>
      </p:sp>
      <p:sp>
        <p:nvSpPr>
          <p:cNvPr id="4" name="Content Placeholder 3"/>
          <p:cNvSpPr>
            <a:spLocks noGrp="1"/>
          </p:cNvSpPr>
          <p:nvPr>
            <p:ph idx="1"/>
          </p:nvPr>
        </p:nvSpPr>
        <p:spPr>
          <a:xfrm>
            <a:off x="457200" y="1600201"/>
            <a:ext cx="8229600" cy="533400"/>
          </a:xfrm>
        </p:spPr>
        <p:txBody>
          <a:bodyPr/>
          <a:lstStyle/>
          <a:p>
            <a:pPr marL="0" indent="0">
              <a:spcBef>
                <a:spcPts val="700"/>
              </a:spcBef>
              <a:buNone/>
            </a:pPr>
            <a:r>
              <a:rPr lang="en-US" sz="2600" dirty="0"/>
              <a:t>Far from the source, the waves are plane waves:</a:t>
            </a:r>
          </a:p>
        </p:txBody>
      </p:sp>
      <p:pic>
        <p:nvPicPr>
          <p:cNvPr id="2" name="Picture 1" descr="The figure consists of two parts labeled (&quot;a&quot;) and (b), respectively, and illustrates the radiation fields produced by a sinusoidal signal on the antenna.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383" y="2743200"/>
            <a:ext cx="6840000" cy="2603000"/>
          </a:xfrm>
          <a:prstGeom prst="rect">
            <a:avLst/>
          </a:prstGeom>
        </p:spPr>
      </p:pic>
    </p:spTree>
    <p:extLst>
      <p:ext uri="{BB962C8B-B14F-4D97-AF65-F5344CB8AC3E}">
        <p14:creationId xmlns:p14="http://schemas.microsoft.com/office/powerpoint/2010/main" val="329760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31-4 Production of Electromagnetic Waves </a:t>
            </a:r>
            <a:r>
              <a:rPr lang="en-US" altLang="en-US" sz="2000" b="0" dirty="0">
                <a:latin typeface="Arial" panose="020B0604020202020204" pitchFamily="34" charset="0"/>
              </a:rPr>
              <a:t>(5 of 5)</a:t>
            </a:r>
            <a:endParaRPr lang="en-IN" sz="2000" b="0" dirty="0"/>
          </a:p>
        </p:txBody>
      </p:sp>
      <p:sp>
        <p:nvSpPr>
          <p:cNvPr id="10" name="Content Placeholder 2"/>
          <p:cNvSpPr>
            <a:spLocks noGrp="1"/>
          </p:cNvSpPr>
          <p:nvPr>
            <p:ph idx="1"/>
          </p:nvPr>
        </p:nvSpPr>
        <p:spPr>
          <a:xfrm>
            <a:off x="457200" y="1600200"/>
            <a:ext cx="8204200" cy="914400"/>
          </a:xfrm>
        </p:spPr>
        <p:txBody>
          <a:bodyPr/>
          <a:lstStyle/>
          <a:p>
            <a:pPr marL="0" indent="0">
              <a:spcBef>
                <a:spcPts val="1000"/>
              </a:spcBef>
              <a:buNone/>
            </a:pPr>
            <a:r>
              <a:rPr lang="en-US" sz="2600" dirty="0">
                <a:latin typeface="Arial" panose="020B0604020202020204" pitchFamily="34" charset="0"/>
              </a:rPr>
              <a:t>The electric and magnetic waves are perpendicular to each other, and to the direction of propagation.</a:t>
            </a:r>
          </a:p>
        </p:txBody>
      </p:sp>
      <p:pic>
        <p:nvPicPr>
          <p:cNvPr id="3" name="Picture 2" descr="The figure illustrates the electric field and magnetic field of an electromagnetic wave.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48000"/>
            <a:ext cx="7560000" cy="1984500"/>
          </a:xfrm>
          <a:prstGeom prst="rect">
            <a:avLst/>
          </a:prstGeom>
        </p:spPr>
      </p:pic>
    </p:spTree>
    <p:extLst>
      <p:ext uri="{BB962C8B-B14F-4D97-AF65-F5344CB8AC3E}">
        <p14:creationId xmlns:p14="http://schemas.microsoft.com/office/powerpoint/2010/main" val="240653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(1 of 7)</a:t>
            </a:r>
            <a:endParaRPr lang="en-IN" sz="2000" b="0" dirty="0"/>
          </a:p>
        </p:txBody>
      </p:sp>
      <p:sp>
        <p:nvSpPr>
          <p:cNvPr id="10" name="Content Placeholder 2"/>
          <p:cNvSpPr>
            <a:spLocks noGrp="1"/>
          </p:cNvSpPr>
          <p:nvPr>
            <p:ph idx="1"/>
          </p:nvPr>
        </p:nvSpPr>
        <p:spPr>
          <a:xfrm>
            <a:off x="457200" y="1600200"/>
            <a:ext cx="8204200" cy="838200"/>
          </a:xfrm>
        </p:spPr>
        <p:txBody>
          <a:bodyPr/>
          <a:lstStyle/>
          <a:p>
            <a:pPr marL="0" indent="0">
              <a:spcBef>
                <a:spcPts val="1000"/>
              </a:spcBef>
              <a:buNone/>
            </a:pPr>
            <a:r>
              <a:rPr lang="en-US" sz="2600" dirty="0">
                <a:latin typeface="Arial" panose="020B0604020202020204" pitchFamily="34" charset="0"/>
              </a:rPr>
              <a:t>In the absence of currents and charges, Maxwell’s equations become:</a:t>
            </a:r>
          </a:p>
        </p:txBody>
      </p:sp>
      <p:pic>
        <p:nvPicPr>
          <p:cNvPr id="4" name="Picture 3" descr="First Line: contour-integral vector E multiplied by d vector &quot;A&quot; equals 0. Second Line: contour-integral vector B multiplied by d vector &quot;A&quot; equals 0. Third Line: contour-integral vector E multiplied by d vector script l equals negative StartFraction d Phi subscript B Baseline over d t EndFraction. Fourth Line: contour-integral vector B multiplied by d vector script l equals mu subscript 0 Baseline epsilon subscript 0 Baseline StartFraction d Phi subscript E Baseline over d t EndFraction.">
            <a:extLst>
              <a:ext uri="{FF2B5EF4-FFF2-40B4-BE49-F238E27FC236}">
                <a16:creationId xmlns:a16="http://schemas.microsoft.com/office/drawing/2014/main" id="{175DE152-46A5-7477-BCA1-299B5A62CB2D}"/>
              </a:ext>
            </a:extLst>
          </p:cNvPr>
          <p:cNvPicPr>
            <a:picLocks noChangeAspect="1"/>
          </p:cNvPicPr>
          <p:nvPr/>
        </p:nvPicPr>
        <p:blipFill>
          <a:blip r:embed="rId3"/>
          <a:stretch>
            <a:fillRect/>
          </a:stretch>
        </p:blipFill>
        <p:spPr>
          <a:xfrm>
            <a:off x="2916443" y="2833250"/>
            <a:ext cx="3285714" cy="3009524"/>
          </a:xfrm>
          <a:prstGeom prst="rect">
            <a:avLst/>
          </a:prstGeom>
        </p:spPr>
      </p:pic>
    </p:spTree>
    <p:extLst>
      <p:ext uri="{BB962C8B-B14F-4D97-AF65-F5344CB8AC3E}">
        <p14:creationId xmlns:p14="http://schemas.microsoft.com/office/powerpoint/2010/main" val="107709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(2 of 7)</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620001" cy="457198"/>
          </a:xfrm>
        </p:spPr>
        <p:txBody>
          <a:bodyPr/>
          <a:lstStyle/>
          <a:p>
            <a:pPr marL="0" indent="0">
              <a:spcBef>
                <a:spcPct val="50000"/>
              </a:spcBef>
              <a:buNone/>
              <a:defRPr/>
            </a:pPr>
            <a:r>
              <a:rPr lang="en-US" altLang="en-US" sz="2600" dirty="0"/>
              <a:t>This figure shows an electromagnetic wave of</a:t>
            </a:r>
          </a:p>
        </p:txBody>
      </p:sp>
      <p:sp>
        <p:nvSpPr>
          <p:cNvPr id="10" name="Content Placeholder 2">
            <a:extLst>
              <a:ext uri="{FF2B5EF4-FFF2-40B4-BE49-F238E27FC236}">
                <a16:creationId xmlns:a16="http://schemas.microsoft.com/office/drawing/2014/main" id="{B77A88DC-9363-417C-8412-379BF6ADEB45}"/>
              </a:ext>
            </a:extLst>
          </p:cNvPr>
          <p:cNvSpPr txBox="1">
            <a:spLocks/>
          </p:cNvSpPr>
          <p:nvPr/>
        </p:nvSpPr>
        <p:spPr>
          <a:xfrm>
            <a:off x="457199" y="2066925"/>
            <a:ext cx="1676401"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Font typeface="Arial" panose="020B0604020202020204" pitchFamily="34" charset="0"/>
              <a:buNone/>
              <a:defRPr/>
            </a:pPr>
            <a:r>
              <a:rPr lang="en-US" altLang="en-US" sz="2600" dirty="0"/>
              <a:t>wavelength</a:t>
            </a:r>
          </a:p>
        </p:txBody>
      </p:sp>
      <p:pic>
        <p:nvPicPr>
          <p:cNvPr id="6" name="Picture 5" descr="lambda">
            <a:extLst>
              <a:ext uri="{FF2B5EF4-FFF2-40B4-BE49-F238E27FC236}">
                <a16:creationId xmlns:a16="http://schemas.microsoft.com/office/drawing/2014/main" id="{E554FD1B-1F15-A819-0F68-60036BB72FDE}"/>
              </a:ext>
            </a:extLst>
          </p:cNvPr>
          <p:cNvPicPr>
            <a:picLocks noChangeAspect="1"/>
          </p:cNvPicPr>
          <p:nvPr/>
        </p:nvPicPr>
        <p:blipFill>
          <a:blip r:embed="rId3"/>
          <a:stretch>
            <a:fillRect/>
          </a:stretch>
        </p:blipFill>
        <p:spPr>
          <a:xfrm>
            <a:off x="2191542" y="2117571"/>
            <a:ext cx="228571" cy="304762"/>
          </a:xfrm>
          <a:prstGeom prst="rect">
            <a:avLst/>
          </a:prstGeom>
        </p:spPr>
      </p:pic>
      <p:sp>
        <p:nvSpPr>
          <p:cNvPr id="11" name="Content Placeholder 2">
            <a:extLst>
              <a:ext uri="{FF2B5EF4-FFF2-40B4-BE49-F238E27FC236}">
                <a16:creationId xmlns:a16="http://schemas.microsoft.com/office/drawing/2014/main" id="{B77A88DC-9363-417C-8412-379BF6ADEB45}"/>
              </a:ext>
            </a:extLst>
          </p:cNvPr>
          <p:cNvSpPr txBox="1">
            <a:spLocks/>
          </p:cNvSpPr>
          <p:nvPr/>
        </p:nvSpPr>
        <p:spPr>
          <a:xfrm>
            <a:off x="2552699" y="2066925"/>
            <a:ext cx="5524501"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and frequency </a:t>
            </a:r>
            <a:r>
              <a:rPr lang="en-US" altLang="en-US" sz="2600" i="1" dirty="0"/>
              <a:t>f</a:t>
            </a:r>
            <a:r>
              <a:rPr lang="en-US" altLang="en-US" sz="2600" dirty="0"/>
              <a:t>. The electric and</a:t>
            </a:r>
          </a:p>
        </p:txBody>
      </p:sp>
      <p:sp>
        <p:nvSpPr>
          <p:cNvPr id="12" name="Content Placeholder 2">
            <a:extLst>
              <a:ext uri="{FF2B5EF4-FFF2-40B4-BE49-F238E27FC236}">
                <a16:creationId xmlns:a16="http://schemas.microsoft.com/office/drawing/2014/main" id="{B77A88DC-9363-417C-8412-379BF6ADEB45}"/>
              </a:ext>
            </a:extLst>
          </p:cNvPr>
          <p:cNvSpPr txBox="1">
            <a:spLocks/>
          </p:cNvSpPr>
          <p:nvPr/>
        </p:nvSpPr>
        <p:spPr>
          <a:xfrm>
            <a:off x="476249" y="2514600"/>
            <a:ext cx="4171951"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magnetic fields are given by</a:t>
            </a:r>
          </a:p>
        </p:txBody>
      </p:sp>
      <p:pic>
        <p:nvPicPr>
          <p:cNvPr id="7" name="Picture 6" descr="First Line: E equals E subscript y Baseline equals E subscript 0 Baseline sine (k x minus omega t). Second Line: B equals B subscript z Baseline equals B subscript 0 Baseline sine (k x minus omega t)">
            <a:extLst>
              <a:ext uri="{FF2B5EF4-FFF2-40B4-BE49-F238E27FC236}">
                <a16:creationId xmlns:a16="http://schemas.microsoft.com/office/drawing/2014/main" id="{F9D7A62B-D906-1DD5-6434-D9496A3E72E4}"/>
              </a:ext>
            </a:extLst>
          </p:cNvPr>
          <p:cNvPicPr>
            <a:picLocks noChangeAspect="1"/>
          </p:cNvPicPr>
          <p:nvPr/>
        </p:nvPicPr>
        <p:blipFill>
          <a:blip r:embed="rId4"/>
          <a:stretch>
            <a:fillRect/>
          </a:stretch>
        </p:blipFill>
        <p:spPr>
          <a:xfrm>
            <a:off x="457199" y="3071869"/>
            <a:ext cx="3180952" cy="904762"/>
          </a:xfrm>
          <a:prstGeom prst="rect">
            <a:avLst/>
          </a:prstGeom>
        </p:spPr>
      </p:pic>
      <p:sp>
        <p:nvSpPr>
          <p:cNvPr id="15" name="Content Placeholder 2">
            <a:extLst>
              <a:ext uri="{FF2B5EF4-FFF2-40B4-BE49-F238E27FC236}">
                <a16:creationId xmlns:a16="http://schemas.microsoft.com/office/drawing/2014/main" id="{B77A88DC-9363-417C-8412-379BF6ADEB45}"/>
              </a:ext>
            </a:extLst>
          </p:cNvPr>
          <p:cNvSpPr txBox="1">
            <a:spLocks/>
          </p:cNvSpPr>
          <p:nvPr/>
        </p:nvSpPr>
        <p:spPr>
          <a:xfrm>
            <a:off x="476249" y="4086225"/>
            <a:ext cx="971551" cy="44767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where</a:t>
            </a:r>
          </a:p>
        </p:txBody>
      </p:sp>
      <p:pic>
        <p:nvPicPr>
          <p:cNvPr id="5" name="Picture 4" descr="The figure illustrates the application of Faraday’s law to a rectangle drawn in the plane of the electric field of an electromagnetic wave. Long description is available in notes, press F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811807"/>
            <a:ext cx="3600000" cy="2477500"/>
          </a:xfrm>
          <a:prstGeom prst="rect">
            <a:avLst/>
          </a:prstGeom>
        </p:spPr>
      </p:pic>
      <p:pic>
        <p:nvPicPr>
          <p:cNvPr id="8" name="Picture 7" descr="k equals StartFraction 2 pi over lambda EndFraction, omega equals 2 pi f, and f lambda equals StartFraction omega over k EndFraction equals v">
            <a:extLst>
              <a:ext uri="{FF2B5EF4-FFF2-40B4-BE49-F238E27FC236}">
                <a16:creationId xmlns:a16="http://schemas.microsoft.com/office/drawing/2014/main" id="{182007B5-10C7-316F-83F1-01221E60D6D9}"/>
              </a:ext>
            </a:extLst>
          </p:cNvPr>
          <p:cNvPicPr>
            <a:picLocks noChangeAspect="1"/>
          </p:cNvPicPr>
          <p:nvPr/>
        </p:nvPicPr>
        <p:blipFill>
          <a:blip r:embed="rId6"/>
          <a:stretch>
            <a:fillRect/>
          </a:stretch>
        </p:blipFill>
        <p:spPr>
          <a:xfrm>
            <a:off x="1600532" y="5398901"/>
            <a:ext cx="5333333" cy="7904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2800" dirty="0"/>
              <a:t>31-5 Electromagnetic Waves, and Their Speed, Derived from Maxwell’s Equations </a:t>
            </a:r>
            <a:r>
              <a:rPr lang="en-US" altLang="en-US" sz="2000" b="0" dirty="0"/>
              <a:t>(3 of 7)</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7239000" cy="457199"/>
          </a:xfrm>
        </p:spPr>
        <p:txBody>
          <a:bodyPr/>
          <a:lstStyle/>
          <a:p>
            <a:pPr marL="0" indent="0">
              <a:spcBef>
                <a:spcPct val="50000"/>
              </a:spcBef>
              <a:buNone/>
              <a:defRPr/>
            </a:pPr>
            <a:r>
              <a:rPr lang="en-US" altLang="en-US" sz="2600" dirty="0"/>
              <a:t>Applying Faraday’s law to the rectangle of height</a:t>
            </a:r>
          </a:p>
        </p:txBody>
      </p:sp>
      <p:graphicFrame>
        <p:nvGraphicFramePr>
          <p:cNvPr id="6" name="Object 5" descr="Delta y">
            <a:extLst>
              <a:ext uri="{FF2B5EF4-FFF2-40B4-BE49-F238E27FC236}">
                <a16:creationId xmlns:a16="http://schemas.microsoft.com/office/drawing/2014/main" id="{B011E60E-65B1-4DE2-BCC8-A61FCDDE3B5D}"/>
              </a:ext>
            </a:extLst>
          </p:cNvPr>
          <p:cNvGraphicFramePr>
            <a:graphicFrameLocks noChangeAspect="1"/>
          </p:cNvGraphicFramePr>
          <p:nvPr>
            <p:extLst>
              <p:ext uri="{D42A27DB-BD31-4B8C-83A1-F6EECF244321}">
                <p14:modId xmlns:p14="http://schemas.microsoft.com/office/powerpoint/2010/main" val="1979600842"/>
              </p:ext>
            </p:extLst>
          </p:nvPr>
        </p:nvGraphicFramePr>
        <p:xfrm>
          <a:off x="7702550" y="1660525"/>
          <a:ext cx="419100" cy="381000"/>
        </p:xfrm>
        <a:graphic>
          <a:graphicData uri="http://schemas.openxmlformats.org/presentationml/2006/ole">
            <mc:AlternateContent xmlns:mc="http://schemas.openxmlformats.org/markup-compatibility/2006">
              <mc:Choice xmlns:v="urn:schemas-microsoft-com:vml" Requires="v">
                <p:oleObj name="Equation" r:id="rId3" imgW="419040" imgH="380880" progId="Equation.DSMT4">
                  <p:embed/>
                </p:oleObj>
              </mc:Choice>
              <mc:Fallback>
                <p:oleObj name="Equation" r:id="rId3" imgW="419040" imgH="380880" progId="Equation.DSMT4">
                  <p:embed/>
                  <p:pic>
                    <p:nvPicPr>
                      <p:cNvPr id="5" name="Object 4" descr="Delta y">
                        <a:extLst>
                          <a:ext uri="{FF2B5EF4-FFF2-40B4-BE49-F238E27FC236}">
                            <a16:creationId xmlns:a16="http://schemas.microsoft.com/office/drawing/2014/main" id="{B011E60E-65B1-4DE2-BCC8-A61FCDDE3B5D}"/>
                          </a:ext>
                        </a:extLst>
                      </p:cNvPr>
                      <p:cNvPicPr/>
                      <p:nvPr/>
                    </p:nvPicPr>
                    <p:blipFill>
                      <a:blip r:embed="rId4"/>
                      <a:stretch>
                        <a:fillRect/>
                      </a:stretch>
                    </p:blipFill>
                    <p:spPr>
                      <a:xfrm>
                        <a:off x="7702550" y="1660525"/>
                        <a:ext cx="419100" cy="381000"/>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B77A88DC-9363-417C-8412-379BF6ADEB45}"/>
              </a:ext>
            </a:extLst>
          </p:cNvPr>
          <p:cNvSpPr txBox="1">
            <a:spLocks/>
          </p:cNvSpPr>
          <p:nvPr/>
        </p:nvSpPr>
        <p:spPr>
          <a:xfrm>
            <a:off x="457200" y="2037081"/>
            <a:ext cx="8077200" cy="85851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and width </a:t>
            </a:r>
            <a:r>
              <a:rPr lang="en-US" altLang="en-US" sz="2600" i="1" dirty="0"/>
              <a:t>d</a:t>
            </a:r>
            <a:r>
              <a:rPr lang="en-US" altLang="en-US" sz="100" i="1" dirty="0"/>
              <a:t> </a:t>
            </a:r>
            <a:r>
              <a:rPr lang="en-US" altLang="en-US" sz="2600" i="1" dirty="0"/>
              <a:t>x</a:t>
            </a:r>
            <a:r>
              <a:rPr lang="en-US" altLang="en-US" sz="2600" dirty="0"/>
              <a:t>  in the previous figure gives a relationship between </a:t>
            </a:r>
            <a:r>
              <a:rPr lang="en-US" altLang="en-US" sz="2600" i="1" dirty="0"/>
              <a:t>E</a:t>
            </a:r>
            <a:r>
              <a:rPr lang="en-US" altLang="en-US" sz="2600" dirty="0"/>
              <a:t> and </a:t>
            </a:r>
            <a:r>
              <a:rPr lang="en-US" altLang="en-US" sz="2600" i="1" dirty="0"/>
              <a:t>B</a:t>
            </a:r>
            <a:r>
              <a:rPr lang="en-US" altLang="en-US" sz="2600" dirty="0"/>
              <a:t>:</a:t>
            </a:r>
          </a:p>
        </p:txBody>
      </p:sp>
      <p:graphicFrame>
        <p:nvGraphicFramePr>
          <p:cNvPr id="2" name="Object 1" descr="StartFraction partial differential E over partial differential x EndFraction equals negative StartFraction partial differential B over partial differential t EndFraction"/>
          <p:cNvGraphicFramePr>
            <a:graphicFrameLocks noChangeAspect="1"/>
          </p:cNvGraphicFramePr>
          <p:nvPr>
            <p:extLst>
              <p:ext uri="{D42A27DB-BD31-4B8C-83A1-F6EECF244321}">
                <p14:modId xmlns:p14="http://schemas.microsoft.com/office/powerpoint/2010/main" val="819742011"/>
              </p:ext>
            </p:extLst>
          </p:nvPr>
        </p:nvGraphicFramePr>
        <p:xfrm>
          <a:off x="3429000" y="3581400"/>
          <a:ext cx="1422400" cy="787400"/>
        </p:xfrm>
        <a:graphic>
          <a:graphicData uri="http://schemas.openxmlformats.org/presentationml/2006/ole">
            <mc:AlternateContent xmlns:mc="http://schemas.openxmlformats.org/markup-compatibility/2006">
              <mc:Choice xmlns:v="urn:schemas-microsoft-com:vml" Requires="v">
                <p:oleObj name="Equation" r:id="rId5" imgW="1422360" imgH="787320" progId="Equation.DSMT4">
                  <p:embed/>
                </p:oleObj>
              </mc:Choice>
              <mc:Fallback>
                <p:oleObj name="Equation" r:id="rId5" imgW="1422360" imgH="787320" progId="Equation.DSMT4">
                  <p:embed/>
                  <p:pic>
                    <p:nvPicPr>
                      <p:cNvPr id="0" name=""/>
                      <p:cNvPicPr/>
                      <p:nvPr/>
                    </p:nvPicPr>
                    <p:blipFill>
                      <a:blip r:embed="rId6"/>
                      <a:stretch>
                        <a:fillRect/>
                      </a:stretch>
                    </p:blipFill>
                    <p:spPr>
                      <a:xfrm>
                        <a:off x="3429000" y="3581400"/>
                        <a:ext cx="1422400" cy="787400"/>
                      </a:xfrm>
                      <a:prstGeom prst="rect">
                        <a:avLst/>
                      </a:prstGeom>
                    </p:spPr>
                  </p:pic>
                </p:oleObj>
              </mc:Fallback>
            </mc:AlternateContent>
          </a:graphicData>
        </a:graphic>
      </p:graphicFrame>
    </p:spTree>
    <p:extLst>
      <p:ext uri="{BB962C8B-B14F-4D97-AF65-F5344CB8AC3E}">
        <p14:creationId xmlns:p14="http://schemas.microsoft.com/office/powerpoint/2010/main" val="402957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(4 of 7)</a:t>
            </a:r>
            <a:endParaRPr lang="en-IN" sz="2000" b="0" spc="-100" dirty="0"/>
          </a:p>
        </p:txBody>
      </p:sp>
      <p:pic>
        <p:nvPicPr>
          <p:cNvPr id="4" name="Picture 3" descr="The figure illustrates the application of Faraday’s law to a rectangle drawn in the plane of the magnetic field of an electromagnetic wav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9800"/>
            <a:ext cx="4320000" cy="2736000"/>
          </a:xfrm>
          <a:prstGeom prst="rect">
            <a:avLst/>
          </a:prstGeom>
        </p:spPr>
      </p:pic>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5029200" y="1600202"/>
            <a:ext cx="2743200" cy="1676398"/>
          </a:xfrm>
        </p:spPr>
        <p:txBody>
          <a:bodyPr/>
          <a:lstStyle/>
          <a:p>
            <a:pPr marL="0" indent="0">
              <a:spcBef>
                <a:spcPts val="700"/>
              </a:spcBef>
              <a:buNone/>
              <a:defRPr/>
            </a:pPr>
            <a:r>
              <a:rPr lang="en-US" altLang="en-US" sz="2600" dirty="0"/>
              <a:t>Similarly, we apply Maxwell’s fourth equation to the rectangle of length</a:t>
            </a:r>
          </a:p>
        </p:txBody>
      </p:sp>
      <p:graphicFrame>
        <p:nvGraphicFramePr>
          <p:cNvPr id="9" name="Object 8" descr="Delta z">
            <a:extLst>
              <a:ext uri="{FF2B5EF4-FFF2-40B4-BE49-F238E27FC236}">
                <a16:creationId xmlns:a16="http://schemas.microsoft.com/office/drawing/2014/main" id="{F2186064-1B16-4804-B605-24EB7E7B566F}"/>
              </a:ext>
            </a:extLst>
          </p:cNvPr>
          <p:cNvGraphicFramePr>
            <a:graphicFrameLocks noChangeAspect="1"/>
          </p:cNvGraphicFramePr>
          <p:nvPr>
            <p:extLst>
              <p:ext uri="{D42A27DB-BD31-4B8C-83A1-F6EECF244321}">
                <p14:modId xmlns:p14="http://schemas.microsoft.com/office/powerpoint/2010/main" val="1398734298"/>
              </p:ext>
            </p:extLst>
          </p:nvPr>
        </p:nvGraphicFramePr>
        <p:xfrm>
          <a:off x="7798420" y="2831849"/>
          <a:ext cx="406400" cy="292100"/>
        </p:xfrm>
        <a:graphic>
          <a:graphicData uri="http://schemas.openxmlformats.org/presentationml/2006/ole">
            <mc:AlternateContent xmlns:mc="http://schemas.openxmlformats.org/markup-compatibility/2006">
              <mc:Choice xmlns:v="urn:schemas-microsoft-com:vml" Requires="v">
                <p:oleObj name="Equation" r:id="rId4" imgW="406080" imgH="291960" progId="Equation.DSMT4">
                  <p:embed/>
                </p:oleObj>
              </mc:Choice>
              <mc:Fallback>
                <p:oleObj name="Equation" r:id="rId4" imgW="406080" imgH="291960" progId="Equation.DSMT4">
                  <p:embed/>
                  <p:pic>
                    <p:nvPicPr>
                      <p:cNvPr id="5" name="Object 4" descr="Delta z">
                        <a:extLst>
                          <a:ext uri="{FF2B5EF4-FFF2-40B4-BE49-F238E27FC236}">
                            <a16:creationId xmlns:a16="http://schemas.microsoft.com/office/drawing/2014/main" id="{F2186064-1B16-4804-B605-24EB7E7B566F}"/>
                          </a:ext>
                        </a:extLst>
                      </p:cNvPr>
                      <p:cNvPicPr/>
                      <p:nvPr/>
                    </p:nvPicPr>
                    <p:blipFill>
                      <a:blip r:embed="rId5"/>
                      <a:stretch>
                        <a:fillRect/>
                      </a:stretch>
                    </p:blipFill>
                    <p:spPr>
                      <a:xfrm>
                        <a:off x="7798420" y="2831849"/>
                        <a:ext cx="406400" cy="292100"/>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B77A88DC-9363-417C-8412-379BF6ADEB45}"/>
              </a:ext>
            </a:extLst>
          </p:cNvPr>
          <p:cNvSpPr txBox="1">
            <a:spLocks/>
          </p:cNvSpPr>
          <p:nvPr/>
        </p:nvSpPr>
        <p:spPr>
          <a:xfrm>
            <a:off x="5029200" y="3276600"/>
            <a:ext cx="3048000" cy="914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defRPr/>
            </a:pPr>
            <a:r>
              <a:rPr lang="en-US" altLang="en-US" sz="2600" dirty="0"/>
              <a:t>and width </a:t>
            </a:r>
            <a:r>
              <a:rPr lang="en-US" altLang="en-US" sz="2600" i="1" dirty="0"/>
              <a:t>d</a:t>
            </a:r>
            <a:r>
              <a:rPr lang="en-US" altLang="en-US" sz="100" i="1" dirty="0"/>
              <a:t> </a:t>
            </a:r>
            <a:r>
              <a:rPr lang="en-US" altLang="en-US" sz="2600" i="1" dirty="0"/>
              <a:t>x</a:t>
            </a:r>
            <a:r>
              <a:rPr lang="en-US" altLang="en-US" sz="2600" dirty="0"/>
              <a:t>, which gives</a:t>
            </a:r>
          </a:p>
        </p:txBody>
      </p:sp>
      <p:pic>
        <p:nvPicPr>
          <p:cNvPr id="5" name="Picture 4" descr="StartFraction partial differential B over partial differential x EndFraction equals negative mu subscript 0 Baseline epsilon subscript 0 Baseline StartFraction partial differential E over partial differential t EndFraction.">
            <a:extLst>
              <a:ext uri="{FF2B5EF4-FFF2-40B4-BE49-F238E27FC236}">
                <a16:creationId xmlns:a16="http://schemas.microsoft.com/office/drawing/2014/main" id="{92D77402-C065-6271-4D6F-D09E38F0874E}"/>
              </a:ext>
            </a:extLst>
          </p:cNvPr>
          <p:cNvPicPr>
            <a:picLocks noChangeAspect="1"/>
          </p:cNvPicPr>
          <p:nvPr/>
        </p:nvPicPr>
        <p:blipFill>
          <a:blip r:embed="rId6"/>
          <a:stretch>
            <a:fillRect/>
          </a:stretch>
        </p:blipFill>
        <p:spPr>
          <a:xfrm>
            <a:off x="5386514" y="4845310"/>
            <a:ext cx="2028571" cy="790476"/>
          </a:xfrm>
          <a:prstGeom prst="rect">
            <a:avLst/>
          </a:prstGeom>
        </p:spPr>
      </p:pic>
    </p:spTree>
    <p:extLst>
      <p:ext uri="{BB962C8B-B14F-4D97-AF65-F5344CB8AC3E}">
        <p14:creationId xmlns:p14="http://schemas.microsoft.com/office/powerpoint/2010/main" val="97785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31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001000" cy="4648198"/>
          </a:xfrm>
        </p:spPr>
        <p:txBody>
          <a:bodyPr/>
          <a:lstStyle/>
          <a:p>
            <a:pPr>
              <a:buSzPts val="2800"/>
            </a:pPr>
            <a:r>
              <a:rPr lang="en-US" sz="2600" dirty="0">
                <a:latin typeface="Arial" panose="020B0604020202020204" pitchFamily="34" charset="0"/>
              </a:rPr>
              <a:t>Changing Electric Fields Produce Magnetic Fields; Displacement Current</a:t>
            </a:r>
          </a:p>
          <a:p>
            <a:pPr>
              <a:buSzPts val="2800"/>
            </a:pPr>
            <a:r>
              <a:rPr lang="en-US" sz="2600" dirty="0">
                <a:latin typeface="Arial" panose="020B0604020202020204" pitchFamily="34" charset="0"/>
              </a:rPr>
              <a:t>Gauss’s Law for Magnetism</a:t>
            </a:r>
          </a:p>
          <a:p>
            <a:pPr>
              <a:buSzPts val="2800"/>
            </a:pPr>
            <a:r>
              <a:rPr lang="en-US" sz="2600" dirty="0">
                <a:latin typeface="Arial" panose="020B0604020202020204" pitchFamily="34" charset="0"/>
              </a:rPr>
              <a:t>Maxwell’s Equations</a:t>
            </a:r>
          </a:p>
          <a:p>
            <a:pPr>
              <a:buSzPts val="2800"/>
            </a:pPr>
            <a:r>
              <a:rPr lang="en-US" sz="2600" dirty="0">
                <a:latin typeface="Arial" panose="020B0604020202020204" pitchFamily="34" charset="0"/>
              </a:rPr>
              <a:t>Production of Electromagnetic Waves</a:t>
            </a:r>
          </a:p>
          <a:p>
            <a:pPr>
              <a:buSzPts val="2800"/>
            </a:pPr>
            <a:r>
              <a:rPr lang="en-US" sz="2600" dirty="0">
                <a:latin typeface="Arial" panose="020B0604020202020204" pitchFamily="34" charset="0"/>
              </a:rPr>
              <a:t>Electromagnetic Waves, and Their Speed, Derived from Maxwell’s Equations</a:t>
            </a:r>
          </a:p>
          <a:p>
            <a:pPr>
              <a:buSzPts val="2800"/>
            </a:pPr>
            <a:r>
              <a:rPr lang="en-US" sz="2600" dirty="0">
                <a:latin typeface="Arial" panose="020B0604020202020204" pitchFamily="34" charset="0"/>
              </a:rPr>
              <a:t>Light as an Electromagnetic Wave and the Electromagnetic Spectrum</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(5 of 7)</a:t>
            </a:r>
            <a:endParaRPr lang="en-IN" sz="2000" b="0" spc="-100" dirty="0"/>
          </a:p>
        </p:txBody>
      </p:sp>
      <p:sp>
        <p:nvSpPr>
          <p:cNvPr id="4" name="Content Placeholder 3"/>
          <p:cNvSpPr>
            <a:spLocks noGrp="1"/>
          </p:cNvSpPr>
          <p:nvPr>
            <p:ph idx="1"/>
          </p:nvPr>
        </p:nvSpPr>
        <p:spPr>
          <a:xfrm>
            <a:off x="457199" y="1600202"/>
            <a:ext cx="8144019" cy="838198"/>
          </a:xfrm>
        </p:spPr>
        <p:txBody>
          <a:bodyPr/>
          <a:lstStyle/>
          <a:p>
            <a:pPr marL="0" indent="0">
              <a:buNone/>
            </a:pPr>
            <a:r>
              <a:rPr lang="en-US" sz="2600" dirty="0"/>
              <a:t>Using these two equations and the equations for </a:t>
            </a:r>
            <a:r>
              <a:rPr lang="en-US" sz="2600" i="1" dirty="0"/>
              <a:t>B</a:t>
            </a:r>
            <a:r>
              <a:rPr lang="en-US" sz="2600" dirty="0"/>
              <a:t> and </a:t>
            </a:r>
            <a:r>
              <a:rPr lang="en-US" sz="2600" i="1" dirty="0"/>
              <a:t>E</a:t>
            </a:r>
            <a:r>
              <a:rPr lang="en-US" sz="2600" dirty="0"/>
              <a:t> as a function of time gives</a:t>
            </a:r>
          </a:p>
        </p:txBody>
      </p:sp>
      <p:pic>
        <p:nvPicPr>
          <p:cNvPr id="9" name="Picture 8" descr="StartFraction E over B EndFraction equals v">
            <a:extLst>
              <a:ext uri="{FF2B5EF4-FFF2-40B4-BE49-F238E27FC236}">
                <a16:creationId xmlns:a16="http://schemas.microsoft.com/office/drawing/2014/main" id="{6C353927-4E18-4C3C-C4F5-97D6A5BB36B1}"/>
              </a:ext>
            </a:extLst>
          </p:cNvPr>
          <p:cNvPicPr>
            <a:picLocks noChangeAspect="1"/>
          </p:cNvPicPr>
          <p:nvPr/>
        </p:nvPicPr>
        <p:blipFill>
          <a:blip r:embed="rId3"/>
          <a:stretch>
            <a:fillRect/>
          </a:stretch>
        </p:blipFill>
        <p:spPr>
          <a:xfrm>
            <a:off x="4124446" y="2638524"/>
            <a:ext cx="809524" cy="790476"/>
          </a:xfrm>
          <a:prstGeom prst="rect">
            <a:avLst/>
          </a:prstGeom>
        </p:spPr>
      </p:pic>
      <p:sp>
        <p:nvSpPr>
          <p:cNvPr id="6" name="Rectangle 5"/>
          <p:cNvSpPr/>
          <p:nvPr/>
        </p:nvSpPr>
        <p:spPr>
          <a:xfrm>
            <a:off x="304800" y="3894469"/>
            <a:ext cx="971741" cy="492443"/>
          </a:xfrm>
          <a:prstGeom prst="rect">
            <a:avLst/>
          </a:prstGeom>
        </p:spPr>
        <p:txBody>
          <a:bodyPr wrap="none">
            <a:spAutoFit/>
          </a:bodyPr>
          <a:lstStyle/>
          <a:p>
            <a:r>
              <a:rPr lang="en-US" sz="2600" dirty="0"/>
              <a:t>Here</a:t>
            </a:r>
            <a:r>
              <a:rPr lang="en-US" dirty="0"/>
              <a:t>,</a:t>
            </a:r>
            <a:endParaRPr lang="en-IN" dirty="0"/>
          </a:p>
        </p:txBody>
      </p:sp>
      <p:pic>
        <p:nvPicPr>
          <p:cNvPr id="11" name="Picture 10" descr="V">
            <a:extLst>
              <a:ext uri="{FF2B5EF4-FFF2-40B4-BE49-F238E27FC236}">
                <a16:creationId xmlns:a16="http://schemas.microsoft.com/office/drawing/2014/main" id="{356359EA-5C16-A901-FBF6-5B269A57EA57}"/>
              </a:ext>
            </a:extLst>
          </p:cNvPr>
          <p:cNvPicPr>
            <a:picLocks noChangeAspect="1"/>
          </p:cNvPicPr>
          <p:nvPr/>
        </p:nvPicPr>
        <p:blipFill>
          <a:blip r:embed="rId4"/>
          <a:stretch>
            <a:fillRect/>
          </a:stretch>
        </p:blipFill>
        <p:spPr>
          <a:xfrm>
            <a:off x="1257880" y="3989022"/>
            <a:ext cx="333333" cy="323810"/>
          </a:xfrm>
          <a:prstGeom prst="rect">
            <a:avLst/>
          </a:prstGeom>
        </p:spPr>
      </p:pic>
      <p:sp>
        <p:nvSpPr>
          <p:cNvPr id="8" name="Content Placeholder 3"/>
          <p:cNvSpPr txBox="1">
            <a:spLocks/>
          </p:cNvSpPr>
          <p:nvPr/>
        </p:nvSpPr>
        <p:spPr>
          <a:xfrm>
            <a:off x="1653743" y="3928678"/>
            <a:ext cx="6309985" cy="4444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is the velocity of the wave. Substituting, </a:t>
            </a:r>
          </a:p>
        </p:txBody>
      </p:sp>
      <p:pic>
        <p:nvPicPr>
          <p:cNvPr id="10" name="Picture 9" descr="v equals c equals StartFraction 1 over StartRoot epsilon subscript 0 Baseline mu subscript 0 Baseline EndRoot EndFraction.">
            <a:extLst>
              <a:ext uri="{FF2B5EF4-FFF2-40B4-BE49-F238E27FC236}">
                <a16:creationId xmlns:a16="http://schemas.microsoft.com/office/drawing/2014/main" id="{0F54D765-1B33-A99B-1982-FF080A6CF830}"/>
              </a:ext>
            </a:extLst>
          </p:cNvPr>
          <p:cNvPicPr>
            <a:picLocks noChangeAspect="1"/>
          </p:cNvPicPr>
          <p:nvPr/>
        </p:nvPicPr>
        <p:blipFill>
          <a:blip r:embed="rId5"/>
          <a:stretch>
            <a:fillRect/>
          </a:stretch>
        </p:blipFill>
        <p:spPr>
          <a:xfrm>
            <a:off x="3538732" y="4795893"/>
            <a:ext cx="1980952" cy="9238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(6 of 7)</a:t>
            </a:r>
            <a:endParaRPr lang="en-IN" sz="2000" b="0" spc="-100" dirty="0"/>
          </a:p>
        </p:txBody>
      </p:sp>
      <p:sp>
        <p:nvSpPr>
          <p:cNvPr id="2" name="Content Placeholder 1"/>
          <p:cNvSpPr>
            <a:spLocks noGrp="1"/>
          </p:cNvSpPr>
          <p:nvPr>
            <p:ph idx="1"/>
          </p:nvPr>
        </p:nvSpPr>
        <p:spPr>
          <a:xfrm>
            <a:off x="457200" y="1600201"/>
            <a:ext cx="4572000" cy="457199"/>
          </a:xfrm>
        </p:spPr>
        <p:txBody>
          <a:bodyPr/>
          <a:lstStyle/>
          <a:p>
            <a:pPr marL="0" indent="0">
              <a:buNone/>
            </a:pPr>
            <a:r>
              <a:rPr lang="en-US" sz="2600" dirty="0"/>
              <a:t>The magnitude of this speed is</a:t>
            </a:r>
          </a:p>
        </p:txBody>
      </p:sp>
      <p:graphicFrame>
        <p:nvGraphicFramePr>
          <p:cNvPr id="5" name="Object 4" descr="3.00 multiplied by 10 to the 8 power m per s">
            <a:extLst>
              <a:ext uri="{FF2B5EF4-FFF2-40B4-BE49-F238E27FC236}">
                <a16:creationId xmlns:a16="http://schemas.microsoft.com/office/drawing/2014/main" id="{6C078195-EC7F-4568-8431-60A9E34BB68C}"/>
              </a:ext>
            </a:extLst>
          </p:cNvPr>
          <p:cNvGraphicFramePr>
            <a:graphicFrameLocks noChangeAspect="1"/>
          </p:cNvGraphicFramePr>
          <p:nvPr>
            <p:extLst>
              <p:ext uri="{D42A27DB-BD31-4B8C-83A1-F6EECF244321}">
                <p14:modId xmlns:p14="http://schemas.microsoft.com/office/powerpoint/2010/main" val="1942934759"/>
              </p:ext>
            </p:extLst>
          </p:nvPr>
        </p:nvGraphicFramePr>
        <p:xfrm>
          <a:off x="5018089" y="1593850"/>
          <a:ext cx="1968500" cy="457200"/>
        </p:xfrm>
        <a:graphic>
          <a:graphicData uri="http://schemas.openxmlformats.org/presentationml/2006/ole">
            <mc:AlternateContent xmlns:mc="http://schemas.openxmlformats.org/markup-compatibility/2006">
              <mc:Choice xmlns:v="urn:schemas-microsoft-com:vml" Requires="v">
                <p:oleObj name="Equation" r:id="rId3" imgW="1968480" imgH="457200" progId="Equation.DSMT4">
                  <p:embed/>
                </p:oleObj>
              </mc:Choice>
              <mc:Fallback>
                <p:oleObj name="Equation" r:id="rId3" imgW="1968480" imgH="457200" progId="Equation.DSMT4">
                  <p:embed/>
                  <p:pic>
                    <p:nvPicPr>
                      <p:cNvPr id="5" name="Object 4" descr="3.0 multiplied by 10 to the 8 power m per s">
                        <a:extLst>
                          <a:ext uri="{FF2B5EF4-FFF2-40B4-BE49-F238E27FC236}">
                            <a16:creationId xmlns:a16="http://schemas.microsoft.com/office/drawing/2014/main" id="{6C078195-EC7F-4568-8431-60A9E34BB68C}"/>
                          </a:ext>
                        </a:extLst>
                      </p:cNvPr>
                      <p:cNvPicPr/>
                      <p:nvPr/>
                    </p:nvPicPr>
                    <p:blipFill>
                      <a:blip r:embed="rId4"/>
                      <a:stretch>
                        <a:fillRect/>
                      </a:stretch>
                    </p:blipFill>
                    <p:spPr>
                      <a:xfrm>
                        <a:off x="5018089" y="1593850"/>
                        <a:ext cx="1968500" cy="457200"/>
                      </a:xfrm>
                      <a:prstGeom prst="rect">
                        <a:avLst/>
                      </a:prstGeom>
                    </p:spPr>
                  </p:pic>
                </p:oleObj>
              </mc:Fallback>
            </mc:AlternateContent>
          </a:graphicData>
        </a:graphic>
      </p:graphicFrame>
      <p:sp>
        <p:nvSpPr>
          <p:cNvPr id="6" name="Content Placeholder 1"/>
          <p:cNvSpPr txBox="1">
            <a:spLocks/>
          </p:cNvSpPr>
          <p:nvPr/>
        </p:nvSpPr>
        <p:spPr>
          <a:xfrm>
            <a:off x="457200" y="2037081"/>
            <a:ext cx="7467600" cy="47751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—precisely equal to the measured speed of light.</a:t>
            </a:r>
          </a:p>
        </p:txBody>
      </p:sp>
    </p:spTree>
    <p:extLst>
      <p:ext uri="{BB962C8B-B14F-4D97-AF65-F5344CB8AC3E}">
        <p14:creationId xmlns:p14="http://schemas.microsoft.com/office/powerpoint/2010/main" val="359239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latin typeface="Arial" panose="020B0604020202020204" pitchFamily="34" charset="0"/>
              </a:rPr>
              <a:t>31-5 Electromagnetic Waves, and Their Speed, Derived from Maxwell’s Equations </a:t>
            </a:r>
            <a:r>
              <a:rPr lang="en-US" altLang="en-US" sz="2000" b="0" dirty="0">
                <a:latin typeface="Arial" panose="020B0604020202020204" pitchFamily="34" charset="0"/>
              </a:rPr>
              <a:t>(7 of 7)</a:t>
            </a:r>
            <a:endParaRPr lang="en-IN" sz="2000" b="0" spc="-100" dirty="0"/>
          </a:p>
        </p:txBody>
      </p:sp>
      <p:sp>
        <p:nvSpPr>
          <p:cNvPr id="2" name="Content Placeholder 1"/>
          <p:cNvSpPr>
            <a:spLocks noGrp="1"/>
          </p:cNvSpPr>
          <p:nvPr>
            <p:ph idx="1"/>
          </p:nvPr>
        </p:nvSpPr>
        <p:spPr>
          <a:xfrm>
            <a:off x="457200" y="1600201"/>
            <a:ext cx="4419600" cy="457199"/>
          </a:xfrm>
        </p:spPr>
        <p:txBody>
          <a:bodyPr/>
          <a:lstStyle/>
          <a:p>
            <a:pPr marL="0" indent="0">
              <a:buNone/>
            </a:pPr>
            <a:r>
              <a:rPr lang="en-US" sz="2600" b="1" dirty="0"/>
              <a:t>Example 31-2: Determining</a:t>
            </a:r>
          </a:p>
        </p:txBody>
      </p:sp>
      <p:pic>
        <p:nvPicPr>
          <p:cNvPr id="3" name="Picture 2" descr="vector E">
            <a:extLst>
              <a:ext uri="{FF2B5EF4-FFF2-40B4-BE49-F238E27FC236}">
                <a16:creationId xmlns:a16="http://schemas.microsoft.com/office/drawing/2014/main" id="{BB90DCDB-54AB-0BC1-7DF2-70B6F9F544CA}"/>
              </a:ext>
            </a:extLst>
          </p:cNvPr>
          <p:cNvPicPr>
            <a:picLocks noChangeAspect="1"/>
          </p:cNvPicPr>
          <p:nvPr/>
        </p:nvPicPr>
        <p:blipFill>
          <a:blip r:embed="rId3"/>
          <a:stretch>
            <a:fillRect/>
          </a:stretch>
        </p:blipFill>
        <p:spPr>
          <a:xfrm>
            <a:off x="4816910" y="1629206"/>
            <a:ext cx="219048" cy="333333"/>
          </a:xfrm>
          <a:prstGeom prst="rect">
            <a:avLst/>
          </a:prstGeom>
        </p:spPr>
      </p:pic>
      <p:sp>
        <p:nvSpPr>
          <p:cNvPr id="10" name="Content Placeholder 1"/>
          <p:cNvSpPr txBox="1">
            <a:spLocks/>
          </p:cNvSpPr>
          <p:nvPr/>
        </p:nvSpPr>
        <p:spPr>
          <a:xfrm>
            <a:off x="5148683" y="1628590"/>
            <a:ext cx="563880" cy="36803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a:t>
            </a:r>
          </a:p>
        </p:txBody>
      </p:sp>
      <p:pic>
        <p:nvPicPr>
          <p:cNvPr id="5" name="Picture 4" descr="vector B">
            <a:extLst>
              <a:ext uri="{FF2B5EF4-FFF2-40B4-BE49-F238E27FC236}">
                <a16:creationId xmlns:a16="http://schemas.microsoft.com/office/drawing/2014/main" id="{2649F673-7187-99A2-D653-05843C800E5A}"/>
              </a:ext>
            </a:extLst>
          </p:cNvPr>
          <p:cNvPicPr>
            <a:picLocks noChangeAspect="1"/>
          </p:cNvPicPr>
          <p:nvPr/>
        </p:nvPicPr>
        <p:blipFill>
          <a:blip r:embed="rId4"/>
          <a:stretch>
            <a:fillRect/>
          </a:stretch>
        </p:blipFill>
        <p:spPr>
          <a:xfrm>
            <a:off x="5788660" y="1618346"/>
            <a:ext cx="238095" cy="333333"/>
          </a:xfrm>
          <a:prstGeom prst="rect">
            <a:avLst/>
          </a:prstGeom>
        </p:spPr>
      </p:pic>
      <p:sp>
        <p:nvSpPr>
          <p:cNvPr id="12" name="Content Placeholder 1"/>
          <p:cNvSpPr txBox="1">
            <a:spLocks/>
          </p:cNvSpPr>
          <p:nvPr/>
        </p:nvSpPr>
        <p:spPr>
          <a:xfrm>
            <a:off x="6118980" y="1619657"/>
            <a:ext cx="2619692" cy="36803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b="1" dirty="0"/>
              <a:t>in E</a:t>
            </a:r>
            <a:r>
              <a:rPr lang="en-US" sz="100" b="1" dirty="0"/>
              <a:t> </a:t>
            </a:r>
            <a:r>
              <a:rPr lang="en-US" sz="2600" b="1" dirty="0"/>
              <a:t>M waves.</a:t>
            </a:r>
          </a:p>
        </p:txBody>
      </p:sp>
      <p:sp>
        <p:nvSpPr>
          <p:cNvPr id="8" name="Content Placeholder 1"/>
          <p:cNvSpPr txBox="1">
            <a:spLocks/>
          </p:cNvSpPr>
          <p:nvPr/>
        </p:nvSpPr>
        <p:spPr>
          <a:xfrm>
            <a:off x="457200" y="2067561"/>
            <a:ext cx="7391400" cy="41401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Assume a 60.0-Hz E</a:t>
            </a:r>
            <a:r>
              <a:rPr lang="en-US" sz="100" dirty="0"/>
              <a:t> </a:t>
            </a:r>
            <a:r>
              <a:rPr lang="en-US" sz="2600" dirty="0"/>
              <a:t>M wave is a sinusoidal wave</a:t>
            </a:r>
          </a:p>
        </p:txBody>
      </p:sp>
      <p:sp>
        <p:nvSpPr>
          <p:cNvPr id="18" name="Content Placeholder 1"/>
          <p:cNvSpPr txBox="1">
            <a:spLocks/>
          </p:cNvSpPr>
          <p:nvPr/>
        </p:nvSpPr>
        <p:spPr>
          <a:xfrm>
            <a:off x="457200" y="2481580"/>
            <a:ext cx="5011368" cy="39630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propagating in the </a:t>
            </a:r>
            <a:r>
              <a:rPr lang="en-US" sz="2600" i="1" dirty="0"/>
              <a:t>z</a:t>
            </a:r>
            <a:r>
              <a:rPr lang="en-US" sz="2600" dirty="0"/>
              <a:t> direction with</a:t>
            </a:r>
          </a:p>
        </p:txBody>
      </p:sp>
      <p:pic>
        <p:nvPicPr>
          <p:cNvPr id="6" name="Picture 5" descr="vector E">
            <a:extLst>
              <a:ext uri="{FF2B5EF4-FFF2-40B4-BE49-F238E27FC236}">
                <a16:creationId xmlns:a16="http://schemas.microsoft.com/office/drawing/2014/main" id="{8AE5B79B-E23A-58A3-AB72-5652B8F31582}"/>
              </a:ext>
            </a:extLst>
          </p:cNvPr>
          <p:cNvPicPr>
            <a:picLocks noChangeAspect="1"/>
          </p:cNvPicPr>
          <p:nvPr/>
        </p:nvPicPr>
        <p:blipFill>
          <a:blip r:embed="rId5"/>
          <a:stretch>
            <a:fillRect/>
          </a:stretch>
        </p:blipFill>
        <p:spPr>
          <a:xfrm>
            <a:off x="5464944" y="2443206"/>
            <a:ext cx="247619" cy="371429"/>
          </a:xfrm>
          <a:prstGeom prst="rect">
            <a:avLst/>
          </a:prstGeom>
        </p:spPr>
      </p:pic>
      <p:sp>
        <p:nvSpPr>
          <p:cNvPr id="14" name="Content Placeholder 1"/>
          <p:cNvSpPr txBox="1">
            <a:spLocks/>
          </p:cNvSpPr>
          <p:nvPr/>
        </p:nvSpPr>
        <p:spPr>
          <a:xfrm>
            <a:off x="5788660" y="2441205"/>
            <a:ext cx="2898140" cy="45439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pointing in the </a:t>
            </a:r>
            <a:r>
              <a:rPr lang="en-US" sz="2600" i="1" dirty="0"/>
              <a:t>x</a:t>
            </a:r>
          </a:p>
        </p:txBody>
      </p:sp>
      <p:sp>
        <p:nvSpPr>
          <p:cNvPr id="15" name="Content Placeholder 1"/>
          <p:cNvSpPr txBox="1">
            <a:spLocks/>
          </p:cNvSpPr>
          <p:nvPr/>
        </p:nvSpPr>
        <p:spPr>
          <a:xfrm>
            <a:off x="457200" y="2850987"/>
            <a:ext cx="2047875" cy="4256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direction, and</a:t>
            </a:r>
          </a:p>
        </p:txBody>
      </p:sp>
      <p:graphicFrame>
        <p:nvGraphicFramePr>
          <p:cNvPr id="16" name="Object 15" descr="E subscript 0 Baseline equals 2.00 V per m">
            <a:extLst>
              <a:ext uri="{FF2B5EF4-FFF2-40B4-BE49-F238E27FC236}">
                <a16:creationId xmlns:a16="http://schemas.microsoft.com/office/drawing/2014/main" id="{678C9AE6-D83E-4F81-9E88-A647CDDA0CB6}"/>
              </a:ext>
            </a:extLst>
          </p:cNvPr>
          <p:cNvGraphicFramePr>
            <a:graphicFrameLocks noChangeAspect="1"/>
          </p:cNvGraphicFramePr>
          <p:nvPr>
            <p:extLst>
              <p:ext uri="{D42A27DB-BD31-4B8C-83A1-F6EECF244321}">
                <p14:modId xmlns:p14="http://schemas.microsoft.com/office/powerpoint/2010/main" val="4118425766"/>
              </p:ext>
            </p:extLst>
          </p:nvPr>
        </p:nvGraphicFramePr>
        <p:xfrm>
          <a:off x="2514168" y="2906713"/>
          <a:ext cx="1806575" cy="357187"/>
        </p:xfrm>
        <a:graphic>
          <a:graphicData uri="http://schemas.openxmlformats.org/presentationml/2006/ole">
            <mc:AlternateContent xmlns:mc="http://schemas.openxmlformats.org/markup-compatibility/2006">
              <mc:Choice xmlns:v="urn:schemas-microsoft-com:vml" Requires="v">
                <p:oleObj name="Equation" r:id="rId6" imgW="2184120" imgH="431640" progId="Equation.DSMT4">
                  <p:embed/>
                </p:oleObj>
              </mc:Choice>
              <mc:Fallback>
                <p:oleObj name="Equation" r:id="rId6" imgW="2184120" imgH="431640" progId="Equation.DSMT4">
                  <p:embed/>
                  <p:pic>
                    <p:nvPicPr>
                      <p:cNvPr id="8" name="Object 7" descr="E subscript 0 Baseline equals 2.0 V per m">
                        <a:extLst>
                          <a:ext uri="{FF2B5EF4-FFF2-40B4-BE49-F238E27FC236}">
                            <a16:creationId xmlns:a16="http://schemas.microsoft.com/office/drawing/2014/main" id="{678C9AE6-D83E-4F81-9E88-A647CDDA0CB6}"/>
                          </a:ext>
                        </a:extLst>
                      </p:cNvPr>
                      <p:cNvPicPr/>
                      <p:nvPr/>
                    </p:nvPicPr>
                    <p:blipFill>
                      <a:blip r:embed="rId7"/>
                      <a:stretch>
                        <a:fillRect/>
                      </a:stretch>
                    </p:blipFill>
                    <p:spPr>
                      <a:xfrm>
                        <a:off x="2514168" y="2906713"/>
                        <a:ext cx="1806575" cy="357187"/>
                      </a:xfrm>
                      <a:prstGeom prst="rect">
                        <a:avLst/>
                      </a:prstGeom>
                    </p:spPr>
                  </p:pic>
                </p:oleObj>
              </mc:Fallback>
            </mc:AlternateContent>
          </a:graphicData>
        </a:graphic>
      </p:graphicFrame>
      <p:sp>
        <p:nvSpPr>
          <p:cNvPr id="17" name="Content Placeholder 1"/>
          <p:cNvSpPr txBox="1">
            <a:spLocks/>
          </p:cNvSpPr>
          <p:nvPr/>
        </p:nvSpPr>
        <p:spPr>
          <a:xfrm>
            <a:off x="4362765" y="2840596"/>
            <a:ext cx="4178563" cy="42561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Write vector expressions for</a:t>
            </a:r>
          </a:p>
        </p:txBody>
      </p:sp>
      <p:pic>
        <p:nvPicPr>
          <p:cNvPr id="7" name="Picture 6" descr="vector E">
            <a:extLst>
              <a:ext uri="{FF2B5EF4-FFF2-40B4-BE49-F238E27FC236}">
                <a16:creationId xmlns:a16="http://schemas.microsoft.com/office/drawing/2014/main" id="{D27C7B31-DE8F-8D3F-467B-C6CF2EA7FB53}"/>
              </a:ext>
            </a:extLst>
          </p:cNvPr>
          <p:cNvPicPr>
            <a:picLocks noChangeAspect="1"/>
          </p:cNvPicPr>
          <p:nvPr/>
        </p:nvPicPr>
        <p:blipFill>
          <a:blip r:embed="rId3"/>
          <a:stretch>
            <a:fillRect/>
          </a:stretch>
        </p:blipFill>
        <p:spPr>
          <a:xfrm>
            <a:off x="448107" y="3276600"/>
            <a:ext cx="219048" cy="333333"/>
          </a:xfrm>
          <a:prstGeom prst="rect">
            <a:avLst/>
          </a:prstGeom>
        </p:spPr>
      </p:pic>
      <p:sp>
        <p:nvSpPr>
          <p:cNvPr id="20" name="Content Placeholder 1"/>
          <p:cNvSpPr txBox="1">
            <a:spLocks/>
          </p:cNvSpPr>
          <p:nvPr/>
        </p:nvSpPr>
        <p:spPr>
          <a:xfrm>
            <a:off x="752423" y="3276600"/>
            <a:ext cx="617537"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a:t>
            </a:r>
          </a:p>
        </p:txBody>
      </p:sp>
      <p:pic>
        <p:nvPicPr>
          <p:cNvPr id="23" name="Picture 22" descr="vector B">
            <a:extLst>
              <a:ext uri="{FF2B5EF4-FFF2-40B4-BE49-F238E27FC236}">
                <a16:creationId xmlns:a16="http://schemas.microsoft.com/office/drawing/2014/main" id="{3079B474-2913-01FD-ED40-71BD9C91D401}"/>
              </a:ext>
            </a:extLst>
          </p:cNvPr>
          <p:cNvPicPr>
            <a:picLocks noChangeAspect="1"/>
          </p:cNvPicPr>
          <p:nvPr/>
        </p:nvPicPr>
        <p:blipFill>
          <a:blip r:embed="rId4"/>
          <a:stretch>
            <a:fillRect/>
          </a:stretch>
        </p:blipFill>
        <p:spPr>
          <a:xfrm>
            <a:off x="1343428" y="3281772"/>
            <a:ext cx="238095" cy="333333"/>
          </a:xfrm>
          <a:prstGeom prst="rect">
            <a:avLst/>
          </a:prstGeom>
        </p:spPr>
      </p:pic>
      <p:sp>
        <p:nvSpPr>
          <p:cNvPr id="22" name="Content Placeholder 1"/>
          <p:cNvSpPr txBox="1">
            <a:spLocks/>
          </p:cNvSpPr>
          <p:nvPr/>
        </p:nvSpPr>
        <p:spPr>
          <a:xfrm>
            <a:off x="1627920" y="3283497"/>
            <a:ext cx="4863306" cy="4106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as functions of position and time.</a:t>
            </a:r>
          </a:p>
        </p:txBody>
      </p:sp>
    </p:spTree>
    <p:extLst>
      <p:ext uri="{BB962C8B-B14F-4D97-AF65-F5344CB8AC3E}">
        <p14:creationId xmlns:p14="http://schemas.microsoft.com/office/powerpoint/2010/main" val="160396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31-6 Light as an Electromagnetic Wave and the Electromagnetic Spectrum </a:t>
            </a:r>
            <a:r>
              <a:rPr lang="en-US" altLang="en-US" sz="2000" b="0" dirty="0"/>
              <a:t>(1 of 5)</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7848600" cy="838198"/>
          </a:xfrm>
        </p:spPr>
        <p:txBody>
          <a:bodyPr/>
          <a:lstStyle/>
          <a:p>
            <a:pPr marL="0" lvl="0" indent="0">
              <a:buNone/>
            </a:pPr>
            <a:r>
              <a:rPr lang="en-US" altLang="en-US" sz="2600" dirty="0"/>
              <a:t>The frequency of an electromagnetic wave is related to its wavelength and to the speed of light:</a:t>
            </a:r>
          </a:p>
        </p:txBody>
      </p:sp>
      <p:pic>
        <p:nvPicPr>
          <p:cNvPr id="5" name="Picture 4" descr="c equals lambda f. ">
            <a:extLst>
              <a:ext uri="{FF2B5EF4-FFF2-40B4-BE49-F238E27FC236}">
                <a16:creationId xmlns:a16="http://schemas.microsoft.com/office/drawing/2014/main" id="{AB4645A0-0196-F8D2-36DF-F7C74DE3261A}"/>
              </a:ext>
            </a:extLst>
          </p:cNvPr>
          <p:cNvPicPr>
            <a:picLocks noChangeAspect="1"/>
          </p:cNvPicPr>
          <p:nvPr/>
        </p:nvPicPr>
        <p:blipFill>
          <a:blip r:embed="rId3"/>
          <a:stretch>
            <a:fillRect/>
          </a:stretch>
        </p:blipFill>
        <p:spPr>
          <a:xfrm>
            <a:off x="3848166" y="3214714"/>
            <a:ext cx="1066667" cy="428571"/>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31-6 Light as an Electromagnetic Wave and the Electromagnetic Spectrum </a:t>
            </a:r>
            <a:r>
              <a:rPr lang="en-US" altLang="en-US" sz="2000" b="0" dirty="0"/>
              <a:t>(2 of 5)</a:t>
            </a:r>
          </a:p>
        </p:txBody>
      </p:sp>
      <p:sp>
        <p:nvSpPr>
          <p:cNvPr id="5" name="Content Placeholder 4"/>
          <p:cNvSpPr>
            <a:spLocks noGrp="1"/>
          </p:cNvSpPr>
          <p:nvPr>
            <p:ph idx="1"/>
          </p:nvPr>
        </p:nvSpPr>
        <p:spPr>
          <a:xfrm>
            <a:off x="457200" y="1600202"/>
            <a:ext cx="8229600" cy="1295398"/>
          </a:xfrm>
        </p:spPr>
        <p:txBody>
          <a:bodyPr/>
          <a:lstStyle/>
          <a:p>
            <a:pPr marL="0" indent="0">
              <a:buNone/>
            </a:pPr>
            <a:r>
              <a:rPr lang="en-US" sz="2600" dirty="0"/>
              <a:t>Electromagnetic waves can have any wavelength; we have given different names to different parts of the wavelength spectrum.</a:t>
            </a:r>
          </a:p>
        </p:txBody>
      </p:sp>
      <p:pic>
        <p:nvPicPr>
          <p:cNvPr id="2" name="Picture 1" descr="The figure illustrates the electromagnetic spectrum. The range of frequencies of the electromagnetic radiations and their respective wavelengths and the electromagnetic waves for different bands of frequencies are shown. Long description is available in notes, press 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48000"/>
            <a:ext cx="7560000" cy="2604000"/>
          </a:xfrm>
          <a:prstGeom prst="rect">
            <a:avLst/>
          </a:prstGeom>
        </p:spPr>
      </p:pic>
    </p:spTree>
    <p:extLst>
      <p:ext uri="{BB962C8B-B14F-4D97-AF65-F5344CB8AC3E}">
        <p14:creationId xmlns:p14="http://schemas.microsoft.com/office/powerpoint/2010/main" val="283115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31-6 Light as an Electromagnetic Wave and the Electromagnetic Spectrum </a:t>
            </a:r>
            <a:r>
              <a:rPr lang="en-US" altLang="en-US" sz="2000" b="0" dirty="0">
                <a:latin typeface="Arial" panose="020B0604020202020204" pitchFamily="34" charset="0"/>
              </a:rPr>
              <a:t>(3 of 5)</a:t>
            </a:r>
            <a:endParaRPr lang="en-IN" sz="2000" b="0" dirty="0"/>
          </a:p>
        </p:txBody>
      </p:sp>
      <p:sp>
        <p:nvSpPr>
          <p:cNvPr id="10" name="Content Placeholder 12"/>
          <p:cNvSpPr txBox="1">
            <a:spLocks/>
          </p:cNvSpPr>
          <p:nvPr/>
        </p:nvSpPr>
        <p:spPr>
          <a:xfrm>
            <a:off x="457200" y="1600201"/>
            <a:ext cx="8229600" cy="2438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31-3: Wavelengths of E</a:t>
            </a:r>
            <a:r>
              <a:rPr lang="en-US" altLang="en-US" sz="100" b="1" dirty="0">
                <a:latin typeface="Arial" panose="020B0604020202020204" pitchFamily="34" charset="0"/>
              </a:rPr>
              <a:t> </a:t>
            </a:r>
            <a:r>
              <a:rPr lang="en-US" altLang="en-US" sz="2600" b="1" dirty="0">
                <a:latin typeface="Arial" panose="020B0604020202020204" pitchFamily="34" charset="0"/>
              </a:rPr>
              <a:t>M waves.</a:t>
            </a:r>
          </a:p>
          <a:p>
            <a:pPr marL="0" indent="0" fontAlgn="base">
              <a:spcBef>
                <a:spcPts val="900"/>
              </a:spcBef>
              <a:spcAft>
                <a:spcPct val="0"/>
              </a:spcAft>
              <a:buClrTx/>
              <a:buNone/>
              <a:defRPr/>
            </a:pPr>
            <a:r>
              <a:rPr lang="en-US" altLang="en-US" sz="2600" dirty="0">
                <a:latin typeface="Arial" panose="020B0604020202020204" pitchFamily="34" charset="0"/>
              </a:rPr>
              <a:t>Calculate the wavelength </a:t>
            </a:r>
          </a:p>
          <a:p>
            <a:pPr marL="0" indent="0" fontAlgn="base">
              <a:spcBef>
                <a:spcPts val="900"/>
              </a:spcBef>
              <a:spcAft>
                <a:spcPct val="0"/>
              </a:spcAft>
              <a:buClrTx/>
              <a:buNone/>
              <a:defRPr/>
            </a:pPr>
            <a:r>
              <a:rPr lang="en-US" altLang="en-US" sz="2600" dirty="0">
                <a:latin typeface="Arial" panose="020B0604020202020204" pitchFamily="34" charset="0"/>
              </a:rPr>
              <a:t>(a) of a 60-Hz E</a:t>
            </a:r>
            <a:r>
              <a:rPr lang="en-US" altLang="en-US" sz="100" dirty="0">
                <a:latin typeface="Arial" panose="020B0604020202020204" pitchFamily="34" charset="0"/>
              </a:rPr>
              <a:t>  </a:t>
            </a:r>
            <a:r>
              <a:rPr lang="en-US" altLang="en-US" sz="2600" dirty="0">
                <a:latin typeface="Arial" panose="020B0604020202020204" pitchFamily="34" charset="0"/>
              </a:rPr>
              <a:t>M wave, </a:t>
            </a:r>
          </a:p>
          <a:p>
            <a:pPr marL="0" indent="0" fontAlgn="base">
              <a:spcBef>
                <a:spcPts val="900"/>
              </a:spcBef>
              <a:spcAft>
                <a:spcPct val="0"/>
              </a:spcAft>
              <a:buClrTx/>
              <a:buNone/>
              <a:defRPr/>
            </a:pPr>
            <a:r>
              <a:rPr lang="en-US" altLang="en-US" sz="2600" dirty="0">
                <a:latin typeface="Arial" panose="020B0604020202020204" pitchFamily="34" charset="0"/>
              </a:rPr>
              <a:t>(b) of a 93.3-M</a:t>
            </a:r>
            <a:r>
              <a:rPr lang="en-US" altLang="en-US" sz="100" dirty="0">
                <a:latin typeface="Arial" panose="020B0604020202020204" pitchFamily="34" charset="0"/>
              </a:rPr>
              <a:t>  </a:t>
            </a:r>
            <a:r>
              <a:rPr lang="en-US" altLang="en-US" sz="2600" dirty="0">
                <a:latin typeface="Arial" panose="020B0604020202020204" pitchFamily="34" charset="0"/>
              </a:rPr>
              <a:t>H</a:t>
            </a:r>
            <a:r>
              <a:rPr lang="en-US" altLang="en-US" sz="100" dirty="0">
                <a:latin typeface="Arial" panose="020B0604020202020204" pitchFamily="34" charset="0"/>
              </a:rPr>
              <a:t> </a:t>
            </a:r>
            <a:r>
              <a:rPr lang="en-US" altLang="en-US" sz="2600" dirty="0">
                <a:latin typeface="Arial" panose="020B0604020202020204" pitchFamily="34" charset="0"/>
              </a:rPr>
              <a:t>z F</a:t>
            </a:r>
            <a:r>
              <a:rPr lang="en-US" altLang="en-US" sz="100" dirty="0">
                <a:latin typeface="Arial" panose="020B0604020202020204" pitchFamily="34" charset="0"/>
              </a:rPr>
              <a:t>  </a:t>
            </a:r>
            <a:r>
              <a:rPr lang="en-US" altLang="en-US" sz="2600" dirty="0">
                <a:latin typeface="Arial" panose="020B0604020202020204" pitchFamily="34" charset="0"/>
              </a:rPr>
              <a:t>M radio wave, and</a:t>
            </a:r>
          </a:p>
          <a:p>
            <a:pPr marL="0" indent="0" fontAlgn="base">
              <a:spcBef>
                <a:spcPts val="900"/>
              </a:spcBef>
              <a:spcAft>
                <a:spcPct val="0"/>
              </a:spcAft>
              <a:buClrTx/>
              <a:buNone/>
              <a:defRPr/>
            </a:pPr>
            <a:r>
              <a:rPr lang="en-US" altLang="en-US" sz="2600" dirty="0">
                <a:latin typeface="Arial" panose="020B0604020202020204" pitchFamily="34" charset="0"/>
              </a:rPr>
              <a:t>(c) of a beam of visible red light from a laser at</a:t>
            </a:r>
          </a:p>
        </p:txBody>
      </p:sp>
      <p:sp>
        <p:nvSpPr>
          <p:cNvPr id="16" name="Content Placeholder 12"/>
          <p:cNvSpPr txBox="1">
            <a:spLocks/>
          </p:cNvSpPr>
          <p:nvPr/>
        </p:nvSpPr>
        <p:spPr>
          <a:xfrm>
            <a:off x="940673" y="4038601"/>
            <a:ext cx="15240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frequency</a:t>
            </a:r>
          </a:p>
        </p:txBody>
      </p:sp>
      <p:graphicFrame>
        <p:nvGraphicFramePr>
          <p:cNvPr id="15" name="Object 14" descr="4.74 multiplied by 10 to the 14 power H z.">
            <a:extLst>
              <a:ext uri="{FF2B5EF4-FFF2-40B4-BE49-F238E27FC236}">
                <a16:creationId xmlns:a16="http://schemas.microsoft.com/office/drawing/2014/main" id="{1DADCC13-0DB3-4A50-A60C-6F1F99CB4650}"/>
              </a:ext>
            </a:extLst>
          </p:cNvPr>
          <p:cNvGraphicFramePr>
            <a:graphicFrameLocks noChangeAspect="1"/>
          </p:cNvGraphicFramePr>
          <p:nvPr>
            <p:extLst>
              <p:ext uri="{D42A27DB-BD31-4B8C-83A1-F6EECF244321}">
                <p14:modId xmlns:p14="http://schemas.microsoft.com/office/powerpoint/2010/main" val="1349587626"/>
              </p:ext>
            </p:extLst>
          </p:nvPr>
        </p:nvGraphicFramePr>
        <p:xfrm>
          <a:off x="2455148" y="4086798"/>
          <a:ext cx="1636713" cy="315912"/>
        </p:xfrm>
        <a:graphic>
          <a:graphicData uri="http://schemas.openxmlformats.org/presentationml/2006/ole">
            <mc:AlternateContent xmlns:mc="http://schemas.openxmlformats.org/markup-compatibility/2006">
              <mc:Choice xmlns:v="urn:schemas-microsoft-com:vml" Requires="v">
                <p:oleObj name="Equation" r:id="rId3" imgW="1981080" imgH="380880" progId="Equation.DSMT4">
                  <p:embed/>
                </p:oleObj>
              </mc:Choice>
              <mc:Fallback>
                <p:oleObj name="Equation" r:id="rId3" imgW="1981080" imgH="380880" progId="Equation.DSMT4">
                  <p:embed/>
                  <p:pic>
                    <p:nvPicPr>
                      <p:cNvPr id="7" name="Object 6" descr="4.74 multiplied by 10 to the 14 power H z.">
                        <a:extLst>
                          <a:ext uri="{FF2B5EF4-FFF2-40B4-BE49-F238E27FC236}">
                            <a16:creationId xmlns:a16="http://schemas.microsoft.com/office/drawing/2014/main" id="{1DADCC13-0DB3-4A50-A60C-6F1F99CB4650}"/>
                          </a:ext>
                        </a:extLst>
                      </p:cNvPr>
                      <p:cNvPicPr/>
                      <p:nvPr/>
                    </p:nvPicPr>
                    <p:blipFill>
                      <a:blip r:embed="rId4"/>
                      <a:stretch>
                        <a:fillRect/>
                      </a:stretch>
                    </p:blipFill>
                    <p:spPr>
                      <a:xfrm>
                        <a:off x="2455148" y="4086798"/>
                        <a:ext cx="1636713" cy="315912"/>
                      </a:xfrm>
                      <a:prstGeom prst="rect">
                        <a:avLst/>
                      </a:prstGeom>
                    </p:spPr>
                  </p:pic>
                </p:oleObj>
              </mc:Fallback>
            </mc:AlternateContent>
          </a:graphicData>
        </a:graphic>
      </p:graphicFrame>
    </p:spTree>
    <p:extLst>
      <p:ext uri="{BB962C8B-B14F-4D97-AF65-F5344CB8AC3E}">
        <p14:creationId xmlns:p14="http://schemas.microsoft.com/office/powerpoint/2010/main" val="64570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088" y="302924"/>
            <a:ext cx="8305800" cy="1097280"/>
          </a:xfrm>
        </p:spPr>
        <p:txBody>
          <a:bodyPr/>
          <a:lstStyle/>
          <a:p>
            <a:r>
              <a:rPr lang="en-US" altLang="en-US" dirty="0">
                <a:latin typeface="Arial" panose="020B0604020202020204" pitchFamily="34" charset="0"/>
              </a:rPr>
              <a:t>31-6 Light as an Electromagnetic Wave and the Electromagnetic Spectrum </a:t>
            </a:r>
            <a:r>
              <a:rPr lang="en-US" altLang="en-US" sz="2000" b="0" dirty="0">
                <a:latin typeface="Arial" panose="020B0604020202020204" pitchFamily="34" charset="0"/>
              </a:rPr>
              <a:t>(4 of 5)</a:t>
            </a:r>
            <a:endParaRPr lang="en-IN" sz="2000" b="0" dirty="0"/>
          </a:p>
        </p:txBody>
      </p:sp>
      <p:sp>
        <p:nvSpPr>
          <p:cNvPr id="10" name="Content Placeholder 12"/>
          <p:cNvSpPr txBox="1">
            <a:spLocks/>
          </p:cNvSpPr>
          <p:nvPr/>
        </p:nvSpPr>
        <p:spPr>
          <a:xfrm>
            <a:off x="361544" y="1726666"/>
            <a:ext cx="5527821" cy="47808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31-4: Cell phone antenna</a:t>
            </a:r>
            <a:r>
              <a:rPr lang="en-US" altLang="en-US" sz="2600" dirty="0">
                <a:latin typeface="Arial" panose="020B0604020202020204" pitchFamily="34" charset="0"/>
              </a:rPr>
              <a:t>.</a:t>
            </a:r>
          </a:p>
        </p:txBody>
      </p:sp>
      <p:sp>
        <p:nvSpPr>
          <p:cNvPr id="3" name="TextBox 2">
            <a:extLst>
              <a:ext uri="{FF2B5EF4-FFF2-40B4-BE49-F238E27FC236}">
                <a16:creationId xmlns:a16="http://schemas.microsoft.com/office/drawing/2014/main" id="{4F65AB15-7BBD-7135-00BB-9F18F304D10F}"/>
              </a:ext>
            </a:extLst>
          </p:cNvPr>
          <p:cNvSpPr txBox="1"/>
          <p:nvPr/>
        </p:nvSpPr>
        <p:spPr>
          <a:xfrm>
            <a:off x="361544" y="2233369"/>
            <a:ext cx="5275409" cy="400110"/>
          </a:xfrm>
          <a:prstGeom prst="rect">
            <a:avLst/>
          </a:prstGeom>
          <a:noFill/>
        </p:spPr>
        <p:txBody>
          <a:bodyPr wrap="square" lIns="0" tIns="0" rIns="0" bIns="0">
            <a:spAutoFit/>
          </a:bodyPr>
          <a:lstStyle/>
          <a:p>
            <a:pPr marL="0" indent="0" fontAlgn="base">
              <a:spcBef>
                <a:spcPts val="900"/>
              </a:spcBef>
              <a:spcAft>
                <a:spcPct val="0"/>
              </a:spcAft>
              <a:buClrTx/>
              <a:buNone/>
              <a:defRPr/>
            </a:pPr>
            <a:r>
              <a:rPr lang="en-US" altLang="en-US" sz="2600" dirty="0">
                <a:latin typeface="Arial" panose="020B0604020202020204" pitchFamily="34" charset="0"/>
              </a:rPr>
              <a:t>The antenna of a cell phone is often</a:t>
            </a:r>
          </a:p>
        </p:txBody>
      </p:sp>
      <p:graphicFrame>
        <p:nvGraphicFramePr>
          <p:cNvPr id="5" name="Object 4" descr="1 divided by 4">
            <a:extLst>
              <a:ext uri="{FF2B5EF4-FFF2-40B4-BE49-F238E27FC236}">
                <a16:creationId xmlns:a16="http://schemas.microsoft.com/office/drawing/2014/main" id="{E0856B0F-49BE-4CF6-B779-14886E23FC16}"/>
              </a:ext>
            </a:extLst>
          </p:cNvPr>
          <p:cNvGraphicFramePr>
            <a:graphicFrameLocks noChangeAspect="1"/>
          </p:cNvGraphicFramePr>
          <p:nvPr>
            <p:extLst>
              <p:ext uri="{D42A27DB-BD31-4B8C-83A1-F6EECF244321}">
                <p14:modId xmlns:p14="http://schemas.microsoft.com/office/powerpoint/2010/main" val="1478119340"/>
              </p:ext>
            </p:extLst>
          </p:nvPr>
        </p:nvGraphicFramePr>
        <p:xfrm>
          <a:off x="5636953" y="2285907"/>
          <a:ext cx="252412" cy="315912"/>
        </p:xfrm>
        <a:graphic>
          <a:graphicData uri="http://schemas.openxmlformats.org/presentationml/2006/ole">
            <mc:AlternateContent xmlns:mc="http://schemas.openxmlformats.org/markup-compatibility/2006">
              <mc:Choice xmlns:v="urn:schemas-microsoft-com:vml" Requires="v">
                <p:oleObj name="Equation" r:id="rId3" imgW="304560" imgH="380880" progId="Equation.DSMT4">
                  <p:embed/>
                </p:oleObj>
              </mc:Choice>
              <mc:Fallback>
                <p:oleObj name="Equation" r:id="rId3" imgW="304560" imgH="380880" progId="Equation.DSMT4">
                  <p:embed/>
                  <p:pic>
                    <p:nvPicPr>
                      <p:cNvPr id="5" name="Object 4" descr="1 divided by 4">
                        <a:extLst>
                          <a:ext uri="{FF2B5EF4-FFF2-40B4-BE49-F238E27FC236}">
                            <a16:creationId xmlns:a16="http://schemas.microsoft.com/office/drawing/2014/main" id="{E0856B0F-49BE-4CF6-B779-14886E23FC16}"/>
                          </a:ext>
                        </a:extLst>
                      </p:cNvPr>
                      <p:cNvPicPr/>
                      <p:nvPr/>
                    </p:nvPicPr>
                    <p:blipFill>
                      <a:blip r:embed="rId4"/>
                      <a:stretch>
                        <a:fillRect/>
                      </a:stretch>
                    </p:blipFill>
                    <p:spPr>
                      <a:xfrm>
                        <a:off x="5636953" y="2285907"/>
                        <a:ext cx="252412" cy="315912"/>
                      </a:xfrm>
                      <a:prstGeom prst="rect">
                        <a:avLst/>
                      </a:prstGeom>
                    </p:spPr>
                  </p:pic>
                </p:oleObj>
              </mc:Fallback>
            </mc:AlternateContent>
          </a:graphicData>
        </a:graphic>
      </p:graphicFrame>
      <p:sp>
        <p:nvSpPr>
          <p:cNvPr id="6" name="Content Placeholder 12"/>
          <p:cNvSpPr txBox="1">
            <a:spLocks/>
          </p:cNvSpPr>
          <p:nvPr/>
        </p:nvSpPr>
        <p:spPr>
          <a:xfrm>
            <a:off x="5929016" y="2213049"/>
            <a:ext cx="29718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wavelength long.</a:t>
            </a:r>
          </a:p>
        </p:txBody>
      </p:sp>
      <p:sp>
        <p:nvSpPr>
          <p:cNvPr id="7" name="Content Placeholder 12"/>
          <p:cNvSpPr txBox="1">
            <a:spLocks/>
          </p:cNvSpPr>
          <p:nvPr/>
        </p:nvSpPr>
        <p:spPr>
          <a:xfrm>
            <a:off x="413118" y="2714637"/>
            <a:ext cx="8062913" cy="13239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A particular cell phone has an 8.5-c</a:t>
            </a:r>
            <a:r>
              <a:rPr lang="en-US" altLang="en-US" sz="100" dirty="0">
                <a:latin typeface="Arial" panose="020B0604020202020204" pitchFamily="34" charset="0"/>
              </a:rPr>
              <a:t> </a:t>
            </a:r>
            <a:r>
              <a:rPr lang="en-US" altLang="en-US" sz="2600" dirty="0">
                <a:latin typeface="Arial" panose="020B0604020202020204" pitchFamily="34" charset="0"/>
              </a:rPr>
              <a:t>m-long straight rod for its antenna. Estimate the operating frequency of this phone.</a:t>
            </a:r>
          </a:p>
        </p:txBody>
      </p:sp>
    </p:spTree>
    <p:extLst>
      <p:ext uri="{BB962C8B-B14F-4D97-AF65-F5344CB8AC3E}">
        <p14:creationId xmlns:p14="http://schemas.microsoft.com/office/powerpoint/2010/main" val="288699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31-6 Light as an Electromagnetic Wave and the Electromagnetic Spectrum </a:t>
            </a:r>
            <a:r>
              <a:rPr lang="en-US" altLang="en-US" sz="2000" b="0" dirty="0">
                <a:latin typeface="Arial" panose="020B0604020202020204" pitchFamily="34" charset="0"/>
              </a:rPr>
              <a:t>(5 of 5)</a:t>
            </a:r>
            <a:endParaRPr lang="en-IN" sz="2000" b="0" dirty="0"/>
          </a:p>
        </p:txBody>
      </p:sp>
      <p:sp>
        <p:nvSpPr>
          <p:cNvPr id="5" name="Content Placeholder 12"/>
          <p:cNvSpPr txBox="1">
            <a:spLocks/>
          </p:cNvSpPr>
          <p:nvPr/>
        </p:nvSpPr>
        <p:spPr>
          <a:xfrm>
            <a:off x="457200" y="1600201"/>
            <a:ext cx="8150514" cy="33527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31-5: Phone call time lag.</a:t>
            </a:r>
          </a:p>
          <a:p>
            <a:pPr marL="0" indent="0" fontAlgn="base">
              <a:spcBef>
                <a:spcPts val="900"/>
              </a:spcBef>
              <a:spcAft>
                <a:spcPct val="0"/>
              </a:spcAft>
              <a:buClrTx/>
              <a:buNone/>
              <a:defRPr/>
            </a:pPr>
            <a:r>
              <a:rPr lang="en-US" altLang="en-US" sz="2600" dirty="0">
                <a:latin typeface="Arial" panose="020B0604020202020204" pitchFamily="34" charset="0"/>
              </a:rPr>
              <a:t>You make a telephone call from New York to a friend in London. Estimate how long it will take the electrical signal generated by your voice to reach London, assuming the signal is (a) carried on a telephone cable under the Atlantic Ocean, and (b) sent via satellite 36,000 k</a:t>
            </a:r>
            <a:r>
              <a:rPr lang="en-US" altLang="en-US" sz="100" dirty="0">
                <a:latin typeface="Arial" panose="020B0604020202020204" pitchFamily="34" charset="0"/>
              </a:rPr>
              <a:t> </a:t>
            </a:r>
            <a:r>
              <a:rPr lang="en-US" altLang="en-US" sz="2600" dirty="0">
                <a:latin typeface="Arial" panose="020B0604020202020204" pitchFamily="34" charset="0"/>
              </a:rPr>
              <a:t>m above the ocean. Would this cause a noticeable delay in either case?</a:t>
            </a:r>
          </a:p>
        </p:txBody>
      </p:sp>
    </p:spTree>
    <p:extLst>
      <p:ext uri="{BB962C8B-B14F-4D97-AF65-F5344CB8AC3E}">
        <p14:creationId xmlns:p14="http://schemas.microsoft.com/office/powerpoint/2010/main" val="84602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31-7 Measuring the Speed of Light </a:t>
            </a:r>
            <a:r>
              <a:rPr lang="en-US" altLang="en-US" sz="2000" b="0" dirty="0">
                <a:latin typeface="Arial" panose="020B0604020202020204" pitchFamily="34" charset="0"/>
              </a:rPr>
              <a:t>(1 of 2)</a:t>
            </a:r>
            <a:endParaRPr lang="en-IN" sz="2000" b="0" dirty="0"/>
          </a:p>
        </p:txBody>
      </p:sp>
      <p:sp>
        <p:nvSpPr>
          <p:cNvPr id="5" name="Content Placeholder 12"/>
          <p:cNvSpPr txBox="1">
            <a:spLocks/>
          </p:cNvSpPr>
          <p:nvPr/>
        </p:nvSpPr>
        <p:spPr>
          <a:xfrm>
            <a:off x="457200" y="1600202"/>
            <a:ext cx="2895600" cy="42671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400" dirty="0">
                <a:latin typeface="Arial" panose="020B0604020202020204" pitchFamily="34" charset="0"/>
              </a:rPr>
              <a:t>The speed of light was known to be very large, although careful studies of the orbits of Jupiter’s moons showed that it is finite.</a:t>
            </a:r>
          </a:p>
          <a:p>
            <a:pPr marL="0" indent="0" fontAlgn="base">
              <a:spcBef>
                <a:spcPts val="900"/>
              </a:spcBef>
              <a:spcAft>
                <a:spcPct val="0"/>
              </a:spcAft>
              <a:buClrTx/>
              <a:buNone/>
              <a:defRPr/>
            </a:pPr>
            <a:r>
              <a:rPr lang="en-US" altLang="en-US" sz="2400" dirty="0">
                <a:latin typeface="Arial" panose="020B0604020202020204" pitchFamily="34" charset="0"/>
              </a:rPr>
              <a:t>One important measurement, by Michelson, used a rotating mirror:</a:t>
            </a:r>
          </a:p>
        </p:txBody>
      </p:sp>
      <p:pic>
        <p:nvPicPr>
          <p:cNvPr id="2" name="Picture 1" descr="The figure illustrates Michelson’s speed-of-light apparatu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075235"/>
            <a:ext cx="5092338" cy="3600000"/>
          </a:xfrm>
          <a:prstGeom prst="rect">
            <a:avLst/>
          </a:prstGeom>
        </p:spPr>
      </p:pic>
    </p:spTree>
    <p:extLst>
      <p:ext uri="{BB962C8B-B14F-4D97-AF65-F5344CB8AC3E}">
        <p14:creationId xmlns:p14="http://schemas.microsoft.com/office/powerpoint/2010/main" val="23807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31-7 Measuring the Speed of Light </a:t>
            </a:r>
            <a:r>
              <a:rPr lang="en-US" altLang="en-US" sz="2000" b="0" dirty="0">
                <a:latin typeface="Arial" panose="020B0604020202020204" pitchFamily="34" charset="0"/>
              </a:rPr>
              <a:t>(2 of 2)</a:t>
            </a:r>
            <a:endParaRPr lang="en-IN" sz="2000" b="0" dirty="0"/>
          </a:p>
        </p:txBody>
      </p:sp>
      <p:sp>
        <p:nvSpPr>
          <p:cNvPr id="5" name="Content Placeholder 12"/>
          <p:cNvSpPr txBox="1">
            <a:spLocks/>
          </p:cNvSpPr>
          <p:nvPr/>
        </p:nvSpPr>
        <p:spPr>
          <a:xfrm>
            <a:off x="457200" y="1600201"/>
            <a:ext cx="8229600" cy="914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Over the years, measurements have become more and more precise; now the speed of light is defined to be</a:t>
            </a:r>
          </a:p>
        </p:txBody>
      </p:sp>
      <p:graphicFrame>
        <p:nvGraphicFramePr>
          <p:cNvPr id="7" name="Object 6" descr="c equals 2.99792458 multiplied by 10 to the 8 power m per s.">
            <a:extLst>
              <a:ext uri="{FF2B5EF4-FFF2-40B4-BE49-F238E27FC236}">
                <a16:creationId xmlns:a16="http://schemas.microsoft.com/office/drawing/2014/main" id="{DB1BC820-443C-4B02-A62E-DC6DC08970B6}"/>
              </a:ext>
            </a:extLst>
          </p:cNvPr>
          <p:cNvGraphicFramePr>
            <a:graphicFrameLocks noChangeAspect="1"/>
          </p:cNvGraphicFramePr>
          <p:nvPr>
            <p:extLst>
              <p:ext uri="{D42A27DB-BD31-4B8C-83A1-F6EECF244321}">
                <p14:modId xmlns:p14="http://schemas.microsoft.com/office/powerpoint/2010/main" val="1289785725"/>
              </p:ext>
            </p:extLst>
          </p:nvPr>
        </p:nvGraphicFramePr>
        <p:xfrm>
          <a:off x="2351088" y="2892425"/>
          <a:ext cx="3657600" cy="457200"/>
        </p:xfrm>
        <a:graphic>
          <a:graphicData uri="http://schemas.openxmlformats.org/presentationml/2006/ole">
            <mc:AlternateContent xmlns:mc="http://schemas.openxmlformats.org/markup-compatibility/2006">
              <mc:Choice xmlns:v="urn:schemas-microsoft-com:vml" Requires="v">
                <p:oleObj name="Equation" r:id="rId3" imgW="3657600" imgH="457200" progId="Equation.DSMT4">
                  <p:embed/>
                </p:oleObj>
              </mc:Choice>
              <mc:Fallback>
                <p:oleObj name="Equation" r:id="rId3" imgW="3657600" imgH="457200" progId="Equation.DSMT4">
                  <p:embed/>
                  <p:pic>
                    <p:nvPicPr>
                      <p:cNvPr id="7" name="Object 6" descr="c equals 2.99792458 multiplied by 10 to the 8 power m per s.">
                        <a:extLst>
                          <a:ext uri="{FF2B5EF4-FFF2-40B4-BE49-F238E27FC236}">
                            <a16:creationId xmlns:a16="http://schemas.microsoft.com/office/drawing/2014/main" id="{DB1BC820-443C-4B02-A62E-DC6DC08970B6}"/>
                          </a:ext>
                        </a:extLst>
                      </p:cNvPr>
                      <p:cNvPicPr/>
                      <p:nvPr/>
                    </p:nvPicPr>
                    <p:blipFill>
                      <a:blip r:embed="rId4"/>
                      <a:stretch>
                        <a:fillRect/>
                      </a:stretch>
                    </p:blipFill>
                    <p:spPr>
                      <a:xfrm>
                        <a:off x="2351088" y="2892425"/>
                        <a:ext cx="3657600" cy="457200"/>
                      </a:xfrm>
                      <a:prstGeom prst="rect">
                        <a:avLst/>
                      </a:prstGeom>
                    </p:spPr>
                  </p:pic>
                </p:oleObj>
              </mc:Fallback>
            </mc:AlternateContent>
          </a:graphicData>
        </a:graphic>
      </p:graphicFrame>
      <p:sp>
        <p:nvSpPr>
          <p:cNvPr id="8" name="Content Placeholder 12"/>
          <p:cNvSpPr txBox="1">
            <a:spLocks/>
          </p:cNvSpPr>
          <p:nvPr/>
        </p:nvSpPr>
        <p:spPr>
          <a:xfrm>
            <a:off x="457200" y="4053117"/>
            <a:ext cx="8229600" cy="44268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This is then used to define the meter.</a:t>
            </a:r>
          </a:p>
        </p:txBody>
      </p:sp>
    </p:spTree>
    <p:extLst>
      <p:ext uri="{BB962C8B-B14F-4D97-AF65-F5344CB8AC3E}">
        <p14:creationId xmlns:p14="http://schemas.microsoft.com/office/powerpoint/2010/main" val="411278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31</a:t>
            </a:r>
            <a:r>
              <a:rPr lang="en-US" altLang="en-US" b="0" dirty="0"/>
              <a:t>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0"/>
            <a:ext cx="8153400" cy="2209799"/>
          </a:xfrm>
        </p:spPr>
        <p:txBody>
          <a:bodyPr/>
          <a:lstStyle/>
          <a:p>
            <a:pPr>
              <a:buSzPts val="2800"/>
            </a:pPr>
            <a:r>
              <a:rPr lang="en-US" sz="2600" dirty="0">
                <a:latin typeface="Arial" panose="020B0604020202020204" pitchFamily="34" charset="0"/>
              </a:rPr>
              <a:t> Measuring the Speed of Light</a:t>
            </a:r>
          </a:p>
          <a:p>
            <a:pPr>
              <a:buSzPts val="2800"/>
            </a:pPr>
            <a:r>
              <a:rPr lang="en-US" sz="2600" dirty="0">
                <a:latin typeface="Arial" panose="020B0604020202020204" pitchFamily="34" charset="0"/>
              </a:rPr>
              <a:t> Energy in E</a:t>
            </a:r>
            <a:r>
              <a:rPr lang="en-US" sz="100" dirty="0">
                <a:latin typeface="Arial" panose="020B0604020202020204" pitchFamily="34" charset="0"/>
              </a:rPr>
              <a:t> </a:t>
            </a:r>
            <a:r>
              <a:rPr lang="en-US" sz="2600" dirty="0">
                <a:latin typeface="Arial" panose="020B0604020202020204" pitchFamily="34" charset="0"/>
              </a:rPr>
              <a:t>M Waves; the Poynting Vector</a:t>
            </a:r>
          </a:p>
          <a:p>
            <a:pPr>
              <a:buSzPts val="2800"/>
            </a:pPr>
            <a:r>
              <a:rPr lang="en-US" sz="2600" dirty="0">
                <a:latin typeface="Arial" panose="020B0604020202020204" pitchFamily="34" charset="0"/>
              </a:rPr>
              <a:t> Radiation Pressure</a:t>
            </a:r>
          </a:p>
          <a:p>
            <a:pPr>
              <a:buSzPts val="2800"/>
            </a:pPr>
            <a:r>
              <a:rPr lang="en-US" sz="2600" dirty="0">
                <a:latin typeface="Arial" panose="020B0604020202020204" pitchFamily="34" charset="0"/>
              </a:rPr>
              <a:t> Radio and Television; Wireless Communication</a:t>
            </a:r>
          </a:p>
        </p:txBody>
      </p:sp>
    </p:spTree>
    <p:extLst>
      <p:ext uri="{BB962C8B-B14F-4D97-AF65-F5344CB8AC3E}">
        <p14:creationId xmlns:p14="http://schemas.microsoft.com/office/powerpoint/2010/main" val="24119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31-8 Energy in E</a:t>
            </a:r>
            <a:r>
              <a:rPr lang="en-US" altLang="en-US" sz="100" dirty="0">
                <a:latin typeface="Arial" panose="020B0604020202020204" pitchFamily="34" charset="0"/>
              </a:rPr>
              <a:t> </a:t>
            </a:r>
            <a:r>
              <a:rPr lang="en-US" altLang="en-US" dirty="0">
                <a:latin typeface="Arial" panose="020B0604020202020204" pitchFamily="34" charset="0"/>
              </a:rPr>
              <a:t>M Waves; the Poynting Vector </a:t>
            </a:r>
            <a:r>
              <a:rPr lang="en-US" altLang="en-US" sz="2000" b="0" dirty="0">
                <a:latin typeface="Arial" panose="020B0604020202020204" pitchFamily="34" charset="0"/>
              </a:rPr>
              <a:t>(1 of 5)</a:t>
            </a:r>
            <a:endParaRPr lang="en-IN" sz="2000" b="0" dirty="0"/>
          </a:p>
        </p:txBody>
      </p:sp>
      <p:sp>
        <p:nvSpPr>
          <p:cNvPr id="5" name="Content Placeholder 4"/>
          <p:cNvSpPr>
            <a:spLocks noGrp="1"/>
          </p:cNvSpPr>
          <p:nvPr>
            <p:ph idx="1"/>
          </p:nvPr>
        </p:nvSpPr>
        <p:spPr>
          <a:xfrm>
            <a:off x="457200" y="1600201"/>
            <a:ext cx="8229600" cy="1295399"/>
          </a:xfrm>
        </p:spPr>
        <p:txBody>
          <a:bodyPr/>
          <a:lstStyle/>
          <a:p>
            <a:pPr marL="0" indent="0">
              <a:buNone/>
            </a:pPr>
            <a:r>
              <a:rPr lang="en-US" sz="2600" dirty="0"/>
              <a:t>Energy is stored in both electric and magnetic fields, giving the total energy density of an electromagnetic wave:</a:t>
            </a:r>
          </a:p>
        </p:txBody>
      </p:sp>
      <p:pic>
        <p:nvPicPr>
          <p:cNvPr id="6" name="Picture 5" descr="u equals u subscript E Baseline plus u subscript B Baseline equals StartFraction 1 over 2 EndFraction epsilon subscript 0 Baseline E squared plus StartFraction 1 over 2 EndFraction StartFraction B squared over mu subscript 0 EndFraction.">
            <a:extLst>
              <a:ext uri="{FF2B5EF4-FFF2-40B4-BE49-F238E27FC236}">
                <a16:creationId xmlns:a16="http://schemas.microsoft.com/office/drawing/2014/main" id="{502969A1-A1C4-6F82-8F99-000E01690B27}"/>
              </a:ext>
            </a:extLst>
          </p:cNvPr>
          <p:cNvPicPr>
            <a:picLocks noChangeAspect="1"/>
          </p:cNvPicPr>
          <p:nvPr/>
        </p:nvPicPr>
        <p:blipFill>
          <a:blip r:embed="rId3"/>
          <a:stretch>
            <a:fillRect/>
          </a:stretch>
        </p:blipFill>
        <p:spPr>
          <a:xfrm>
            <a:off x="2700571" y="2915816"/>
            <a:ext cx="3742857" cy="914286"/>
          </a:xfrm>
          <a:prstGeom prst="rect">
            <a:avLst/>
          </a:prstGeom>
        </p:spPr>
      </p:pic>
      <p:sp>
        <p:nvSpPr>
          <p:cNvPr id="14" name="Content Placeholder 4"/>
          <p:cNvSpPr txBox="1">
            <a:spLocks/>
          </p:cNvSpPr>
          <p:nvPr/>
        </p:nvSpPr>
        <p:spPr>
          <a:xfrm>
            <a:off x="457200" y="4372431"/>
            <a:ext cx="8229600" cy="50437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Each field contributes half the total energy density:</a:t>
            </a:r>
          </a:p>
        </p:txBody>
      </p:sp>
      <p:pic>
        <p:nvPicPr>
          <p:cNvPr id="7" name="Picture 6" descr="u equals StartFraction 1 over 2 EndFraction epsilon subscript 0 Baseline E squared plus StartFraction 1 over 2 EndFraction StartFraction epsilon subscript 0 Baseline mu subscript 0 Baseline E squared over mu subscript 0 EndFraction equals epsilon subscript 0 Baseline E squared. ">
            <a:extLst>
              <a:ext uri="{FF2B5EF4-FFF2-40B4-BE49-F238E27FC236}">
                <a16:creationId xmlns:a16="http://schemas.microsoft.com/office/drawing/2014/main" id="{E3821E42-09A1-D657-EC6D-F5B9217839AB}"/>
              </a:ext>
            </a:extLst>
          </p:cNvPr>
          <p:cNvPicPr>
            <a:picLocks noChangeAspect="1"/>
          </p:cNvPicPr>
          <p:nvPr/>
        </p:nvPicPr>
        <p:blipFill>
          <a:blip r:embed="rId4"/>
          <a:stretch>
            <a:fillRect/>
          </a:stretch>
        </p:blipFill>
        <p:spPr>
          <a:xfrm>
            <a:off x="2586284" y="4961987"/>
            <a:ext cx="3971429" cy="914286"/>
          </a:xfrm>
          <a:prstGeom prst="rect">
            <a:avLst/>
          </a:prstGeom>
        </p:spPr>
      </p:pic>
    </p:spTree>
    <p:extLst>
      <p:ext uri="{BB962C8B-B14F-4D97-AF65-F5344CB8AC3E}">
        <p14:creationId xmlns:p14="http://schemas.microsoft.com/office/powerpoint/2010/main" val="168513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31-8 Energy in E</a:t>
            </a:r>
            <a:r>
              <a:rPr lang="en-US" altLang="en-US" sz="100" dirty="0">
                <a:latin typeface="Arial" panose="020B0604020202020204" pitchFamily="34" charset="0"/>
              </a:rPr>
              <a:t> </a:t>
            </a:r>
            <a:r>
              <a:rPr lang="en-US" altLang="en-US" dirty="0">
                <a:latin typeface="Arial" panose="020B0604020202020204" pitchFamily="34" charset="0"/>
              </a:rPr>
              <a:t>M Waves; the Poynting Vector </a:t>
            </a:r>
            <a:r>
              <a:rPr lang="en-US" altLang="en-US" sz="2000" b="0" dirty="0">
                <a:latin typeface="Arial" panose="020B0604020202020204" pitchFamily="34" charset="0"/>
              </a:rPr>
              <a:t>(2 of 5)</a:t>
            </a:r>
            <a:endParaRPr lang="en-IN" sz="2000" b="0" dirty="0"/>
          </a:p>
        </p:txBody>
      </p:sp>
      <p:sp>
        <p:nvSpPr>
          <p:cNvPr id="3" name="Content Placeholder 2"/>
          <p:cNvSpPr>
            <a:spLocks noGrp="1"/>
          </p:cNvSpPr>
          <p:nvPr>
            <p:ph idx="1"/>
          </p:nvPr>
        </p:nvSpPr>
        <p:spPr>
          <a:xfrm>
            <a:off x="457200" y="1600201"/>
            <a:ext cx="2133600" cy="1295400"/>
          </a:xfrm>
        </p:spPr>
        <p:txBody>
          <a:bodyPr/>
          <a:lstStyle/>
          <a:p>
            <a:pPr marL="0" indent="0">
              <a:buNone/>
            </a:pPr>
            <a:r>
              <a:rPr lang="en-US" sz="2600" dirty="0"/>
              <a:t>This energy is transported by the wave. </a:t>
            </a:r>
          </a:p>
        </p:txBody>
      </p:sp>
      <p:pic>
        <p:nvPicPr>
          <p:cNvPr id="2" name="Picture 1" descr="The figure illustrates the application of Faraday’s law to a rectangle drawn in the plane of the magnetic field of an electromagnetic wav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209800"/>
            <a:ext cx="5400000" cy="3195000"/>
          </a:xfrm>
          <a:prstGeom prst="rect">
            <a:avLst/>
          </a:prstGeom>
        </p:spPr>
      </p:pic>
    </p:spTree>
    <p:extLst>
      <p:ext uri="{BB962C8B-B14F-4D97-AF65-F5344CB8AC3E}">
        <p14:creationId xmlns:p14="http://schemas.microsoft.com/office/powerpoint/2010/main" val="1353265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31-8 Energy in E</a:t>
            </a:r>
            <a:r>
              <a:rPr lang="en-US" altLang="en-US" sz="100" dirty="0">
                <a:latin typeface="Arial" panose="020B0604020202020204" pitchFamily="34" charset="0"/>
              </a:rPr>
              <a:t> </a:t>
            </a:r>
            <a:r>
              <a:rPr lang="en-US" altLang="en-US" dirty="0">
                <a:latin typeface="Arial" panose="020B0604020202020204" pitchFamily="34" charset="0"/>
              </a:rPr>
              <a:t>M Waves; the Poynting Vector </a:t>
            </a:r>
            <a:r>
              <a:rPr lang="en-US" altLang="en-US" sz="2000" b="0" dirty="0">
                <a:latin typeface="Arial" panose="020B0604020202020204" pitchFamily="34" charset="0"/>
              </a:rPr>
              <a:t>(3 of 5)</a:t>
            </a:r>
            <a:endParaRPr lang="en-IN" sz="2000" b="0" dirty="0"/>
          </a:p>
        </p:txBody>
      </p:sp>
      <p:sp>
        <p:nvSpPr>
          <p:cNvPr id="10" name="Content Placeholder 12"/>
          <p:cNvSpPr txBox="1">
            <a:spLocks/>
          </p:cNvSpPr>
          <p:nvPr/>
        </p:nvSpPr>
        <p:spPr>
          <a:xfrm>
            <a:off x="457200" y="1600201"/>
            <a:ext cx="8229600" cy="838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The energy transported through a unit area per unit time is called the intensity:</a:t>
            </a:r>
          </a:p>
        </p:txBody>
      </p:sp>
      <p:pic>
        <p:nvPicPr>
          <p:cNvPr id="5" name="Picture 4" descr="S equals StartFraction 1 over &quot;A&quot; EndFraction StartFraction d U over d t EndFraction equals epsilon subscript 0 Baseline c E squared.">
            <a:extLst>
              <a:ext uri="{FF2B5EF4-FFF2-40B4-BE49-F238E27FC236}">
                <a16:creationId xmlns:a16="http://schemas.microsoft.com/office/drawing/2014/main" id="{EFA29F3B-D6C7-DCFF-5D24-7F7BA76A2E3B}"/>
              </a:ext>
            </a:extLst>
          </p:cNvPr>
          <p:cNvPicPr>
            <a:picLocks noChangeAspect="1"/>
          </p:cNvPicPr>
          <p:nvPr/>
        </p:nvPicPr>
        <p:blipFill>
          <a:blip r:embed="rId3"/>
          <a:stretch>
            <a:fillRect/>
          </a:stretch>
        </p:blipFill>
        <p:spPr>
          <a:xfrm>
            <a:off x="3319619" y="2814590"/>
            <a:ext cx="2504762" cy="790476"/>
          </a:xfrm>
          <a:prstGeom prst="rect">
            <a:avLst/>
          </a:prstGeom>
        </p:spPr>
      </p:pic>
      <p:sp>
        <p:nvSpPr>
          <p:cNvPr id="12" name="Content Placeholder 12"/>
          <p:cNvSpPr txBox="1">
            <a:spLocks/>
          </p:cNvSpPr>
          <p:nvPr/>
        </p:nvSpPr>
        <p:spPr>
          <a:xfrm>
            <a:off x="457200" y="4038601"/>
            <a:ext cx="8229600" cy="457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Its vector form is the </a:t>
            </a:r>
            <a:r>
              <a:rPr lang="en-US" altLang="en-US" sz="2600" dirty="0" err="1">
                <a:latin typeface="Arial" panose="020B0604020202020204" pitchFamily="34" charset="0"/>
              </a:rPr>
              <a:t>Poynting</a:t>
            </a:r>
            <a:r>
              <a:rPr lang="en-US" altLang="en-US" sz="2600" dirty="0">
                <a:latin typeface="Arial" panose="020B0604020202020204" pitchFamily="34" charset="0"/>
              </a:rPr>
              <a:t> vector:</a:t>
            </a:r>
          </a:p>
        </p:txBody>
      </p:sp>
      <p:pic>
        <p:nvPicPr>
          <p:cNvPr id="6" name="Picture 5" descr="vector S equals StartFraction 1 over mu subscript 0 EndFraction (vector E multiplied by vector B).">
            <a:extLst>
              <a:ext uri="{FF2B5EF4-FFF2-40B4-BE49-F238E27FC236}">
                <a16:creationId xmlns:a16="http://schemas.microsoft.com/office/drawing/2014/main" id="{A71D7353-4DE8-3ED5-8CA7-04644EC184D8}"/>
              </a:ext>
            </a:extLst>
          </p:cNvPr>
          <p:cNvPicPr>
            <a:picLocks noChangeAspect="1"/>
          </p:cNvPicPr>
          <p:nvPr/>
        </p:nvPicPr>
        <p:blipFill>
          <a:blip r:embed="rId4"/>
          <a:stretch>
            <a:fillRect/>
          </a:stretch>
        </p:blipFill>
        <p:spPr>
          <a:xfrm>
            <a:off x="3581524" y="4929335"/>
            <a:ext cx="1980952" cy="876190"/>
          </a:xfrm>
          <a:prstGeom prst="rect">
            <a:avLst/>
          </a:prstGeom>
        </p:spPr>
      </p:pic>
    </p:spTree>
    <p:extLst>
      <p:ext uri="{BB962C8B-B14F-4D97-AF65-F5344CB8AC3E}">
        <p14:creationId xmlns:p14="http://schemas.microsoft.com/office/powerpoint/2010/main" val="315293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31-8 Energy in E</a:t>
            </a:r>
            <a:r>
              <a:rPr lang="en-US" altLang="en-US" sz="100" dirty="0">
                <a:latin typeface="Arial" panose="020B0604020202020204" pitchFamily="34" charset="0"/>
              </a:rPr>
              <a:t> </a:t>
            </a:r>
            <a:r>
              <a:rPr lang="en-US" altLang="en-US" dirty="0">
                <a:latin typeface="Arial" panose="020B0604020202020204" pitchFamily="34" charset="0"/>
              </a:rPr>
              <a:t>M Waves; the Poynting Vector </a:t>
            </a:r>
            <a:r>
              <a:rPr lang="en-US" altLang="en-US" sz="2000" b="0" dirty="0">
                <a:latin typeface="Arial" panose="020B0604020202020204" pitchFamily="34" charset="0"/>
              </a:rPr>
              <a:t>(4 of 5)</a:t>
            </a:r>
            <a:endParaRPr lang="en-IN" sz="2000" b="0" dirty="0"/>
          </a:p>
        </p:txBody>
      </p:sp>
      <p:sp>
        <p:nvSpPr>
          <p:cNvPr id="3" name="Content Placeholder 2"/>
          <p:cNvSpPr>
            <a:spLocks noGrp="1"/>
          </p:cNvSpPr>
          <p:nvPr>
            <p:ph idx="1"/>
          </p:nvPr>
        </p:nvSpPr>
        <p:spPr>
          <a:xfrm>
            <a:off x="457199" y="1600200"/>
            <a:ext cx="7442201" cy="419100"/>
          </a:xfrm>
        </p:spPr>
        <p:txBody>
          <a:bodyPr/>
          <a:lstStyle/>
          <a:p>
            <a:pPr marL="0" indent="0">
              <a:buNone/>
            </a:pPr>
            <a:r>
              <a:rPr lang="en-US" sz="2600" dirty="0"/>
              <a:t>Typically, we are interested in the average value of</a:t>
            </a:r>
          </a:p>
        </p:txBody>
      </p:sp>
      <p:pic>
        <p:nvPicPr>
          <p:cNvPr id="8" name="Picture 7" descr="S bar:">
            <a:extLst>
              <a:ext uri="{FF2B5EF4-FFF2-40B4-BE49-F238E27FC236}">
                <a16:creationId xmlns:a16="http://schemas.microsoft.com/office/drawing/2014/main" id="{48446C73-BB1C-800E-E466-46E02CF6A59B}"/>
              </a:ext>
            </a:extLst>
          </p:cNvPr>
          <p:cNvPicPr>
            <a:picLocks noChangeAspect="1"/>
          </p:cNvPicPr>
          <p:nvPr/>
        </p:nvPicPr>
        <p:blipFill>
          <a:blip r:embed="rId3"/>
          <a:stretch>
            <a:fillRect/>
          </a:stretch>
        </p:blipFill>
        <p:spPr>
          <a:xfrm>
            <a:off x="7923764" y="1420266"/>
            <a:ext cx="323810" cy="552381"/>
          </a:xfrm>
          <a:prstGeom prst="rect">
            <a:avLst/>
          </a:prstGeom>
        </p:spPr>
      </p:pic>
      <p:pic>
        <p:nvPicPr>
          <p:cNvPr id="6" name="Picture 5" descr="S bar equals StartFraction 1 over 2 EndFraction epsilon subscript 0 Baseline c E subscript 0 Baseline squared equals StartFraction 1 over 2 EndFraction StartFraction c over mu subscript 0 EndFraction B subscript 0 Baseline squared equals StartFraction E subscript 0 Baseline B subscript 0 Baseline over 2 mu subscript 0 EndFraction. ">
            <a:extLst>
              <a:ext uri="{FF2B5EF4-FFF2-40B4-BE49-F238E27FC236}">
                <a16:creationId xmlns:a16="http://schemas.microsoft.com/office/drawing/2014/main" id="{15F244F2-18AC-EB91-F29C-7DB3F7AC344F}"/>
              </a:ext>
            </a:extLst>
          </p:cNvPr>
          <p:cNvPicPr>
            <a:picLocks noChangeAspect="1"/>
          </p:cNvPicPr>
          <p:nvPr/>
        </p:nvPicPr>
        <p:blipFill>
          <a:blip r:embed="rId4"/>
          <a:stretch>
            <a:fillRect/>
          </a:stretch>
        </p:blipFill>
        <p:spPr>
          <a:xfrm>
            <a:off x="2519619" y="2815567"/>
            <a:ext cx="4104762" cy="876190"/>
          </a:xfrm>
          <a:prstGeom prst="rect">
            <a:avLst/>
          </a:prstGeom>
        </p:spPr>
      </p:pic>
      <p:pic>
        <p:nvPicPr>
          <p:cNvPr id="7" name="Picture 6" descr="S bar equals StartFraction E subscript r m s Baseline B subscript r m s Baseline over mu subscript 0 EndFraction.">
            <a:extLst>
              <a:ext uri="{FF2B5EF4-FFF2-40B4-BE49-F238E27FC236}">
                <a16:creationId xmlns:a16="http://schemas.microsoft.com/office/drawing/2014/main" id="{AE83C34F-0460-2CA6-FC87-2ED5604DC13D}"/>
              </a:ext>
            </a:extLst>
          </p:cNvPr>
          <p:cNvPicPr>
            <a:picLocks noChangeAspect="1"/>
          </p:cNvPicPr>
          <p:nvPr/>
        </p:nvPicPr>
        <p:blipFill>
          <a:blip r:embed="rId5"/>
          <a:stretch>
            <a:fillRect/>
          </a:stretch>
        </p:blipFill>
        <p:spPr>
          <a:xfrm>
            <a:off x="3733905" y="4403605"/>
            <a:ext cx="1676190" cy="876190"/>
          </a:xfrm>
          <a:prstGeom prst="rect">
            <a:avLst/>
          </a:prstGeom>
        </p:spPr>
      </p:pic>
    </p:spTree>
    <p:extLst>
      <p:ext uri="{BB962C8B-B14F-4D97-AF65-F5344CB8AC3E}">
        <p14:creationId xmlns:p14="http://schemas.microsoft.com/office/powerpoint/2010/main" val="86687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31-8 Energy in E</a:t>
            </a:r>
            <a:r>
              <a:rPr lang="en-US" altLang="en-US" sz="100" dirty="0">
                <a:latin typeface="Arial" panose="020B0604020202020204" pitchFamily="34" charset="0"/>
              </a:rPr>
              <a:t>  </a:t>
            </a:r>
            <a:r>
              <a:rPr lang="en-US" altLang="en-US" dirty="0">
                <a:latin typeface="Arial" panose="020B0604020202020204" pitchFamily="34" charset="0"/>
              </a:rPr>
              <a:t>M Waves; the Poynting Vector </a:t>
            </a:r>
            <a:r>
              <a:rPr lang="en-US" altLang="en-US" sz="2000" b="0" dirty="0">
                <a:latin typeface="Arial" panose="020B0604020202020204" pitchFamily="34" charset="0"/>
              </a:rPr>
              <a:t>(5 of 5)</a:t>
            </a:r>
            <a:endParaRPr lang="en-IN" sz="2000" b="0" dirty="0"/>
          </a:p>
        </p:txBody>
      </p:sp>
      <p:sp>
        <p:nvSpPr>
          <p:cNvPr id="15" name="Content Placeholder 1"/>
          <p:cNvSpPr txBox="1">
            <a:spLocks/>
          </p:cNvSpPr>
          <p:nvPr/>
        </p:nvSpPr>
        <p:spPr>
          <a:xfrm>
            <a:off x="464457" y="1600201"/>
            <a:ext cx="7003143" cy="13715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b="1" dirty="0"/>
              <a:t>Example 31-6: </a:t>
            </a:r>
            <a:r>
              <a:rPr lang="en-US" sz="2600" b="1" i="1" dirty="0"/>
              <a:t>E</a:t>
            </a:r>
            <a:r>
              <a:rPr lang="en-US" sz="2600" b="1" dirty="0"/>
              <a:t> and </a:t>
            </a:r>
            <a:r>
              <a:rPr lang="en-US" sz="2600" b="1" i="1" dirty="0"/>
              <a:t>B</a:t>
            </a:r>
            <a:r>
              <a:rPr lang="en-US" sz="2600" b="1" dirty="0"/>
              <a:t> from the Sun.</a:t>
            </a:r>
          </a:p>
          <a:p>
            <a:pPr marL="0" indent="0">
              <a:buNone/>
            </a:pPr>
            <a:r>
              <a:rPr lang="en-US" sz="2600" dirty="0"/>
              <a:t>Radiation from the Sun reaches the Earth (above the atmosphere) at a rate of about</a:t>
            </a:r>
          </a:p>
        </p:txBody>
      </p:sp>
      <p:graphicFrame>
        <p:nvGraphicFramePr>
          <p:cNvPr id="10" name="Object 9" descr="1350 J per s multiplied by m squared (equals 1350 W per m squared).">
            <a:extLst>
              <a:ext uri="{FF2B5EF4-FFF2-40B4-BE49-F238E27FC236}">
                <a16:creationId xmlns:a16="http://schemas.microsoft.com/office/drawing/2014/main" id="{3707DE5B-3EC8-4E51-B75A-947698C51FDF}"/>
              </a:ext>
            </a:extLst>
          </p:cNvPr>
          <p:cNvGraphicFramePr>
            <a:graphicFrameLocks noChangeAspect="1"/>
          </p:cNvGraphicFramePr>
          <p:nvPr>
            <p:extLst>
              <p:ext uri="{D42A27DB-BD31-4B8C-83A1-F6EECF244321}">
                <p14:modId xmlns:p14="http://schemas.microsoft.com/office/powerpoint/2010/main" val="1121172651"/>
              </p:ext>
            </p:extLst>
          </p:nvPr>
        </p:nvGraphicFramePr>
        <p:xfrm>
          <a:off x="471631" y="3001242"/>
          <a:ext cx="3350013" cy="394421"/>
        </p:xfrm>
        <a:graphic>
          <a:graphicData uri="http://schemas.openxmlformats.org/presentationml/2006/ole">
            <mc:AlternateContent xmlns:mc="http://schemas.openxmlformats.org/markup-compatibility/2006">
              <mc:Choice xmlns:v="urn:schemas-microsoft-com:vml" Requires="v">
                <p:oleObj name="Equation" r:id="rId3" imgW="3771720" imgH="444240" progId="Equation.DSMT4">
                  <p:embed/>
                </p:oleObj>
              </mc:Choice>
              <mc:Fallback>
                <p:oleObj name="Equation" r:id="rId3" imgW="3771720" imgH="444240" progId="Equation.DSMT4">
                  <p:embed/>
                  <p:pic>
                    <p:nvPicPr>
                      <p:cNvPr id="5" name="Object 4" descr="1350 J divided by s multiplied by m squared (equals 1350 W per m squared).">
                        <a:extLst>
                          <a:ext uri="{FF2B5EF4-FFF2-40B4-BE49-F238E27FC236}">
                            <a16:creationId xmlns:a16="http://schemas.microsoft.com/office/drawing/2014/main" id="{3707DE5B-3EC8-4E51-B75A-947698C51FDF}"/>
                          </a:ext>
                        </a:extLst>
                      </p:cNvPr>
                      <p:cNvPicPr/>
                      <p:nvPr/>
                    </p:nvPicPr>
                    <p:blipFill>
                      <a:blip r:embed="rId4"/>
                      <a:stretch>
                        <a:fillRect/>
                      </a:stretch>
                    </p:blipFill>
                    <p:spPr>
                      <a:xfrm>
                        <a:off x="471631" y="3001242"/>
                        <a:ext cx="3350013" cy="394421"/>
                      </a:xfrm>
                      <a:prstGeom prst="rect">
                        <a:avLst/>
                      </a:prstGeom>
                    </p:spPr>
                  </p:pic>
                </p:oleObj>
              </mc:Fallback>
            </mc:AlternateContent>
          </a:graphicData>
        </a:graphic>
      </p:graphicFrame>
      <p:sp>
        <p:nvSpPr>
          <p:cNvPr id="12" name="Content Placeholder 1"/>
          <p:cNvSpPr txBox="1">
            <a:spLocks/>
          </p:cNvSpPr>
          <p:nvPr/>
        </p:nvSpPr>
        <p:spPr>
          <a:xfrm>
            <a:off x="3820405" y="2980460"/>
            <a:ext cx="2815772"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 Assume that this</a:t>
            </a:r>
          </a:p>
        </p:txBody>
      </p:sp>
      <p:sp>
        <p:nvSpPr>
          <p:cNvPr id="13" name="Content Placeholder 1"/>
          <p:cNvSpPr txBox="1">
            <a:spLocks/>
          </p:cNvSpPr>
          <p:nvPr/>
        </p:nvSpPr>
        <p:spPr>
          <a:xfrm>
            <a:off x="464457" y="3390902"/>
            <a:ext cx="6469744" cy="8000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is a single E</a:t>
            </a:r>
            <a:r>
              <a:rPr lang="en-US" sz="100" dirty="0"/>
              <a:t>  </a:t>
            </a:r>
            <a:r>
              <a:rPr lang="en-US" sz="2600" dirty="0"/>
              <a:t>M wave, and calculate the maximum values of </a:t>
            </a:r>
            <a:r>
              <a:rPr lang="en-US" sz="2600" i="1" dirty="0"/>
              <a:t>E</a:t>
            </a:r>
            <a:r>
              <a:rPr lang="en-US" sz="2600" dirty="0"/>
              <a:t> and </a:t>
            </a:r>
            <a:r>
              <a:rPr lang="en-US" sz="2600" i="1" dirty="0"/>
              <a:t>B</a:t>
            </a:r>
            <a:r>
              <a:rPr lang="en-US" sz="2600" dirty="0"/>
              <a:t>.</a:t>
            </a:r>
          </a:p>
        </p:txBody>
      </p:sp>
    </p:spTree>
    <p:extLst>
      <p:ext uri="{BB962C8B-B14F-4D97-AF65-F5344CB8AC3E}">
        <p14:creationId xmlns:p14="http://schemas.microsoft.com/office/powerpoint/2010/main" val="3210236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31-9 Radiation Pressure </a:t>
            </a:r>
            <a:r>
              <a:rPr lang="en-US" altLang="en-US" sz="2000" b="0" dirty="0">
                <a:latin typeface="Arial" panose="020B0604020202020204" pitchFamily="34" charset="0"/>
              </a:rPr>
              <a:t>(1 of 3)</a:t>
            </a:r>
            <a:endParaRPr lang="en-IN" sz="2000" b="0" dirty="0"/>
          </a:p>
        </p:txBody>
      </p:sp>
      <p:sp>
        <p:nvSpPr>
          <p:cNvPr id="2" name="Content Placeholder 1"/>
          <p:cNvSpPr>
            <a:spLocks noGrp="1"/>
          </p:cNvSpPr>
          <p:nvPr>
            <p:ph idx="1"/>
          </p:nvPr>
        </p:nvSpPr>
        <p:spPr>
          <a:xfrm>
            <a:off x="457200" y="1600200"/>
            <a:ext cx="7467600" cy="2057400"/>
          </a:xfrm>
        </p:spPr>
        <p:txBody>
          <a:bodyPr/>
          <a:lstStyle/>
          <a:p>
            <a:pPr marL="0" indent="0">
              <a:buNone/>
            </a:pPr>
            <a:r>
              <a:rPr lang="en-US" sz="2400" dirty="0"/>
              <a:t>In addition to carrying energy, electromagnetic waves also carry momentum. This means that a force will be exerted by the wave. </a:t>
            </a:r>
          </a:p>
          <a:p>
            <a:pPr marL="0" indent="0">
              <a:buNone/>
            </a:pPr>
            <a:r>
              <a:rPr lang="en-US" sz="2400" dirty="0"/>
              <a:t>The radiation pressure is related to the average intensity. It is a minimum if the wave is fully absorbed:</a:t>
            </a:r>
          </a:p>
        </p:txBody>
      </p:sp>
      <p:graphicFrame>
        <p:nvGraphicFramePr>
          <p:cNvPr id="3" name="Object 2" descr="P equals StartFraction F over &quot;A&quot; EndFraction equals StartFraction 1 over &quot;A&quot; EndFraction StartFraction d p over d t EndFraction equals StartFraction 1 over &quot;A&quot; c EndFraction StartFraction d U over d t EndFraction equals StartFraction S bar over c EndFraction. [fully absorbed]"/>
          <p:cNvGraphicFramePr>
            <a:graphicFrameLocks noChangeAspect="1"/>
          </p:cNvGraphicFramePr>
          <p:nvPr>
            <p:extLst>
              <p:ext uri="{D42A27DB-BD31-4B8C-83A1-F6EECF244321}">
                <p14:modId xmlns:p14="http://schemas.microsoft.com/office/powerpoint/2010/main" val="93894195"/>
              </p:ext>
            </p:extLst>
          </p:nvPr>
        </p:nvGraphicFramePr>
        <p:xfrm>
          <a:off x="1574800" y="3732832"/>
          <a:ext cx="6007100" cy="952500"/>
        </p:xfrm>
        <a:graphic>
          <a:graphicData uri="http://schemas.openxmlformats.org/presentationml/2006/ole">
            <mc:AlternateContent xmlns:mc="http://schemas.openxmlformats.org/markup-compatibility/2006">
              <mc:Choice xmlns:v="urn:schemas-microsoft-com:vml" Requires="v">
                <p:oleObj name="Equation" r:id="rId3" imgW="6006960" imgH="952200" progId="Equation.DSMT4">
                  <p:embed/>
                </p:oleObj>
              </mc:Choice>
              <mc:Fallback>
                <p:oleObj name="Equation" r:id="rId3" imgW="6006960" imgH="952200" progId="Equation.DSMT4">
                  <p:embed/>
                  <p:pic>
                    <p:nvPicPr>
                      <p:cNvPr id="0" name=""/>
                      <p:cNvPicPr/>
                      <p:nvPr/>
                    </p:nvPicPr>
                    <p:blipFill>
                      <a:blip r:embed="rId4"/>
                      <a:stretch>
                        <a:fillRect/>
                      </a:stretch>
                    </p:blipFill>
                    <p:spPr>
                      <a:xfrm>
                        <a:off x="1574800" y="3732832"/>
                        <a:ext cx="6007100" cy="952500"/>
                      </a:xfrm>
                      <a:prstGeom prst="rect">
                        <a:avLst/>
                      </a:prstGeom>
                    </p:spPr>
                  </p:pic>
                </p:oleObj>
              </mc:Fallback>
            </mc:AlternateContent>
          </a:graphicData>
        </a:graphic>
      </p:graphicFrame>
      <p:sp>
        <p:nvSpPr>
          <p:cNvPr id="16" name="Content Placeholder 1"/>
          <p:cNvSpPr txBox="1">
            <a:spLocks/>
          </p:cNvSpPr>
          <p:nvPr/>
        </p:nvSpPr>
        <p:spPr>
          <a:xfrm>
            <a:off x="457200" y="4706409"/>
            <a:ext cx="7467600" cy="37782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and a maximum if it is fully reflected:</a:t>
            </a:r>
          </a:p>
        </p:txBody>
      </p:sp>
      <p:graphicFrame>
        <p:nvGraphicFramePr>
          <p:cNvPr id="5" name="Object 4" descr="P equals StartFraction 2 S bar over c EndFraction. [fully reflected]"/>
          <p:cNvGraphicFramePr>
            <a:graphicFrameLocks noChangeAspect="1"/>
          </p:cNvGraphicFramePr>
          <p:nvPr>
            <p:extLst>
              <p:ext uri="{D42A27DB-BD31-4B8C-83A1-F6EECF244321}">
                <p14:modId xmlns:p14="http://schemas.microsoft.com/office/powerpoint/2010/main" val="157204609"/>
              </p:ext>
            </p:extLst>
          </p:nvPr>
        </p:nvGraphicFramePr>
        <p:xfrm>
          <a:off x="1981200" y="5123146"/>
          <a:ext cx="5511800" cy="952500"/>
        </p:xfrm>
        <a:graphic>
          <a:graphicData uri="http://schemas.openxmlformats.org/presentationml/2006/ole">
            <mc:AlternateContent xmlns:mc="http://schemas.openxmlformats.org/markup-compatibility/2006">
              <mc:Choice xmlns:v="urn:schemas-microsoft-com:vml" Requires="v">
                <p:oleObj name="Equation" r:id="rId5" imgW="5511600" imgH="952200" progId="Equation.DSMT4">
                  <p:embed/>
                </p:oleObj>
              </mc:Choice>
              <mc:Fallback>
                <p:oleObj name="Equation" r:id="rId5" imgW="5511600" imgH="952200" progId="Equation.DSMT4">
                  <p:embed/>
                  <p:pic>
                    <p:nvPicPr>
                      <p:cNvPr id="0" name=""/>
                      <p:cNvPicPr/>
                      <p:nvPr/>
                    </p:nvPicPr>
                    <p:blipFill>
                      <a:blip r:embed="rId6"/>
                      <a:stretch>
                        <a:fillRect/>
                      </a:stretch>
                    </p:blipFill>
                    <p:spPr>
                      <a:xfrm>
                        <a:off x="1981200" y="5123146"/>
                        <a:ext cx="5511800" cy="952500"/>
                      </a:xfrm>
                      <a:prstGeom prst="rect">
                        <a:avLst/>
                      </a:prstGeom>
                    </p:spPr>
                  </p:pic>
                </p:oleObj>
              </mc:Fallback>
            </mc:AlternateContent>
          </a:graphicData>
        </a:graphic>
      </p:graphicFrame>
    </p:spTree>
    <p:extLst>
      <p:ext uri="{BB962C8B-B14F-4D97-AF65-F5344CB8AC3E}">
        <p14:creationId xmlns:p14="http://schemas.microsoft.com/office/powerpoint/2010/main" val="1416871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31 </a:t>
            </a:r>
            <a:r>
              <a:rPr lang="en-US" altLang="en-US" sz="2000" b="0" dirty="0">
                <a:latin typeface="Arial" panose="020B0604020202020204" pitchFamily="34" charset="0"/>
              </a:rPr>
              <a:t>(1 of 3)</a:t>
            </a:r>
            <a:endParaRPr lang="en-IN" sz="2000" b="0" dirty="0"/>
          </a:p>
        </p:txBody>
      </p:sp>
      <p:sp>
        <p:nvSpPr>
          <p:cNvPr id="2" name="Content Placeholder 1"/>
          <p:cNvSpPr>
            <a:spLocks noGrp="1"/>
          </p:cNvSpPr>
          <p:nvPr>
            <p:ph idx="1"/>
          </p:nvPr>
        </p:nvSpPr>
        <p:spPr>
          <a:xfrm>
            <a:off x="457200" y="1600202"/>
            <a:ext cx="6858000" cy="806448"/>
          </a:xfrm>
        </p:spPr>
        <p:txBody>
          <a:bodyPr/>
          <a:lstStyle/>
          <a:p>
            <a:r>
              <a:rPr lang="en-US" sz="2600" dirty="0"/>
              <a:t>Maxwell’s equations are the basic equations of electromagnetism:</a:t>
            </a:r>
          </a:p>
        </p:txBody>
      </p:sp>
      <p:pic>
        <p:nvPicPr>
          <p:cNvPr id="5" name="Picture 4" descr="First Line: contour-integral vector E multiplied by d vector &quot;A&quot; equals StartFraction Q over epsilon subscript 0 EndFraction. Second Line: contour-integral vector B multiplied by d vector &quot;A&quot; equals 0. Third Line: contour-integral vector E multiplied by d vector script l equals negative StartFraction d Phi subscript B Baseline over d t EndFraction. Fourth Line: contour-integral vector B multiplied by d vector script l equals mu subscript 0 Baseline I plus mu subscript 0 Baseline epsilon subscript 0 Baseline StartFraction d Phi subscript E Baseline over d t EndFraction.">
            <a:extLst>
              <a:ext uri="{FF2B5EF4-FFF2-40B4-BE49-F238E27FC236}">
                <a16:creationId xmlns:a16="http://schemas.microsoft.com/office/drawing/2014/main" id="{2F60B4D2-36FC-114F-228F-B574A0CA922B}"/>
              </a:ext>
            </a:extLst>
          </p:cNvPr>
          <p:cNvPicPr>
            <a:picLocks noChangeAspect="1"/>
          </p:cNvPicPr>
          <p:nvPr/>
        </p:nvPicPr>
        <p:blipFill>
          <a:blip r:embed="rId3"/>
          <a:stretch>
            <a:fillRect/>
          </a:stretch>
        </p:blipFill>
        <p:spPr>
          <a:xfrm>
            <a:off x="2538666" y="2678649"/>
            <a:ext cx="4066667" cy="3314286"/>
          </a:xfrm>
          <a:prstGeom prst="rect">
            <a:avLst/>
          </a:prstGeom>
        </p:spPr>
      </p:pic>
    </p:spTree>
    <p:extLst>
      <p:ext uri="{BB962C8B-B14F-4D97-AF65-F5344CB8AC3E}">
        <p14:creationId xmlns:p14="http://schemas.microsoft.com/office/powerpoint/2010/main" val="896833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31 </a:t>
            </a:r>
            <a:r>
              <a:rPr lang="en-US" altLang="en-US" sz="2000" b="0" dirty="0">
                <a:latin typeface="Arial" panose="020B0604020202020204" pitchFamily="34" charset="0"/>
              </a:rPr>
              <a:t>(2 of 3)</a:t>
            </a:r>
            <a:endParaRPr lang="en-IN" sz="2000" b="0" dirty="0"/>
          </a:p>
        </p:txBody>
      </p:sp>
      <p:sp>
        <p:nvSpPr>
          <p:cNvPr id="2" name="Content Placeholder 1"/>
          <p:cNvSpPr>
            <a:spLocks noGrp="1"/>
          </p:cNvSpPr>
          <p:nvPr>
            <p:ph idx="1"/>
          </p:nvPr>
        </p:nvSpPr>
        <p:spPr>
          <a:xfrm>
            <a:off x="457200" y="1600202"/>
            <a:ext cx="8077200" cy="927100"/>
          </a:xfrm>
        </p:spPr>
        <p:txBody>
          <a:bodyPr/>
          <a:lstStyle/>
          <a:p>
            <a:r>
              <a:rPr lang="en-US" sz="2600" dirty="0"/>
              <a:t>Electromagnetic waves are produced by accelerating charges; the propagation speed is given by</a:t>
            </a:r>
          </a:p>
        </p:txBody>
      </p:sp>
      <p:pic>
        <p:nvPicPr>
          <p:cNvPr id="5" name="Picture 4" descr="v equals c equals StartFraction 1 over StartRoot epsilon subscript 0 Baseline mu subscript 0 Baseline EndRoot EndFraction.">
            <a:extLst>
              <a:ext uri="{FF2B5EF4-FFF2-40B4-BE49-F238E27FC236}">
                <a16:creationId xmlns:a16="http://schemas.microsoft.com/office/drawing/2014/main" id="{868B9219-041D-953A-1183-5F35E00091EF}"/>
              </a:ext>
            </a:extLst>
          </p:cNvPr>
          <p:cNvPicPr>
            <a:picLocks noChangeAspect="1"/>
          </p:cNvPicPr>
          <p:nvPr/>
        </p:nvPicPr>
        <p:blipFill>
          <a:blip r:embed="rId3"/>
          <a:stretch>
            <a:fillRect/>
          </a:stretch>
        </p:blipFill>
        <p:spPr>
          <a:xfrm>
            <a:off x="3581524" y="2967095"/>
            <a:ext cx="1980952" cy="923810"/>
          </a:xfrm>
          <a:prstGeom prst="rect">
            <a:avLst/>
          </a:prstGeom>
        </p:spPr>
      </p:pic>
      <p:sp>
        <p:nvSpPr>
          <p:cNvPr id="6" name="Content Placeholder 1"/>
          <p:cNvSpPr txBox="1">
            <a:spLocks/>
          </p:cNvSpPr>
          <p:nvPr/>
        </p:nvSpPr>
        <p:spPr>
          <a:xfrm>
            <a:off x="457200" y="4406902"/>
            <a:ext cx="6858000" cy="8508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The fields are perpendicular to each other and to the direction of propagation.</a:t>
            </a:r>
          </a:p>
        </p:txBody>
      </p:sp>
    </p:spTree>
    <p:extLst>
      <p:ext uri="{BB962C8B-B14F-4D97-AF65-F5344CB8AC3E}">
        <p14:creationId xmlns:p14="http://schemas.microsoft.com/office/powerpoint/2010/main" val="1686509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31 </a:t>
            </a:r>
            <a:r>
              <a:rPr lang="en-US" altLang="en-US" sz="2000" b="0" dirty="0">
                <a:latin typeface="Arial" panose="020B0604020202020204" pitchFamily="34" charset="0"/>
              </a:rPr>
              <a:t>(3 of 3)</a:t>
            </a:r>
            <a:endParaRPr lang="en-IN" sz="2000" b="0" dirty="0"/>
          </a:p>
        </p:txBody>
      </p:sp>
      <p:sp>
        <p:nvSpPr>
          <p:cNvPr id="2" name="Content Placeholder 1"/>
          <p:cNvSpPr>
            <a:spLocks noGrp="1"/>
          </p:cNvSpPr>
          <p:nvPr>
            <p:ph idx="1"/>
          </p:nvPr>
        </p:nvSpPr>
        <p:spPr>
          <a:xfrm>
            <a:off x="457200" y="1600202"/>
            <a:ext cx="8229600" cy="457198"/>
          </a:xfrm>
        </p:spPr>
        <p:txBody>
          <a:bodyPr/>
          <a:lstStyle/>
          <a:p>
            <a:r>
              <a:rPr lang="en-US" sz="2400" dirty="0"/>
              <a:t>The wavelength and frequency of E</a:t>
            </a:r>
            <a:r>
              <a:rPr lang="en-US" sz="100" dirty="0"/>
              <a:t> </a:t>
            </a:r>
            <a:r>
              <a:rPr lang="en-US" sz="2400" dirty="0"/>
              <a:t>M waves are related:</a:t>
            </a:r>
          </a:p>
        </p:txBody>
      </p:sp>
      <p:pic>
        <p:nvPicPr>
          <p:cNvPr id="3" name="Picture 2" descr="c equals lambda f.">
            <a:extLst>
              <a:ext uri="{FF2B5EF4-FFF2-40B4-BE49-F238E27FC236}">
                <a16:creationId xmlns:a16="http://schemas.microsoft.com/office/drawing/2014/main" id="{AC152F57-902E-3C01-2746-532DEE1E8884}"/>
              </a:ext>
            </a:extLst>
          </p:cNvPr>
          <p:cNvPicPr>
            <a:picLocks noChangeAspect="1"/>
          </p:cNvPicPr>
          <p:nvPr/>
        </p:nvPicPr>
        <p:blipFill>
          <a:blip r:embed="rId3"/>
          <a:stretch>
            <a:fillRect/>
          </a:stretch>
        </p:blipFill>
        <p:spPr>
          <a:xfrm>
            <a:off x="4038666" y="2488731"/>
            <a:ext cx="1066667" cy="428571"/>
          </a:xfrm>
          <a:prstGeom prst="rect">
            <a:avLst/>
          </a:prstGeom>
        </p:spPr>
      </p:pic>
      <p:sp>
        <p:nvSpPr>
          <p:cNvPr id="9" name="Content Placeholder 1"/>
          <p:cNvSpPr txBox="1">
            <a:spLocks/>
          </p:cNvSpPr>
          <p:nvPr/>
        </p:nvSpPr>
        <p:spPr>
          <a:xfrm>
            <a:off x="457200" y="3545077"/>
            <a:ext cx="8229600" cy="169174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400" dirty="0"/>
              <a:t>The electromagnetic spectrum includes all wavelengths, from radio waves through visible light to gamma rays.</a:t>
            </a:r>
          </a:p>
          <a:p>
            <a:r>
              <a:rPr lang="en-US" sz="2400" dirty="0"/>
              <a:t>The Poynting vector describes the energy carried by E</a:t>
            </a:r>
            <a:r>
              <a:rPr lang="en-US" sz="100" dirty="0"/>
              <a:t> </a:t>
            </a:r>
            <a:r>
              <a:rPr lang="en-US" sz="2400" dirty="0"/>
              <a:t>M waves:</a:t>
            </a:r>
          </a:p>
        </p:txBody>
      </p:sp>
      <p:pic>
        <p:nvPicPr>
          <p:cNvPr id="6" name="Picture 5" descr="vector S equals StartFraction 1 over mu subscript 0 EndFraction (vector E multiplied by vector B). ">
            <a:extLst>
              <a:ext uri="{FF2B5EF4-FFF2-40B4-BE49-F238E27FC236}">
                <a16:creationId xmlns:a16="http://schemas.microsoft.com/office/drawing/2014/main" id="{EEFFB309-92D1-72F0-866B-0B97C3ED2D11}"/>
              </a:ext>
            </a:extLst>
          </p:cNvPr>
          <p:cNvPicPr>
            <a:picLocks noChangeAspect="1"/>
          </p:cNvPicPr>
          <p:nvPr/>
        </p:nvPicPr>
        <p:blipFill>
          <a:blip r:embed="rId4"/>
          <a:stretch>
            <a:fillRect/>
          </a:stretch>
        </p:blipFill>
        <p:spPr>
          <a:xfrm>
            <a:off x="4010674" y="5257798"/>
            <a:ext cx="1980952" cy="876190"/>
          </a:xfrm>
          <a:prstGeom prst="rect">
            <a:avLst/>
          </a:prstGeom>
        </p:spPr>
      </p:pic>
    </p:spTree>
    <p:extLst>
      <p:ext uri="{BB962C8B-B14F-4D97-AF65-F5344CB8AC3E}">
        <p14:creationId xmlns:p14="http://schemas.microsoft.com/office/powerpoint/2010/main" val="3077397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a:xfrm>
            <a:off x="457200" y="157004"/>
            <a:ext cx="8458200" cy="1097280"/>
          </a:xfrm>
        </p:spPr>
        <p:txBody>
          <a:bodyPr/>
          <a:lstStyle/>
          <a:p>
            <a:r>
              <a:rPr lang="en-US" altLang="en-US" sz="3200" dirty="0">
                <a:solidFill>
                  <a:schemeClr val="bg2"/>
                </a:solidFill>
              </a:rPr>
              <a:t>31-1 Changing Electric Fields Produce </a:t>
            </a:r>
            <a:r>
              <a:rPr lang="en-US" altLang="en-US" sz="3200" b="1" dirty="0">
                <a:solidFill>
                  <a:schemeClr val="bg2"/>
                </a:solidFill>
                <a:latin typeface="+mj-lt"/>
              </a:rPr>
              <a:t>Magnetic Fields; Displacement Current</a:t>
            </a:r>
            <a:r>
              <a:rPr lang="en-US" altLang="en-US" dirty="0">
                <a:solidFill>
                  <a:schemeClr val="bg2"/>
                </a:solidFill>
                <a:latin typeface="+mj-lt"/>
              </a:rPr>
              <a:t> </a:t>
            </a:r>
            <a:r>
              <a:rPr lang="en-US" altLang="en-US" sz="2000" b="0" dirty="0">
                <a:solidFill>
                  <a:schemeClr val="bg2"/>
                </a:solidFill>
                <a:latin typeface="+mj-lt"/>
              </a:rPr>
              <a:t>(1 of 5)</a:t>
            </a:r>
            <a:endParaRPr lang="en-US" sz="2000" b="0" dirty="0">
              <a:solidFill>
                <a:schemeClr val="bg2"/>
              </a:solidFill>
            </a:endParaRPr>
          </a:p>
        </p:txBody>
      </p:sp>
      <p:sp>
        <p:nvSpPr>
          <p:cNvPr id="8" name="Content Placeholder 7"/>
          <p:cNvSpPr>
            <a:spLocks noGrp="1"/>
          </p:cNvSpPr>
          <p:nvPr>
            <p:ph sz="quarter" idx="15"/>
          </p:nvPr>
        </p:nvSpPr>
        <p:spPr>
          <a:xfrm>
            <a:off x="457200" y="1576434"/>
            <a:ext cx="7905344" cy="914400"/>
          </a:xfrm>
        </p:spPr>
        <p:txBody>
          <a:bodyPr/>
          <a:lstStyle/>
          <a:p>
            <a:pPr marL="0" indent="0">
              <a:buNone/>
            </a:pPr>
            <a:r>
              <a:rPr lang="en-US" i="1" dirty="0"/>
              <a:t>Ampère’s law</a:t>
            </a:r>
            <a:r>
              <a:rPr lang="en-US" dirty="0"/>
              <a:t> relates the magnetic field around a current to the current through surface 1.</a:t>
            </a:r>
          </a:p>
        </p:txBody>
      </p:sp>
      <p:pic>
        <p:nvPicPr>
          <p:cNvPr id="5" name="Picture 4" descr="contour-integral vector B multiplied by d vector script l equals mu subscript 0 Baseline I subscript e n c l">
            <a:extLst>
              <a:ext uri="{FF2B5EF4-FFF2-40B4-BE49-F238E27FC236}">
                <a16:creationId xmlns:a16="http://schemas.microsoft.com/office/drawing/2014/main" id="{1ADDCB4C-FDB0-3F36-5B7F-EBDCE57A1FA1}"/>
              </a:ext>
            </a:extLst>
          </p:cNvPr>
          <p:cNvPicPr>
            <a:picLocks noChangeAspect="1"/>
          </p:cNvPicPr>
          <p:nvPr/>
        </p:nvPicPr>
        <p:blipFill>
          <a:blip r:embed="rId3"/>
          <a:stretch>
            <a:fillRect/>
          </a:stretch>
        </p:blipFill>
        <p:spPr>
          <a:xfrm>
            <a:off x="494522" y="2730001"/>
            <a:ext cx="2171429" cy="552381"/>
          </a:xfrm>
          <a:prstGeom prst="rect">
            <a:avLst/>
          </a:prstGeom>
        </p:spPr>
      </p:pic>
      <p:pic>
        <p:nvPicPr>
          <p:cNvPr id="3" name="Picture 2" descr="The figure shows a charged wire resembling a rod passing through two surfaces.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9267" y="3399015"/>
            <a:ext cx="4507826" cy="2880000"/>
          </a:xfrm>
          <a:prstGeom prst="rect">
            <a:avLst/>
          </a:prstGeom>
        </p:spPr>
      </p:pic>
    </p:spTree>
    <p:extLst>
      <p:ext uri="{BB962C8B-B14F-4D97-AF65-F5344CB8AC3E}">
        <p14:creationId xmlns:p14="http://schemas.microsoft.com/office/powerpoint/2010/main" val="109149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a:xfrm>
            <a:off x="457200" y="215372"/>
            <a:ext cx="8458200" cy="1097280"/>
          </a:xfrm>
        </p:spPr>
        <p:txBody>
          <a:bodyPr/>
          <a:lstStyle/>
          <a:p>
            <a:r>
              <a:rPr lang="en-US" altLang="en-US" sz="3200" dirty="0">
                <a:solidFill>
                  <a:schemeClr val="bg2"/>
                </a:solidFill>
              </a:rPr>
              <a:t>31-1 Changing Electric Fields Produce </a:t>
            </a:r>
            <a:r>
              <a:rPr lang="en-US" altLang="en-US" sz="3200" b="1" dirty="0">
                <a:solidFill>
                  <a:schemeClr val="bg2"/>
                </a:solidFill>
                <a:latin typeface="+mj-lt"/>
              </a:rPr>
              <a:t>Magnetic Fields; Displacement Current</a:t>
            </a:r>
            <a:r>
              <a:rPr lang="en-US" altLang="en-US" dirty="0">
                <a:solidFill>
                  <a:schemeClr val="bg2"/>
                </a:solidFill>
                <a:latin typeface="+mj-lt"/>
              </a:rPr>
              <a:t> </a:t>
            </a:r>
            <a:r>
              <a:rPr lang="en-US" altLang="en-US" sz="2000" b="0" dirty="0">
                <a:solidFill>
                  <a:schemeClr val="bg2"/>
                </a:solidFill>
                <a:latin typeface="+mj-lt"/>
              </a:rPr>
              <a:t>(2 of 5)</a:t>
            </a:r>
            <a:endParaRPr lang="en-US" sz="2000" b="0" dirty="0">
              <a:solidFill>
                <a:schemeClr val="bg2"/>
              </a:solidFill>
            </a:endParaRPr>
          </a:p>
        </p:txBody>
      </p:sp>
      <p:sp>
        <p:nvSpPr>
          <p:cNvPr id="8" name="Content Placeholder 7"/>
          <p:cNvSpPr>
            <a:spLocks noGrp="1"/>
          </p:cNvSpPr>
          <p:nvPr>
            <p:ph sz="quarter" idx="15"/>
          </p:nvPr>
        </p:nvSpPr>
        <p:spPr>
          <a:xfrm>
            <a:off x="475233" y="1607339"/>
            <a:ext cx="3276600" cy="2064549"/>
          </a:xfrm>
        </p:spPr>
        <p:txBody>
          <a:bodyPr/>
          <a:lstStyle/>
          <a:p>
            <a:pPr marL="0" indent="0">
              <a:spcBef>
                <a:spcPct val="50000"/>
              </a:spcBef>
              <a:buNone/>
            </a:pPr>
            <a:r>
              <a:rPr lang="en-US" altLang="en-US" i="1" dirty="0"/>
              <a:t>Ampère’s</a:t>
            </a:r>
            <a:r>
              <a:rPr lang="en-US" altLang="en-US" dirty="0"/>
              <a:t> law relates the magnetic field around a current to the current through surface 2.</a:t>
            </a:r>
          </a:p>
          <a:p>
            <a:pPr marL="0" indent="0">
              <a:buNone/>
            </a:pPr>
            <a:endParaRPr lang="en-IN" altLang="en-US" dirty="0"/>
          </a:p>
        </p:txBody>
      </p:sp>
      <p:pic>
        <p:nvPicPr>
          <p:cNvPr id="4" name="Picture 3" descr="contour-integral vector B multiplied by d vector script L equals mu subscript 0 Baseline I subscript e n c l">
            <a:extLst>
              <a:ext uri="{FF2B5EF4-FFF2-40B4-BE49-F238E27FC236}">
                <a16:creationId xmlns:a16="http://schemas.microsoft.com/office/drawing/2014/main" id="{2D68E319-99D5-38A5-8384-D8D0EF7704F6}"/>
              </a:ext>
            </a:extLst>
          </p:cNvPr>
          <p:cNvPicPr>
            <a:picLocks noChangeAspect="1"/>
          </p:cNvPicPr>
          <p:nvPr/>
        </p:nvPicPr>
        <p:blipFill>
          <a:blip r:embed="rId3"/>
          <a:stretch>
            <a:fillRect/>
          </a:stretch>
        </p:blipFill>
        <p:spPr>
          <a:xfrm>
            <a:off x="671508" y="4505387"/>
            <a:ext cx="2171429" cy="552381"/>
          </a:xfrm>
          <a:prstGeom prst="rect">
            <a:avLst/>
          </a:prstGeom>
        </p:spPr>
      </p:pic>
      <p:pic>
        <p:nvPicPr>
          <p:cNvPr id="3" name="Picture 2" descr="The figure shows a closed circular path with two surfaces and a capacitor being discharged.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2261578"/>
            <a:ext cx="4294438" cy="2520000"/>
          </a:xfrm>
          <a:prstGeom prst="rect">
            <a:avLst/>
          </a:prstGeom>
        </p:spPr>
      </p:pic>
    </p:spTree>
    <p:extLst>
      <p:ext uri="{BB962C8B-B14F-4D97-AF65-F5344CB8AC3E}">
        <p14:creationId xmlns:p14="http://schemas.microsoft.com/office/powerpoint/2010/main" val="221279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a:xfrm>
            <a:off x="457200" y="215372"/>
            <a:ext cx="8458200" cy="1097280"/>
          </a:xfrm>
        </p:spPr>
        <p:txBody>
          <a:bodyPr/>
          <a:lstStyle/>
          <a:p>
            <a:r>
              <a:rPr lang="en-US" altLang="en-US" sz="3200" dirty="0">
                <a:solidFill>
                  <a:schemeClr val="bg2"/>
                </a:solidFill>
              </a:rPr>
              <a:t>31-1 Changing Electric Fields Produce </a:t>
            </a:r>
            <a:r>
              <a:rPr lang="en-US" altLang="en-US" sz="3200" b="1" dirty="0">
                <a:solidFill>
                  <a:schemeClr val="bg2"/>
                </a:solidFill>
                <a:latin typeface="+mj-lt"/>
              </a:rPr>
              <a:t>Magnetic Fields; Displacement Current</a:t>
            </a:r>
            <a:r>
              <a:rPr lang="en-US" altLang="en-US" dirty="0">
                <a:solidFill>
                  <a:schemeClr val="bg2"/>
                </a:solidFill>
                <a:latin typeface="+mj-lt"/>
              </a:rPr>
              <a:t> </a:t>
            </a:r>
            <a:r>
              <a:rPr lang="en-US" altLang="en-US" sz="2000" b="0" dirty="0">
                <a:solidFill>
                  <a:schemeClr val="bg2"/>
                </a:solidFill>
                <a:latin typeface="+mj-lt"/>
              </a:rPr>
              <a:t>(3 of 5)</a:t>
            </a:r>
            <a:endParaRPr lang="en-US" sz="2000" b="0" dirty="0">
              <a:solidFill>
                <a:schemeClr val="bg2"/>
              </a:solidFill>
            </a:endParaRPr>
          </a:p>
        </p:txBody>
      </p:sp>
      <p:sp>
        <p:nvSpPr>
          <p:cNvPr id="31" name="Content Placeholder 7"/>
          <p:cNvSpPr>
            <a:spLocks noGrp="1"/>
          </p:cNvSpPr>
          <p:nvPr>
            <p:ph sz="quarter" idx="15"/>
          </p:nvPr>
        </p:nvSpPr>
        <p:spPr>
          <a:xfrm>
            <a:off x="457200" y="1716629"/>
            <a:ext cx="8229600" cy="1712371"/>
          </a:xfrm>
        </p:spPr>
        <p:txBody>
          <a:bodyPr/>
          <a:lstStyle/>
          <a:p>
            <a:pPr marL="0" indent="0">
              <a:buNone/>
            </a:pPr>
            <a:r>
              <a:rPr lang="en-IN" dirty="0"/>
              <a:t>Therefore, </a:t>
            </a:r>
            <a:r>
              <a:rPr lang="en-IN" i="1" dirty="0"/>
              <a:t>Ampère’s</a:t>
            </a:r>
            <a:r>
              <a:rPr lang="en-IN" dirty="0"/>
              <a:t> law is modified to include the </a:t>
            </a:r>
            <a:r>
              <a:rPr lang="en-US" dirty="0"/>
              <a:t>creation of a magnetic field by a changing electric field—the field between the plates of the capacitor in this example:</a:t>
            </a:r>
          </a:p>
        </p:txBody>
      </p:sp>
      <p:pic>
        <p:nvPicPr>
          <p:cNvPr id="4" name="Picture 3" descr="contour-integral vector B multiplied by d vector script l equals mu subscript 0 Baseline I subscript e n c l Baseline plus mu subscript 0 Baseline epsilon subscript 0 Baseline StartFraction d Phi subscript E Baseline over d t EndFraction.">
            <a:extLst>
              <a:ext uri="{FF2B5EF4-FFF2-40B4-BE49-F238E27FC236}">
                <a16:creationId xmlns:a16="http://schemas.microsoft.com/office/drawing/2014/main" id="{A8072EFF-7732-FD3D-BAAD-B368502E6452}"/>
              </a:ext>
            </a:extLst>
          </p:cNvPr>
          <p:cNvPicPr>
            <a:picLocks noChangeAspect="1"/>
          </p:cNvPicPr>
          <p:nvPr/>
        </p:nvPicPr>
        <p:blipFill>
          <a:blip r:embed="rId3"/>
          <a:stretch>
            <a:fillRect/>
          </a:stretch>
        </p:blipFill>
        <p:spPr>
          <a:xfrm>
            <a:off x="2638666" y="3741986"/>
            <a:ext cx="3866667" cy="790476"/>
          </a:xfrm>
          <a:prstGeom prst="rect">
            <a:avLst/>
          </a:prstGeom>
        </p:spPr>
      </p:pic>
    </p:spTree>
    <p:extLst>
      <p:ext uri="{BB962C8B-B14F-4D97-AF65-F5344CB8AC3E}">
        <p14:creationId xmlns:p14="http://schemas.microsoft.com/office/powerpoint/2010/main" val="388803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A65E-202D-908C-B849-DB852AAEA79C}"/>
              </a:ext>
            </a:extLst>
          </p:cNvPr>
          <p:cNvSpPr>
            <a:spLocks noGrp="1"/>
          </p:cNvSpPr>
          <p:nvPr>
            <p:ph type="title"/>
          </p:nvPr>
        </p:nvSpPr>
        <p:spPr>
          <a:xfrm>
            <a:off x="457200" y="457200"/>
            <a:ext cx="8458200" cy="1031338"/>
          </a:xfrm>
        </p:spPr>
        <p:txBody>
          <a:bodyPr/>
          <a:lstStyle/>
          <a:p>
            <a:r>
              <a:rPr lang="en-US" altLang="en-US" sz="3200" dirty="0">
                <a:solidFill>
                  <a:schemeClr val="bg2"/>
                </a:solidFill>
              </a:rPr>
              <a:t>31-1 Changing Electric Fields Produce </a:t>
            </a:r>
            <a:r>
              <a:rPr lang="en-US" altLang="en-US" sz="3200" b="1" dirty="0">
                <a:solidFill>
                  <a:schemeClr val="bg2"/>
                </a:solidFill>
                <a:latin typeface="+mj-lt"/>
              </a:rPr>
              <a:t>Magnetic Fields; Displacement Current</a:t>
            </a:r>
            <a:r>
              <a:rPr lang="en-US" altLang="en-US" dirty="0">
                <a:solidFill>
                  <a:schemeClr val="bg2"/>
                </a:solidFill>
                <a:latin typeface="+mj-lt"/>
              </a:rPr>
              <a:t> </a:t>
            </a:r>
            <a:r>
              <a:rPr lang="en-US" altLang="en-US" sz="2000" b="0" dirty="0">
                <a:solidFill>
                  <a:schemeClr val="bg2"/>
                </a:solidFill>
                <a:latin typeface="+mj-lt"/>
              </a:rPr>
              <a:t>(4 of 5)</a:t>
            </a:r>
            <a:endParaRPr lang="en-CA" sz="2000" dirty="0"/>
          </a:p>
        </p:txBody>
      </p:sp>
      <p:sp>
        <p:nvSpPr>
          <p:cNvPr id="5122" name="Content Placeholder 3"/>
          <p:cNvSpPr>
            <a:spLocks noGrp="1" noChangeArrowheads="1"/>
          </p:cNvSpPr>
          <p:nvPr>
            <p:ph idx="1"/>
          </p:nvPr>
        </p:nvSpPr>
        <p:spPr>
          <a:xfrm>
            <a:off x="457200" y="1722862"/>
            <a:ext cx="8264912" cy="4829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50000"/>
              </a:spcBef>
              <a:buFontTx/>
              <a:buNone/>
            </a:pPr>
            <a:r>
              <a:rPr lang="en-US" altLang="en-US" sz="2400" b="1" dirty="0"/>
              <a:t>Example 31-1: Maxwell’s extra term: charging capacitor.</a:t>
            </a:r>
            <a:endParaRPr lang="en-IN" altLang="en-US" dirty="0"/>
          </a:p>
        </p:txBody>
      </p:sp>
      <p:sp>
        <p:nvSpPr>
          <p:cNvPr id="8" name="TextBox 7">
            <a:extLst>
              <a:ext uri="{FF2B5EF4-FFF2-40B4-BE49-F238E27FC236}">
                <a16:creationId xmlns:a16="http://schemas.microsoft.com/office/drawing/2014/main" id="{A56C21A4-B1CE-A3E1-C32D-212CEC1964A7}"/>
              </a:ext>
            </a:extLst>
          </p:cNvPr>
          <p:cNvSpPr txBox="1"/>
          <p:nvPr/>
        </p:nvSpPr>
        <p:spPr>
          <a:xfrm>
            <a:off x="471539" y="2213267"/>
            <a:ext cx="7076756" cy="369332"/>
          </a:xfrm>
          <a:prstGeom prst="rect">
            <a:avLst/>
          </a:prstGeom>
          <a:noFill/>
        </p:spPr>
        <p:txBody>
          <a:bodyPr wrap="square" lIns="0" tIns="0" rIns="0" bIns="0">
            <a:spAutoFit/>
          </a:bodyPr>
          <a:lstStyle/>
          <a:p>
            <a:pPr marL="0" indent="0">
              <a:spcBef>
                <a:spcPts val="1000"/>
              </a:spcBef>
              <a:buNone/>
            </a:pPr>
            <a:r>
              <a:rPr lang="en-US" altLang="en-US" sz="2400" dirty="0"/>
              <a:t>A 30-p</a:t>
            </a:r>
            <a:r>
              <a:rPr lang="en-US" altLang="en-US" sz="100" dirty="0"/>
              <a:t>  </a:t>
            </a:r>
            <a:r>
              <a:rPr lang="en-US" altLang="en-US" sz="2400" dirty="0"/>
              <a:t>F air-gap capacitor has circular plates of area</a:t>
            </a:r>
            <a:endParaRPr lang="en-IN" altLang="en-US" sz="2400" dirty="0"/>
          </a:p>
        </p:txBody>
      </p:sp>
      <p:graphicFrame>
        <p:nvGraphicFramePr>
          <p:cNvPr id="4" name="Object 3" descr="2.0 Omega">
            <a:extLst>
              <a:ext uri="{FF2B5EF4-FFF2-40B4-BE49-F238E27FC236}">
                <a16:creationId xmlns:a16="http://schemas.microsoft.com/office/drawing/2014/main" id="{F851A9FB-9E14-308C-BEB8-80E71C19E2EF}"/>
              </a:ext>
            </a:extLst>
          </p:cNvPr>
          <p:cNvGraphicFramePr>
            <a:graphicFrameLocks noChangeAspect="1"/>
          </p:cNvGraphicFramePr>
          <p:nvPr>
            <p:extLst>
              <p:ext uri="{D42A27DB-BD31-4B8C-83A1-F6EECF244321}">
                <p14:modId xmlns:p14="http://schemas.microsoft.com/office/powerpoint/2010/main" val="3155061902"/>
              </p:ext>
            </p:extLst>
          </p:nvPr>
        </p:nvGraphicFramePr>
        <p:xfrm>
          <a:off x="7575990" y="2262188"/>
          <a:ext cx="812800" cy="292100"/>
        </p:xfrm>
        <a:graphic>
          <a:graphicData uri="http://schemas.openxmlformats.org/presentationml/2006/ole">
            <mc:AlternateContent xmlns:mc="http://schemas.openxmlformats.org/markup-compatibility/2006">
              <mc:Choice xmlns:v="urn:schemas-microsoft-com:vml" Requires="v">
                <p:oleObj name="Equation" r:id="rId3" imgW="812520" imgH="291960" progId="Equation.DSMT4">
                  <p:embed/>
                </p:oleObj>
              </mc:Choice>
              <mc:Fallback>
                <p:oleObj name="Equation" r:id="rId3" imgW="812520" imgH="291960" progId="Equation.DSMT4">
                  <p:embed/>
                  <p:pic>
                    <p:nvPicPr>
                      <p:cNvPr id="0" name=""/>
                      <p:cNvPicPr/>
                      <p:nvPr/>
                    </p:nvPicPr>
                    <p:blipFill>
                      <a:blip r:embed="rId4"/>
                      <a:stretch>
                        <a:fillRect/>
                      </a:stretch>
                    </p:blipFill>
                    <p:spPr>
                      <a:xfrm>
                        <a:off x="7575990" y="2262188"/>
                        <a:ext cx="812800" cy="292100"/>
                      </a:xfrm>
                      <a:prstGeom prst="rect">
                        <a:avLst/>
                      </a:prstGeom>
                    </p:spPr>
                  </p:pic>
                </p:oleObj>
              </mc:Fallback>
            </mc:AlternateContent>
          </a:graphicData>
        </a:graphic>
      </p:graphicFrame>
      <p:graphicFrame>
        <p:nvGraphicFramePr>
          <p:cNvPr id="3" name="Object 2" descr="A equals 100 c m squired. ">
            <a:extLst>
              <a:ext uri="{FF2B5EF4-FFF2-40B4-BE49-F238E27FC236}">
                <a16:creationId xmlns:a16="http://schemas.microsoft.com/office/drawing/2014/main" id="{8BAF10E7-BD84-1E5C-54A3-ABAE3F78B49F}"/>
              </a:ext>
            </a:extLst>
          </p:cNvPr>
          <p:cNvGraphicFramePr>
            <a:graphicFrameLocks noChangeAspect="1"/>
          </p:cNvGraphicFramePr>
          <p:nvPr>
            <p:extLst>
              <p:ext uri="{D42A27DB-BD31-4B8C-83A1-F6EECF244321}">
                <p14:modId xmlns:p14="http://schemas.microsoft.com/office/powerpoint/2010/main" val="2491618085"/>
              </p:ext>
            </p:extLst>
          </p:nvPr>
        </p:nvGraphicFramePr>
        <p:xfrm>
          <a:off x="425352" y="2537831"/>
          <a:ext cx="1752600" cy="381000"/>
        </p:xfrm>
        <a:graphic>
          <a:graphicData uri="http://schemas.openxmlformats.org/presentationml/2006/ole">
            <mc:AlternateContent xmlns:mc="http://schemas.openxmlformats.org/markup-compatibility/2006">
              <mc:Choice xmlns:v="urn:schemas-microsoft-com:vml" Requires="v">
                <p:oleObj name="Equation" r:id="rId5" imgW="1752480" imgH="380880" progId="Equation.DSMT4">
                  <p:embed/>
                </p:oleObj>
              </mc:Choice>
              <mc:Fallback>
                <p:oleObj name="Equation" r:id="rId5" imgW="1752480" imgH="380880" progId="Equation.DSMT4">
                  <p:embed/>
                  <p:pic>
                    <p:nvPicPr>
                      <p:cNvPr id="0" name=""/>
                      <p:cNvPicPr/>
                      <p:nvPr/>
                    </p:nvPicPr>
                    <p:blipFill>
                      <a:blip r:embed="rId6"/>
                      <a:stretch>
                        <a:fillRect/>
                      </a:stretch>
                    </p:blipFill>
                    <p:spPr>
                      <a:xfrm>
                        <a:off x="425352" y="2537831"/>
                        <a:ext cx="1752600" cy="3810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0122172-60FB-40EC-B138-F5BAD1FE6EBC}"/>
              </a:ext>
            </a:extLst>
          </p:cNvPr>
          <p:cNvSpPr txBox="1"/>
          <p:nvPr/>
        </p:nvSpPr>
        <p:spPr>
          <a:xfrm>
            <a:off x="2137045" y="2529903"/>
            <a:ext cx="5867400" cy="461665"/>
          </a:xfrm>
          <a:prstGeom prst="rect">
            <a:avLst/>
          </a:prstGeom>
          <a:noFill/>
        </p:spPr>
        <p:txBody>
          <a:bodyPr wrap="square">
            <a:spAutoFit/>
          </a:bodyPr>
          <a:lstStyle/>
          <a:p>
            <a:r>
              <a:rPr lang="en-US" altLang="en-US" sz="2400" dirty="0"/>
              <a:t>It is charged by a 70-V battery through a</a:t>
            </a:r>
            <a:endParaRPr lang="en-US" sz="2400" dirty="0"/>
          </a:p>
        </p:txBody>
      </p:sp>
      <p:sp>
        <p:nvSpPr>
          <p:cNvPr id="9" name="TextBox 8">
            <a:extLst>
              <a:ext uri="{FF2B5EF4-FFF2-40B4-BE49-F238E27FC236}">
                <a16:creationId xmlns:a16="http://schemas.microsoft.com/office/drawing/2014/main" id="{F1AABF39-D6AF-0DBB-9ECC-78B41A4B12E3}"/>
              </a:ext>
            </a:extLst>
          </p:cNvPr>
          <p:cNvSpPr txBox="1"/>
          <p:nvPr/>
        </p:nvSpPr>
        <p:spPr>
          <a:xfrm>
            <a:off x="462936" y="2943297"/>
            <a:ext cx="6323674" cy="369332"/>
          </a:xfrm>
          <a:prstGeom prst="rect">
            <a:avLst/>
          </a:prstGeom>
          <a:noFill/>
        </p:spPr>
        <p:txBody>
          <a:bodyPr wrap="square" lIns="0" tIns="0" rIns="0" bIns="0">
            <a:spAutoFit/>
          </a:bodyPr>
          <a:lstStyle/>
          <a:p>
            <a:r>
              <a:rPr lang="en-US" altLang="en-US" sz="2400" dirty="0"/>
              <a:t>resistor. At the instant the battery is connected,</a:t>
            </a:r>
            <a:endParaRPr lang="en-US" sz="2400" dirty="0"/>
          </a:p>
        </p:txBody>
      </p:sp>
      <p:graphicFrame>
        <p:nvGraphicFramePr>
          <p:cNvPr id="5" name="Object 4" descr="t equals 0,">
            <a:extLst>
              <a:ext uri="{FF2B5EF4-FFF2-40B4-BE49-F238E27FC236}">
                <a16:creationId xmlns:a16="http://schemas.microsoft.com/office/drawing/2014/main" id="{2BF61207-5059-93D4-7A27-7CD02EA8FD94}"/>
              </a:ext>
            </a:extLst>
          </p:cNvPr>
          <p:cNvGraphicFramePr>
            <a:graphicFrameLocks noChangeAspect="1"/>
          </p:cNvGraphicFramePr>
          <p:nvPr>
            <p:extLst>
              <p:ext uri="{D42A27DB-BD31-4B8C-83A1-F6EECF244321}">
                <p14:modId xmlns:p14="http://schemas.microsoft.com/office/powerpoint/2010/main" val="3477991911"/>
              </p:ext>
            </p:extLst>
          </p:nvPr>
        </p:nvGraphicFramePr>
        <p:xfrm>
          <a:off x="6834216" y="2991568"/>
          <a:ext cx="698500" cy="342900"/>
        </p:xfrm>
        <a:graphic>
          <a:graphicData uri="http://schemas.openxmlformats.org/presentationml/2006/ole">
            <mc:AlternateContent xmlns:mc="http://schemas.openxmlformats.org/markup-compatibility/2006">
              <mc:Choice xmlns:v="urn:schemas-microsoft-com:vml" Requires="v">
                <p:oleObj name="Equation" r:id="rId7" imgW="698400" imgH="342720" progId="Equation.DSMT4">
                  <p:embed/>
                </p:oleObj>
              </mc:Choice>
              <mc:Fallback>
                <p:oleObj name="Equation" r:id="rId7" imgW="698400" imgH="342720" progId="Equation.DSMT4">
                  <p:embed/>
                  <p:pic>
                    <p:nvPicPr>
                      <p:cNvPr id="0" name=""/>
                      <p:cNvPicPr/>
                      <p:nvPr/>
                    </p:nvPicPr>
                    <p:blipFill>
                      <a:blip r:embed="rId8"/>
                      <a:stretch>
                        <a:fillRect/>
                      </a:stretch>
                    </p:blipFill>
                    <p:spPr>
                      <a:xfrm>
                        <a:off x="6834216" y="2991568"/>
                        <a:ext cx="698500" cy="3429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F9AD239E-7865-FF2A-E3FB-242E60D70788}"/>
              </a:ext>
            </a:extLst>
          </p:cNvPr>
          <p:cNvSpPr txBox="1"/>
          <p:nvPr/>
        </p:nvSpPr>
        <p:spPr>
          <a:xfrm>
            <a:off x="7507654" y="2889622"/>
            <a:ext cx="609600" cy="461665"/>
          </a:xfrm>
          <a:prstGeom prst="rect">
            <a:avLst/>
          </a:prstGeom>
          <a:noFill/>
        </p:spPr>
        <p:txBody>
          <a:bodyPr wrap="square">
            <a:spAutoFit/>
          </a:bodyPr>
          <a:lstStyle/>
          <a:p>
            <a:r>
              <a:rPr lang="en-US" altLang="en-US" sz="2400" dirty="0"/>
              <a:t>the</a:t>
            </a:r>
            <a:endParaRPr lang="en-US" sz="2400" dirty="0"/>
          </a:p>
        </p:txBody>
      </p:sp>
      <p:sp>
        <p:nvSpPr>
          <p:cNvPr id="13" name="TextBox 12">
            <a:extLst>
              <a:ext uri="{FF2B5EF4-FFF2-40B4-BE49-F238E27FC236}">
                <a16:creationId xmlns:a16="http://schemas.microsoft.com/office/drawing/2014/main" id="{68356F0C-1A35-9DAF-103D-926688D1068C}"/>
              </a:ext>
            </a:extLst>
          </p:cNvPr>
          <p:cNvSpPr txBox="1"/>
          <p:nvPr/>
        </p:nvSpPr>
        <p:spPr>
          <a:xfrm>
            <a:off x="359778" y="3264052"/>
            <a:ext cx="8458200" cy="1569660"/>
          </a:xfrm>
          <a:prstGeom prst="rect">
            <a:avLst/>
          </a:prstGeom>
          <a:noFill/>
        </p:spPr>
        <p:txBody>
          <a:bodyPr wrap="square">
            <a:spAutoFit/>
          </a:bodyPr>
          <a:lstStyle/>
          <a:p>
            <a:r>
              <a:rPr lang="en-US" altLang="en-US" sz="2400" dirty="0"/>
              <a:t>electric field between the plates is changing most rapidly. At this instant, calculate (a) the current in the R</a:t>
            </a:r>
            <a:r>
              <a:rPr lang="en-US" altLang="en-US" sz="100" dirty="0"/>
              <a:t> </a:t>
            </a:r>
            <a:r>
              <a:rPr lang="en-US" altLang="en-US" sz="2400" dirty="0"/>
              <a:t>C circuit, and</a:t>
            </a:r>
            <a:br>
              <a:rPr lang="en-US" altLang="en-US" sz="2400" dirty="0"/>
            </a:br>
            <a:r>
              <a:rPr lang="en-US" altLang="en-US" sz="2400" dirty="0"/>
              <a:t>(b) the rate of change of electric field between the plates.</a:t>
            </a:r>
            <a:br>
              <a:rPr lang="en-US" altLang="en-US" sz="2400" dirty="0"/>
            </a:br>
            <a:r>
              <a:rPr lang="en-US" altLang="en-US" sz="2400" dirty="0"/>
              <a:t>(c) Determine the magnetic field induced between the plates.</a:t>
            </a:r>
            <a:endParaRPr lang="en-US" sz="2400" dirty="0"/>
          </a:p>
        </p:txBody>
      </p:sp>
      <p:sp>
        <p:nvSpPr>
          <p:cNvPr id="15" name="TextBox 14">
            <a:extLst>
              <a:ext uri="{FF2B5EF4-FFF2-40B4-BE49-F238E27FC236}">
                <a16:creationId xmlns:a16="http://schemas.microsoft.com/office/drawing/2014/main" id="{1A0196DC-4070-9E79-D690-82289035B574}"/>
              </a:ext>
            </a:extLst>
          </p:cNvPr>
          <p:cNvSpPr txBox="1"/>
          <p:nvPr/>
        </p:nvSpPr>
        <p:spPr>
          <a:xfrm>
            <a:off x="361895" y="4733442"/>
            <a:ext cx="1295400" cy="461665"/>
          </a:xfrm>
          <a:prstGeom prst="rect">
            <a:avLst/>
          </a:prstGeom>
          <a:noFill/>
        </p:spPr>
        <p:txBody>
          <a:bodyPr wrap="square">
            <a:spAutoFit/>
          </a:bodyPr>
          <a:lstStyle/>
          <a:p>
            <a:r>
              <a:rPr lang="en-US" altLang="en-US" sz="2400" dirty="0"/>
              <a:t>Assume</a:t>
            </a:r>
            <a:endParaRPr lang="en-US" sz="2400" dirty="0"/>
          </a:p>
        </p:txBody>
      </p:sp>
      <p:pic>
        <p:nvPicPr>
          <p:cNvPr id="6" name="Picture 5" descr="Vector E">
            <a:extLst>
              <a:ext uri="{FF2B5EF4-FFF2-40B4-BE49-F238E27FC236}">
                <a16:creationId xmlns:a16="http://schemas.microsoft.com/office/drawing/2014/main" id="{C51DA39B-1B1E-ADAA-EE7E-543B0FF085F5}"/>
              </a:ext>
            </a:extLst>
          </p:cNvPr>
          <p:cNvPicPr>
            <a:picLocks noChangeAspect="1"/>
          </p:cNvPicPr>
          <p:nvPr/>
        </p:nvPicPr>
        <p:blipFill>
          <a:blip r:embed="rId9"/>
          <a:stretch>
            <a:fillRect/>
          </a:stretch>
        </p:blipFill>
        <p:spPr>
          <a:xfrm>
            <a:off x="1625646" y="4701339"/>
            <a:ext cx="333333" cy="447619"/>
          </a:xfrm>
          <a:prstGeom prst="rect">
            <a:avLst/>
          </a:prstGeom>
        </p:spPr>
      </p:pic>
      <p:sp>
        <p:nvSpPr>
          <p:cNvPr id="17" name="TextBox 16">
            <a:extLst>
              <a:ext uri="{FF2B5EF4-FFF2-40B4-BE49-F238E27FC236}">
                <a16:creationId xmlns:a16="http://schemas.microsoft.com/office/drawing/2014/main" id="{9904857D-496F-E23B-52E6-91A11D243D7E}"/>
              </a:ext>
            </a:extLst>
          </p:cNvPr>
          <p:cNvSpPr txBox="1"/>
          <p:nvPr/>
        </p:nvSpPr>
        <p:spPr>
          <a:xfrm>
            <a:off x="1890008" y="4730552"/>
            <a:ext cx="6832103" cy="461665"/>
          </a:xfrm>
          <a:prstGeom prst="rect">
            <a:avLst/>
          </a:prstGeom>
          <a:noFill/>
        </p:spPr>
        <p:txBody>
          <a:bodyPr wrap="square">
            <a:spAutoFit/>
          </a:bodyPr>
          <a:lstStyle/>
          <a:p>
            <a:r>
              <a:rPr lang="en-US" altLang="en-US" sz="2400" dirty="0"/>
              <a:t>is uniform between the plates at any instant and</a:t>
            </a:r>
            <a:endParaRPr lang="en-US" sz="2400" dirty="0"/>
          </a:p>
        </p:txBody>
      </p:sp>
      <p:sp>
        <p:nvSpPr>
          <p:cNvPr id="19" name="TextBox 18">
            <a:extLst>
              <a:ext uri="{FF2B5EF4-FFF2-40B4-BE49-F238E27FC236}">
                <a16:creationId xmlns:a16="http://schemas.microsoft.com/office/drawing/2014/main" id="{A475451F-761C-4D00-BE7C-C67E1884C25C}"/>
              </a:ext>
            </a:extLst>
          </p:cNvPr>
          <p:cNvSpPr txBox="1"/>
          <p:nvPr/>
        </p:nvSpPr>
        <p:spPr>
          <a:xfrm>
            <a:off x="359778" y="5097531"/>
            <a:ext cx="7076756" cy="461665"/>
          </a:xfrm>
          <a:prstGeom prst="rect">
            <a:avLst/>
          </a:prstGeom>
          <a:noFill/>
        </p:spPr>
        <p:txBody>
          <a:bodyPr wrap="square">
            <a:spAutoFit/>
          </a:bodyPr>
          <a:lstStyle/>
          <a:p>
            <a:r>
              <a:rPr lang="en-US" altLang="en-US" sz="2400" dirty="0"/>
              <a:t>is zero at all points beyond the edges of the plates.</a:t>
            </a:r>
            <a:endParaRPr lang="en-US" sz="2400" dirty="0"/>
          </a:p>
        </p:txBody>
      </p:sp>
      <p:sp>
        <p:nvSpPr>
          <p:cNvPr id="21" name="TextBox 20">
            <a:extLst>
              <a:ext uri="{FF2B5EF4-FFF2-40B4-BE49-F238E27FC236}">
                <a16:creationId xmlns:a16="http://schemas.microsoft.com/office/drawing/2014/main" id="{770333DC-6FF4-4EC2-C761-C3794E197C40}"/>
              </a:ext>
            </a:extLst>
          </p:cNvPr>
          <p:cNvSpPr txBox="1"/>
          <p:nvPr/>
        </p:nvSpPr>
        <p:spPr>
          <a:xfrm>
            <a:off x="366741" y="5459734"/>
            <a:ext cx="2057400" cy="461665"/>
          </a:xfrm>
          <a:prstGeom prst="rect">
            <a:avLst/>
          </a:prstGeom>
          <a:noFill/>
        </p:spPr>
        <p:txBody>
          <a:bodyPr wrap="square">
            <a:spAutoFit/>
          </a:bodyPr>
          <a:lstStyle/>
          <a:p>
            <a:r>
              <a:rPr lang="en-US" altLang="en-US" sz="2400" dirty="0"/>
              <a:t>(d) Determine</a:t>
            </a:r>
            <a:endParaRPr lang="en-US" sz="2400" dirty="0"/>
          </a:p>
        </p:txBody>
      </p:sp>
      <p:pic>
        <p:nvPicPr>
          <p:cNvPr id="10" name="Picture 9" descr="Vector B">
            <a:extLst>
              <a:ext uri="{FF2B5EF4-FFF2-40B4-BE49-F238E27FC236}">
                <a16:creationId xmlns:a16="http://schemas.microsoft.com/office/drawing/2014/main" id="{6747F89E-491D-C3BF-D5AE-35DD0F413798}"/>
              </a:ext>
            </a:extLst>
          </p:cNvPr>
          <p:cNvPicPr>
            <a:picLocks noChangeAspect="1"/>
          </p:cNvPicPr>
          <p:nvPr/>
        </p:nvPicPr>
        <p:blipFill>
          <a:blip r:embed="rId10"/>
          <a:stretch>
            <a:fillRect/>
          </a:stretch>
        </p:blipFill>
        <p:spPr>
          <a:xfrm>
            <a:off x="2374321" y="5422353"/>
            <a:ext cx="333333" cy="447619"/>
          </a:xfrm>
          <a:prstGeom prst="rect">
            <a:avLst/>
          </a:prstGeom>
        </p:spPr>
      </p:pic>
      <p:sp>
        <p:nvSpPr>
          <p:cNvPr id="23" name="TextBox 22">
            <a:extLst>
              <a:ext uri="{FF2B5EF4-FFF2-40B4-BE49-F238E27FC236}">
                <a16:creationId xmlns:a16="http://schemas.microsoft.com/office/drawing/2014/main" id="{A61CA496-2015-62AB-DC4E-9C749C28F455}"/>
              </a:ext>
            </a:extLst>
          </p:cNvPr>
          <p:cNvSpPr txBox="1"/>
          <p:nvPr/>
        </p:nvSpPr>
        <p:spPr>
          <a:xfrm>
            <a:off x="2657834" y="5458631"/>
            <a:ext cx="4572000" cy="461665"/>
          </a:xfrm>
          <a:prstGeom prst="rect">
            <a:avLst/>
          </a:prstGeom>
          <a:noFill/>
        </p:spPr>
        <p:txBody>
          <a:bodyPr wrap="square">
            <a:spAutoFit/>
          </a:bodyPr>
          <a:lstStyle/>
          <a:p>
            <a:r>
              <a:rPr lang="en-US" altLang="en-US" sz="2400" dirty="0"/>
              <a:t>beyond the edges of the plates. </a:t>
            </a:r>
            <a:endParaRPr lang="en-US" sz="2400" dirty="0"/>
          </a:p>
        </p:txBody>
      </p:sp>
    </p:spTree>
    <p:extLst>
      <p:ext uri="{BB962C8B-B14F-4D97-AF65-F5344CB8AC3E}">
        <p14:creationId xmlns:p14="http://schemas.microsoft.com/office/powerpoint/2010/main" val="20470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a:xfrm>
            <a:off x="457200" y="215372"/>
            <a:ext cx="8458200" cy="1097280"/>
          </a:xfrm>
        </p:spPr>
        <p:txBody>
          <a:bodyPr/>
          <a:lstStyle/>
          <a:p>
            <a:r>
              <a:rPr lang="en-US" altLang="en-US" sz="3200" dirty="0">
                <a:solidFill>
                  <a:schemeClr val="bg2"/>
                </a:solidFill>
              </a:rPr>
              <a:t>31-1 Changing Electric Fields Produce </a:t>
            </a:r>
            <a:r>
              <a:rPr lang="en-US" altLang="en-US" sz="3200" b="1" dirty="0">
                <a:solidFill>
                  <a:schemeClr val="bg2"/>
                </a:solidFill>
                <a:latin typeface="+mj-lt"/>
              </a:rPr>
              <a:t>Magnetic Fields; Displacement Current</a:t>
            </a:r>
            <a:r>
              <a:rPr lang="en-US" altLang="en-US" dirty="0">
                <a:solidFill>
                  <a:schemeClr val="bg2"/>
                </a:solidFill>
                <a:latin typeface="+mj-lt"/>
              </a:rPr>
              <a:t> </a:t>
            </a:r>
            <a:r>
              <a:rPr lang="en-US" altLang="en-US" sz="2000" b="0" dirty="0">
                <a:solidFill>
                  <a:schemeClr val="bg2"/>
                </a:solidFill>
                <a:latin typeface="+mj-lt"/>
              </a:rPr>
              <a:t>(5 of 5)</a:t>
            </a:r>
            <a:endParaRPr lang="en-US" sz="2000" b="0" dirty="0">
              <a:solidFill>
                <a:schemeClr val="bg2"/>
              </a:solidFill>
            </a:endParaRPr>
          </a:p>
        </p:txBody>
      </p:sp>
      <p:sp>
        <p:nvSpPr>
          <p:cNvPr id="8" name="Content Placeholder 7"/>
          <p:cNvSpPr>
            <a:spLocks noGrp="1"/>
          </p:cNvSpPr>
          <p:nvPr>
            <p:ph sz="quarter" idx="15"/>
          </p:nvPr>
        </p:nvSpPr>
        <p:spPr>
          <a:xfrm>
            <a:off x="466928" y="1648388"/>
            <a:ext cx="7838872" cy="341898"/>
          </a:xfrm>
        </p:spPr>
        <p:txBody>
          <a:bodyPr/>
          <a:lstStyle/>
          <a:p>
            <a:pPr marL="0" indent="0">
              <a:buNone/>
            </a:pPr>
            <a:r>
              <a:rPr lang="en-US" sz="2200" dirty="0"/>
              <a:t>The second term in </a:t>
            </a:r>
            <a:r>
              <a:rPr lang="en-IN" sz="2200" dirty="0"/>
              <a:t>Ampère’s </a:t>
            </a:r>
            <a:r>
              <a:rPr lang="en-US" sz="2200" dirty="0">
                <a:solidFill>
                  <a:srgbClr val="000000"/>
                </a:solidFill>
              </a:rPr>
              <a:t>law has the dimensions of a</a:t>
            </a:r>
          </a:p>
          <a:p>
            <a:pPr marL="0" indent="0">
              <a:buNone/>
            </a:pPr>
            <a:endParaRPr lang="en-IN" sz="2200" dirty="0"/>
          </a:p>
          <a:p>
            <a:pPr marL="0" indent="0">
              <a:buNone/>
            </a:pPr>
            <a:endParaRPr lang="en-US" sz="2200" dirty="0"/>
          </a:p>
        </p:txBody>
      </p:sp>
      <p:sp>
        <p:nvSpPr>
          <p:cNvPr id="19" name="Content Placeholder 7"/>
          <p:cNvSpPr>
            <a:spLocks noGrp="1"/>
          </p:cNvSpPr>
          <p:nvPr>
            <p:ph sz="quarter" idx="15"/>
          </p:nvPr>
        </p:nvSpPr>
        <p:spPr>
          <a:xfrm>
            <a:off x="457200" y="1943537"/>
            <a:ext cx="3702050" cy="341898"/>
          </a:xfrm>
        </p:spPr>
        <p:txBody>
          <a:bodyPr/>
          <a:lstStyle/>
          <a:p>
            <a:pPr marL="0" indent="0">
              <a:buNone/>
            </a:pPr>
            <a:r>
              <a:rPr lang="en-US" sz="2200" dirty="0"/>
              <a:t>current (after factoring out the</a:t>
            </a:r>
          </a:p>
        </p:txBody>
      </p:sp>
      <p:graphicFrame>
        <p:nvGraphicFramePr>
          <p:cNvPr id="20" name="Object 4" descr="mu subscript 0">
            <a:extLst>
              <a:ext uri="{FF2B5EF4-FFF2-40B4-BE49-F238E27FC236}">
                <a16:creationId xmlns:a16="http://schemas.microsoft.com/office/drawing/2014/main" id="{81656EB4-90E7-4C66-AD84-A8A80009518B}"/>
              </a:ext>
            </a:extLst>
          </p:cNvPr>
          <p:cNvGraphicFramePr>
            <a:graphicFrameLocks noChangeAspect="1"/>
          </p:cNvGraphicFramePr>
          <p:nvPr>
            <p:extLst>
              <p:ext uri="{D42A27DB-BD31-4B8C-83A1-F6EECF244321}">
                <p14:modId xmlns:p14="http://schemas.microsoft.com/office/powerpoint/2010/main" val="601003463"/>
              </p:ext>
            </p:extLst>
          </p:nvPr>
        </p:nvGraphicFramePr>
        <p:xfrm>
          <a:off x="4217988" y="1891723"/>
          <a:ext cx="368300" cy="431800"/>
        </p:xfrm>
        <a:graphic>
          <a:graphicData uri="http://schemas.openxmlformats.org/presentationml/2006/ole">
            <mc:AlternateContent xmlns:mc="http://schemas.openxmlformats.org/markup-compatibility/2006">
              <mc:Choice xmlns:v="urn:schemas-microsoft-com:vml" Requires="v">
                <p:oleObj name="Equation" r:id="rId3" imgW="368280" imgH="431640" progId="Equation.DSMT4">
                  <p:embed/>
                </p:oleObj>
              </mc:Choice>
              <mc:Fallback>
                <p:oleObj name="Equation" r:id="rId3" imgW="368280" imgH="431640" progId="Equation.DSMT4">
                  <p:embed/>
                  <p:pic>
                    <p:nvPicPr>
                      <p:cNvPr id="16388" name="Object 4" descr="mu subscript 0">
                        <a:extLst>
                          <a:ext uri="{FF2B5EF4-FFF2-40B4-BE49-F238E27FC236}">
                            <a16:creationId xmlns:a16="http://schemas.microsoft.com/office/drawing/2014/main" id="{81656EB4-90E7-4C66-AD84-A8A80009518B}"/>
                          </a:ext>
                        </a:extLst>
                      </p:cNvPr>
                      <p:cNvPicPr>
                        <a:picLocks noChangeAspect="1" noChangeArrowheads="1"/>
                      </p:cNvPicPr>
                      <p:nvPr/>
                    </p:nvPicPr>
                    <p:blipFill>
                      <a:blip r:embed="rId4"/>
                      <a:srcRect/>
                      <a:stretch>
                        <a:fillRect/>
                      </a:stretch>
                    </p:blipFill>
                    <p:spPr bwMode="auto">
                      <a:xfrm>
                        <a:off x="4217988" y="1891723"/>
                        <a:ext cx="368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Content Placeholder 7"/>
          <p:cNvSpPr>
            <a:spLocks noGrp="1"/>
          </p:cNvSpPr>
          <p:nvPr>
            <p:ph sz="quarter" idx="15"/>
          </p:nvPr>
        </p:nvSpPr>
        <p:spPr>
          <a:xfrm>
            <a:off x="4568074" y="1933146"/>
            <a:ext cx="3964940" cy="341898"/>
          </a:xfrm>
        </p:spPr>
        <p:txBody>
          <a:bodyPr/>
          <a:lstStyle/>
          <a:p>
            <a:pPr marL="0" indent="0">
              <a:buNone/>
            </a:pPr>
            <a:r>
              <a:rPr lang="en-US" sz="2200" dirty="0"/>
              <a:t>), and is sometimes called the</a:t>
            </a:r>
          </a:p>
        </p:txBody>
      </p:sp>
      <p:sp>
        <p:nvSpPr>
          <p:cNvPr id="22" name="Content Placeholder 7"/>
          <p:cNvSpPr>
            <a:spLocks noGrp="1"/>
          </p:cNvSpPr>
          <p:nvPr>
            <p:ph sz="quarter" idx="15"/>
          </p:nvPr>
        </p:nvSpPr>
        <p:spPr>
          <a:xfrm>
            <a:off x="472440" y="2294359"/>
            <a:ext cx="3964940" cy="341898"/>
          </a:xfrm>
        </p:spPr>
        <p:txBody>
          <a:bodyPr/>
          <a:lstStyle/>
          <a:p>
            <a:pPr marL="0" indent="0">
              <a:buNone/>
            </a:pPr>
            <a:r>
              <a:rPr lang="en-US" sz="2200" dirty="0"/>
              <a:t>displacement current:</a:t>
            </a:r>
          </a:p>
        </p:txBody>
      </p:sp>
      <p:pic>
        <p:nvPicPr>
          <p:cNvPr id="4" name="Picture 3" descr="contour-integral vector B multiplied by d vector script l equals mu subscript 0 Baseline (I plus I subscript D Baseline) subscript e n c l.">
            <a:extLst>
              <a:ext uri="{FF2B5EF4-FFF2-40B4-BE49-F238E27FC236}">
                <a16:creationId xmlns:a16="http://schemas.microsoft.com/office/drawing/2014/main" id="{4CF9C6F7-43BD-BCA2-7897-0C4949605F50}"/>
              </a:ext>
            </a:extLst>
          </p:cNvPr>
          <p:cNvPicPr>
            <a:picLocks noChangeAspect="1"/>
          </p:cNvPicPr>
          <p:nvPr/>
        </p:nvPicPr>
        <p:blipFill>
          <a:blip r:embed="rId5"/>
          <a:stretch>
            <a:fillRect/>
          </a:stretch>
        </p:blipFill>
        <p:spPr>
          <a:xfrm>
            <a:off x="3124395" y="3165034"/>
            <a:ext cx="3123809" cy="552381"/>
          </a:xfrm>
          <a:prstGeom prst="rect">
            <a:avLst/>
          </a:prstGeom>
        </p:spPr>
      </p:pic>
      <p:sp>
        <p:nvSpPr>
          <p:cNvPr id="24" name="Content Placeholder 7"/>
          <p:cNvSpPr>
            <a:spLocks noGrp="1"/>
          </p:cNvSpPr>
          <p:nvPr>
            <p:ph sz="quarter" idx="15"/>
          </p:nvPr>
        </p:nvSpPr>
        <p:spPr>
          <a:xfrm>
            <a:off x="466928" y="3708400"/>
            <a:ext cx="840278" cy="341898"/>
          </a:xfrm>
        </p:spPr>
        <p:txBody>
          <a:bodyPr/>
          <a:lstStyle/>
          <a:p>
            <a:pPr marL="0" indent="0">
              <a:buNone/>
            </a:pPr>
            <a:r>
              <a:rPr lang="en-US" sz="2200" dirty="0"/>
              <a:t>where</a:t>
            </a:r>
          </a:p>
        </p:txBody>
      </p:sp>
      <p:pic>
        <p:nvPicPr>
          <p:cNvPr id="5" name="Picture 4" descr="I subscript D Baseline equals epsilon subscript 0 Baseline StartFraction d Phi subscript E Baseline over d t EndFraction. ">
            <a:extLst>
              <a:ext uri="{FF2B5EF4-FFF2-40B4-BE49-F238E27FC236}">
                <a16:creationId xmlns:a16="http://schemas.microsoft.com/office/drawing/2014/main" id="{0BFCDA1E-F0DC-496E-02B5-364A34D69AD4}"/>
              </a:ext>
            </a:extLst>
          </p:cNvPr>
          <p:cNvPicPr>
            <a:picLocks noChangeAspect="1"/>
          </p:cNvPicPr>
          <p:nvPr/>
        </p:nvPicPr>
        <p:blipFill>
          <a:blip r:embed="rId6"/>
          <a:stretch>
            <a:fillRect/>
          </a:stretch>
        </p:blipFill>
        <p:spPr>
          <a:xfrm>
            <a:off x="3691883" y="4814374"/>
            <a:ext cx="1752381" cy="790476"/>
          </a:xfrm>
          <a:prstGeom prst="rect">
            <a:avLst/>
          </a:prstGeom>
        </p:spPr>
      </p:pic>
    </p:spTree>
    <p:extLst>
      <p:ext uri="{BB962C8B-B14F-4D97-AF65-F5344CB8AC3E}">
        <p14:creationId xmlns:p14="http://schemas.microsoft.com/office/powerpoint/2010/main" val="343952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31-2 Gauss’s Law for Magnetism</a:t>
            </a:r>
            <a:endParaRPr lang="en-US" sz="2000" b="0" dirty="0">
              <a:solidFill>
                <a:schemeClr val="bg2"/>
              </a:solidFill>
            </a:endParaRPr>
          </a:p>
        </p:txBody>
      </p:sp>
      <p:sp>
        <p:nvSpPr>
          <p:cNvPr id="13" name="Content Placeholder 5"/>
          <p:cNvSpPr>
            <a:spLocks noGrp="1"/>
          </p:cNvSpPr>
          <p:nvPr>
            <p:ph idx="1"/>
          </p:nvPr>
        </p:nvSpPr>
        <p:spPr>
          <a:xfrm>
            <a:off x="457200" y="1600201"/>
            <a:ext cx="8229600" cy="1676399"/>
          </a:xfrm>
        </p:spPr>
        <p:txBody>
          <a:bodyPr/>
          <a:lstStyle/>
          <a:p>
            <a:pPr marL="0" indent="0">
              <a:buNone/>
            </a:pPr>
            <a:r>
              <a:rPr lang="en-US" sz="2600" dirty="0"/>
              <a:t>Gauss’s law relates the electric field on a closed surface to the net charge enclosed by that surface. The analogous law for magnetic fields is different, as there are no single magnetic point charges (monopoles):</a:t>
            </a:r>
          </a:p>
        </p:txBody>
      </p:sp>
      <p:pic>
        <p:nvPicPr>
          <p:cNvPr id="4" name="Picture 3" descr="contour-integral vector B multiplied d vector A equals 0. ">
            <a:extLst>
              <a:ext uri="{FF2B5EF4-FFF2-40B4-BE49-F238E27FC236}">
                <a16:creationId xmlns:a16="http://schemas.microsoft.com/office/drawing/2014/main" id="{B83B9718-FC4E-3806-7A17-B47B0853BFAC}"/>
              </a:ext>
            </a:extLst>
          </p:cNvPr>
          <p:cNvPicPr>
            <a:picLocks noChangeAspect="1"/>
          </p:cNvPicPr>
          <p:nvPr/>
        </p:nvPicPr>
        <p:blipFill>
          <a:blip r:embed="rId3"/>
          <a:stretch>
            <a:fillRect/>
          </a:stretch>
        </p:blipFill>
        <p:spPr>
          <a:xfrm>
            <a:off x="3748190" y="3886200"/>
            <a:ext cx="1647619" cy="561905"/>
          </a:xfrm>
          <a:prstGeom prst="rect">
            <a:avLst/>
          </a:prstGeom>
        </p:spPr>
      </p:pic>
    </p:spTree>
    <p:extLst>
      <p:ext uri="{BB962C8B-B14F-4D97-AF65-F5344CB8AC3E}">
        <p14:creationId xmlns:p14="http://schemas.microsoft.com/office/powerpoint/2010/main" val="1978517543"/>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1FBB0-A257-4A59-BD16-21E6CAE03D53}">
  <ds:schemaRefs>
    <ds:schemaRef ds:uri="http://schemas.microsoft.com/office/2006/metadata/properties"/>
    <ds:schemaRef ds:uri="http://purl.org/dc/elements/1.1/"/>
    <ds:schemaRef ds:uri="http://purl.org/dc/terms/"/>
    <ds:schemaRef ds:uri="6125ffc9-2c56-435e-8267-1393444907b2"/>
    <ds:schemaRef ds:uri="7c1bd8dc-4e40-424f-a15f-9ffcd522197f"/>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CDD3562-E3C1-4415-9EFC-AFFEB3320D76}">
  <ds:schemaRefs>
    <ds:schemaRef ds:uri="http://schemas.microsoft.com/sharepoint/v3/contenttype/forms"/>
  </ds:schemaRefs>
</ds:datastoreItem>
</file>

<file path=customXml/itemProps3.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27204</TotalTime>
  <Words>5677</Words>
  <Application>Microsoft Office PowerPoint</Application>
  <PresentationFormat>On-screen Show (4:3)</PresentationFormat>
  <Paragraphs>208</Paragraphs>
  <Slides>39</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-apple-system</vt:lpstr>
      <vt:lpstr>Arial</vt:lpstr>
      <vt:lpstr>Calibri</vt:lpstr>
      <vt:lpstr>Cambria</vt:lpstr>
      <vt:lpstr>Noto Sans Symbols</vt:lpstr>
      <vt:lpstr>Times New Roman</vt:lpstr>
      <vt:lpstr>Verdana</vt:lpstr>
      <vt:lpstr>Wingdings</vt:lpstr>
      <vt:lpstr>1_508 Lecture</vt:lpstr>
      <vt:lpstr>Equation</vt:lpstr>
      <vt:lpstr>Physics for Scientists and Engineers with Modern Physics</vt:lpstr>
      <vt:lpstr>Units of Chapter 31 (1 of 2)</vt:lpstr>
      <vt:lpstr>Units of Chapter 31 (2 of 2)</vt:lpstr>
      <vt:lpstr>31-1 Changing Electric Fields Produce Magnetic Fields; Displacement Current (1 of 5)</vt:lpstr>
      <vt:lpstr>31-1 Changing Electric Fields Produce Magnetic Fields; Displacement Current (2 of 5)</vt:lpstr>
      <vt:lpstr>31-1 Changing Electric Fields Produce Magnetic Fields; Displacement Current (3 of 5)</vt:lpstr>
      <vt:lpstr>31-1 Changing Electric Fields Produce Magnetic Fields; Displacement Current (4 of 5)</vt:lpstr>
      <vt:lpstr>31-1 Changing Electric Fields Produce Magnetic Fields; Displacement Current (5 of 5)</vt:lpstr>
      <vt:lpstr>31-2 Gauss’s Law for Magnetism</vt:lpstr>
      <vt:lpstr>31-3 Maxwell’s Equations</vt:lpstr>
      <vt:lpstr>31-4 Production of Electromagnetic Waves (1 of 5)</vt:lpstr>
      <vt:lpstr>31-4 Production of Electromagnetic Waves (2 of 5)</vt:lpstr>
      <vt:lpstr>31-4 Production of Electromagnetic Waves (3 of 5)</vt:lpstr>
      <vt:lpstr>31-4 Production of Electromagnetic Waves (4 of 5)</vt:lpstr>
      <vt:lpstr>31-4 Production of Electromagnetic Waves (5 of 5)</vt:lpstr>
      <vt:lpstr>31-5 Electromagnetic Waves, and Their Speed, Derived from Maxwell’s Equations (1 of 7)</vt:lpstr>
      <vt:lpstr>31-5 Electromagnetic Waves, and Their Speed, Derived from Maxwell’s Equations (2 of 7)</vt:lpstr>
      <vt:lpstr>31-5 Electromagnetic Waves, and Their Speed, Derived from Maxwell’s Equations (3 of 7)</vt:lpstr>
      <vt:lpstr>31-5 Electromagnetic Waves, and Their Speed, Derived from Maxwell’s Equations (4 of 7)</vt:lpstr>
      <vt:lpstr>31-5 Electromagnetic Waves, and Their Speed, Derived from Maxwell’s Equations (5 of 7)</vt:lpstr>
      <vt:lpstr>31-5 Electromagnetic Waves, and Their Speed, Derived from Maxwell’s Equations (6 of 7)</vt:lpstr>
      <vt:lpstr>31-5 Electromagnetic Waves, and Their Speed, Derived from Maxwell’s Equations (7 of 7)</vt:lpstr>
      <vt:lpstr>31-6 Light as an Electromagnetic Wave and the Electromagnetic Spectrum (1 of 5)</vt:lpstr>
      <vt:lpstr>31-6 Light as an Electromagnetic Wave and the Electromagnetic Spectrum (2 of 5)</vt:lpstr>
      <vt:lpstr>31-6 Light as an Electromagnetic Wave and the Electromagnetic Spectrum (3 of 5)</vt:lpstr>
      <vt:lpstr>31-6 Light as an Electromagnetic Wave and the Electromagnetic Spectrum (4 of 5)</vt:lpstr>
      <vt:lpstr>31-6 Light as an Electromagnetic Wave and the Electromagnetic Spectrum (5 of 5)</vt:lpstr>
      <vt:lpstr>31-7 Measuring the Speed of Light (1 of 2)</vt:lpstr>
      <vt:lpstr>31-7 Measuring the Speed of Light (2 of 2)</vt:lpstr>
      <vt:lpstr>31-8 Energy in E M Waves; the Poynting Vector (1 of 5)</vt:lpstr>
      <vt:lpstr>31-8 Energy in E M Waves; the Poynting Vector (2 of 5)</vt:lpstr>
      <vt:lpstr>31-8 Energy in E M Waves; the Poynting Vector (3 of 5)</vt:lpstr>
      <vt:lpstr>31-8 Energy in E M Waves; the Poynting Vector (4 of 5)</vt:lpstr>
      <vt:lpstr>31-8 Energy in E  M Waves; the Poynting Vector (5 of 5)</vt:lpstr>
      <vt:lpstr>31-9 Radiation Pressure (1 of 3)</vt:lpstr>
      <vt:lpstr>Summary of Chapter 31 (1 of 3)</vt:lpstr>
      <vt:lpstr>Summary of Chapter 31 (2 of 3)</vt:lpstr>
      <vt:lpstr>Summary of Chapter 31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4340</cp:revision>
  <dcterms:created xsi:type="dcterms:W3CDTF">2014-07-14T20:04:21Z</dcterms:created>
  <dcterms:modified xsi:type="dcterms:W3CDTF">2026-03-22T03:11:12Z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