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64"/>
  </p:notesMasterIdLst>
  <p:handoutMasterIdLst>
    <p:handoutMasterId r:id="rId65"/>
  </p:handoutMasterIdLst>
  <p:sldIdLst>
    <p:sldId id="659" r:id="rId5"/>
    <p:sldId id="484" r:id="rId6"/>
    <p:sldId id="671" r:id="rId7"/>
    <p:sldId id="775" r:id="rId8"/>
    <p:sldId id="776" r:id="rId9"/>
    <p:sldId id="777" r:id="rId10"/>
    <p:sldId id="778" r:id="rId11"/>
    <p:sldId id="638" r:id="rId12"/>
    <p:sldId id="760" r:id="rId13"/>
    <p:sldId id="258" r:id="rId14"/>
    <p:sldId id="612" r:id="rId15"/>
    <p:sldId id="762" r:id="rId16"/>
    <p:sldId id="795" r:id="rId17"/>
    <p:sldId id="641" r:id="rId18"/>
    <p:sldId id="749" r:id="rId19"/>
    <p:sldId id="259" r:id="rId20"/>
    <p:sldId id="723" r:id="rId21"/>
    <p:sldId id="658" r:id="rId22"/>
    <p:sldId id="785" r:id="rId23"/>
    <p:sldId id="618" r:id="rId24"/>
    <p:sldId id="761" r:id="rId25"/>
    <p:sldId id="642" r:id="rId26"/>
    <p:sldId id="779" r:id="rId27"/>
    <p:sldId id="643" r:id="rId28"/>
    <p:sldId id="704" r:id="rId29"/>
    <p:sldId id="706" r:id="rId30"/>
    <p:sldId id="745" r:id="rId31"/>
    <p:sldId id="707" r:id="rId32"/>
    <p:sldId id="796" r:id="rId33"/>
    <p:sldId id="797" r:id="rId34"/>
    <p:sldId id="786" r:id="rId35"/>
    <p:sldId id="710" r:id="rId36"/>
    <p:sldId id="711" r:id="rId37"/>
    <p:sldId id="712" r:id="rId38"/>
    <p:sldId id="713" r:id="rId39"/>
    <p:sldId id="720" r:id="rId40"/>
    <p:sldId id="715" r:id="rId41"/>
    <p:sldId id="717" r:id="rId42"/>
    <p:sldId id="718" r:id="rId43"/>
    <p:sldId id="719" r:id="rId44"/>
    <p:sldId id="724" r:id="rId45"/>
    <p:sldId id="750" r:id="rId46"/>
    <p:sldId id="751" r:id="rId47"/>
    <p:sldId id="774" r:id="rId48"/>
    <p:sldId id="752" r:id="rId49"/>
    <p:sldId id="780" r:id="rId50"/>
    <p:sldId id="782" r:id="rId51"/>
    <p:sldId id="783" r:id="rId52"/>
    <p:sldId id="784" r:id="rId53"/>
    <p:sldId id="787" r:id="rId54"/>
    <p:sldId id="788" r:id="rId55"/>
    <p:sldId id="789" r:id="rId56"/>
    <p:sldId id="790" r:id="rId57"/>
    <p:sldId id="791" r:id="rId58"/>
    <p:sldId id="792" r:id="rId59"/>
    <p:sldId id="793" r:id="rId60"/>
    <p:sldId id="794" r:id="rId61"/>
    <p:sldId id="798" r:id="rId62"/>
    <p:sldId id="66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0" userDrawn="1">
          <p15:clr>
            <a:srgbClr val="A4A3A4"/>
          </p15:clr>
        </p15:guide>
        <p15:guide id="5" orient="horz" pos="1488" userDrawn="1">
          <p15:clr>
            <a:srgbClr val="A4A3A4"/>
          </p15:clr>
        </p15:guide>
        <p15:guide id="7" pos="192" userDrawn="1">
          <p15:clr>
            <a:srgbClr val="A4A3A4"/>
          </p15:clr>
        </p15:guide>
        <p15:guide id="8" pos="5232"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4" autoAdjust="0"/>
    <p:restoredTop sz="74853" autoAdjust="0"/>
  </p:normalViewPr>
  <p:slideViewPr>
    <p:cSldViewPr>
      <p:cViewPr varScale="1">
        <p:scale>
          <a:sx n="58" d="100"/>
          <a:sy n="58" d="100"/>
        </p:scale>
        <p:origin x="1416" y="48"/>
      </p:cViewPr>
      <p:guideLst>
        <p:guide orient="horz" pos="816"/>
        <p:guide pos="2880"/>
        <p:guide orient="horz" pos="1488"/>
        <p:guide pos="192"/>
        <p:guide pos="5232"/>
        <p:guide orient="horz" pos="144"/>
        <p:guide orient="horz" pos="4176"/>
      </p:guideLst>
    </p:cSldViewPr>
  </p:slideViewPr>
  <p:outlineViewPr>
    <p:cViewPr>
      <p:scale>
        <a:sx n="33" d="100"/>
        <a:sy n="33" d="100"/>
      </p:scale>
      <p:origin x="0" y="-51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3/16/2025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3/16/2025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a:p>
            <a:endParaRPr lang="en-US"/>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10</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33-8. Finding the image by ray tracing for a diverging lens.</a:t>
            </a:r>
          </a:p>
          <a:p>
            <a:r>
              <a:rPr lang="en-US" dirty="0"/>
              <a:t>LD: </a:t>
            </a:r>
            <a:r>
              <a:rPr lang="en-US" sz="1200" kern="1200" dirty="0">
                <a:solidFill>
                  <a:schemeClr val="tx1"/>
                </a:solidFill>
                <a:effectLst/>
                <a:latin typeface="+mn-lt"/>
                <a:ea typeface="+mn-ea"/>
                <a:cs typeface="+mn-cs"/>
              </a:rPr>
              <a:t>A horizontal line that represents the principal axis passes through the midpoint of the concave lens. An upward arrow that depicts an object is placed at a point labeled O on the left end of the axis. A point labeled F is marked on the axis to the right of the object. Another point labeled F prime is marked on the axis to the right of the lens. The points F and F prime are equidistant from the midpoint of the lens. A vertical dashed line is drawn at the center of the lens. A horizontal light ray labeled 1 from the tip of the object arrow moves toward the right till the midpoint of the lens. Then the ray gets refracted upward to the right. The ray continues to propagate toward the upper right. Another light ray labeled 2 from the tip of the object arrow moves toward the lower right till the midpoint of the lens above the axis. Then the ray gets refracted toward the right and emerges as a horizontal ray to meet the eye of an observer on the right. A third ray labeled 3 from the tip of the object arrow moves toward the lower right and passes through the optical center of the lens and continues its motion toward the lower right. The ray emerges as a straight line with no deviation in its path. Dashed lines extend backward from all three refracted rays to intersect at a point at the tip of the real image arrow labeled I. The real image arrow I extends upward from the axis. The real image arrow is shorter than the object arrow.</a:t>
            </a:r>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33-9. Deriving the lens equation for a converging lens.</a:t>
            </a:r>
          </a:p>
          <a:p>
            <a:r>
              <a:rPr lang="en-US" dirty="0"/>
              <a:t>LD: </a:t>
            </a:r>
            <a:r>
              <a:rPr lang="en-US" sz="1200" kern="1200" dirty="0">
                <a:solidFill>
                  <a:schemeClr val="tx1"/>
                </a:solidFill>
                <a:effectLst/>
                <a:latin typeface="+mn-lt"/>
                <a:ea typeface="+mn-ea"/>
                <a:cs typeface="+mn-cs"/>
              </a:rPr>
              <a:t>The convex lens is placed at a distance to the right of the object labeled O. Two points labeled F are marked on the principal axis on either sides of the lens. Both the F points are equidistant from the midpoint of the lens. A horizontal light ray from the tip of the object arrow labeled O prime moves toward the right to meet the lens at a point labeled B above the principal axis. Then the ray gets refracted and moves to the lower right, passes through F on the right of the lens and exits the viewing window below the axis. Another light ray from the tip of the object arrow moves toward the lower right and passes through the optical center of the lens labeled “A” and continues to propagate in the same direction. The second ray intersects the first ray at the tip of the inverted real image arrow labeled I prime below the axis. The base of the real image arrow is marked on the principal axis at a point labeled I. The point I is placed to the right of F. The height of the real image arrow is labeled h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Point “A” and B are joined by a vertical dashed line. The region enclosed by “A”, B, F, principal axis, and the first light ray is shaded. The region enclosed by F, I prime, I, first light ray, and the principal axis is shaded. A double-headed arrow labeled d subscript o marks the distance between O and “A”.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marks the distance between I and “A”. A double-headed arrow labeled f marks the distance between F and “A”.</a:t>
            </a:r>
            <a:endParaRPr lang="en-US" dirty="0"/>
          </a:p>
        </p:txBody>
      </p:sp>
    </p:spTree>
    <p:extLst>
      <p:ext uri="{BB962C8B-B14F-4D97-AF65-F5344CB8AC3E}">
        <p14:creationId xmlns:p14="http://schemas.microsoft.com/office/powerpoint/2010/main" val="361911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14</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50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15</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172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16</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dirty="0"/>
              <a:t>Figure 33-11. Example</a:t>
            </a:r>
            <a:r>
              <a:rPr lang="en-US" baseline="0" dirty="0"/>
              <a:t> 33-2. (Not to scale.)</a:t>
            </a:r>
            <a:endParaRPr lang="en-US" dirty="0"/>
          </a:p>
          <a:p>
            <a:r>
              <a:rPr lang="en-US" dirty="0"/>
              <a:t>LD: </a:t>
            </a:r>
            <a:r>
              <a:rPr lang="en-US" sz="1200" kern="1200" dirty="0">
                <a:solidFill>
                  <a:schemeClr val="tx1"/>
                </a:solidFill>
                <a:effectLst/>
                <a:latin typeface="+mn-lt"/>
                <a:ea typeface="+mn-ea"/>
                <a:cs typeface="+mn-cs"/>
              </a:rPr>
              <a:t>The leaf is present on the extreme left of the figure and the lens is placed to the right. A double-headed arrow labeled 100 c m marks the distance between the leaf and the optical center of the lens. A point labeled F prime is marked between the leaf and the lens on the principal axis, closer to the lens. A point labeled F is marked to the right of the lens on the principal axis. The points F and F prime are equidistant from the optical center of the lens. The image of the leaf is shown inverted and diminished to the right of F. A point O prime is marked on the tip of the leaf above the principal axis. Two rays emerge from the point O prime. The first ray labeled 1, which is parallel to the principal axis, strikes the lens at the top, refracts to the lower right, passes through F and ends at the tip of the inverted image below the principal axis. The second ray labeled 3 passes through the optical center of the lens and converges with the ray 1 at the tip of the image.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17</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33-12. An object placed within the focal point of a converging lens produces a virtual image. Example 33</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An upward arrow that depicts an object is placed at a point labeled O on the principal axis to the left of the lens. The tip of the object arrow is labeled O prime. A point labeled F is marked on the principal axis at the right of the lens. Another point labeled F prime is marked on the principal axis at the left of O. The points F and F prime are equidistant from the midpoint of the lens. A horizontal light ray labeled 1 from O prime moves toward the right till the midpoint of the lens. The ray then gets refracted and moves toward the lower right and passes through F. The ray continues to propagate toward the lower right. Another light ray labeled 2 from O prime moves toward the upper right till the midpoint of the lens. Then the ray gets refracted toward the right and emerges as a horizontal ray. A third ray labeled 3 from O prime moves toward the lower right and passes through the optical center of the lens on the principal axis. The ray emerges as a straight line with no deviation in its path. Refracted rays from rays 1 and 3 propagate to meet the eye of an observer at the lower right of the figure. Dashed lines extend backward from all three refracted rays to intersect at a point labeled I prime at the left of F prime. I prime forms the tip of the virtual image arrow that extends from a point labeled I on the axis.</a:t>
            </a:r>
            <a:endParaRPr lang="en-US" dirty="0"/>
          </a:p>
        </p:txBody>
      </p:sp>
    </p:spTree>
    <p:extLst>
      <p:ext uri="{BB962C8B-B14F-4D97-AF65-F5344CB8AC3E}">
        <p14:creationId xmlns:p14="http://schemas.microsoft.com/office/powerpoint/2010/main" val="4271159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18</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3146868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19</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398765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33-13. Two lenses, A and B, used in combination, Example 33 9 5. The small numbers refer to the easily drawn rays; those numbers have a prime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when referring to lens 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Two converging lenses labeled Lens “A” and Lens B are placed on a common principal axis. Lens “A” is present on the left and Lens B is present on the right. A double-headed arrow labeled 80 c m marks the distance between the two lenses. A point labeled F prime subscript “A” is marked on the principal axis to the left of Lens “A”. A point labeled F subscript “A” is marked on the principal axis, between Lens “A” and Lens B. A point labeled F prime subscript “B” is marked on the principal axis between F subscript “A” and Lens B. A point labeled F subscript B is marked on the principal axis to the right of Lens B. Part (b): Two converging lens labeled “A” and B are placed on a common principal axis. “A” is present on the left and B is present on the right. A point labeled F prime subscript “A” is marked on the principal axis to the left of “A”. A point labeled F subscript “A” is marked on the principal axis, between “A” and B. A point labeled F prime subscript “B” is marked on the principal axis between F subscript “A” and B. A point labeled F subscript B is marked on the principal axis to the right of B. An upward arrow that depicts an object is placed at a point labeled O at the left end of the principal axis. A horizontal light ray labeled 1 from the tip of the object arrow moves horizontally toward the right till the midpoint of “A” above the principal axis. Then the ray gets refracted and moves to the lower right, and passes through F subscript “A”. The ray continues to propagate toward the lower right. Another light ray labeled 2 from the tip of the object arrow moves toward the lower right and passes through F prime subscript “A”. The ray continues to propagate till it reaches the midpoint of the lens below the principal axis. Then the ray gets refracted and emerges as a horizontal ray. A third ray labeled 3 from the tip of the object arrow moves toward the lower right. The ray passes through the optical center of the lens “A” and continues its path of motion with no deviation. A fourth ray labeled 4 from the tip of the object arrow passes the principal axis to the left of F prime subscript “A”, strikes “A” and bends slightly upward as it gets refracted. The refracted rays of 1, 2, 3, and 4 converge at the tip of an inverted real image arrow labeled I subscript “A”. The point of convergence is labeled O subscript B (equals I subscript “A”). From O subscript B, the light ray 1 exits the viewing window between “A” and B. The light ray 3 strikes B at a point below the principal axis, refracts upward exits the viewing window to the right of B. The light ray is renamed to 1 prime after O subscript B. 1 prime continues to propagate parallel to the principal axis, strikes B, and refracts upward to pass through F subscript B. The light ray 4 is renamed to 3 prime and passes through the optical center of B, and exits the viewing window to the right of B. The refracted rays converge at a point labeled I subscript B that indicates the tip of an object placed to the right of B on the principal axis. A double-headed arrow labeled d subscript o “A” marks the distance of O from the optical center of “A”.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 marks the distance of I subscript “A” from the optical center of “A”. A double-headed arrow labeled d subscript o B marks the distance of I subscript “A” from the optical center of B.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B marks the distance of I subscript B from the optical center of B.</a:t>
            </a:r>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33-14. Determining the focal length of a diverging lens. Example 33–6.</a:t>
            </a:r>
          </a:p>
          <a:p>
            <a:r>
              <a:rPr lang="en-US" dirty="0"/>
              <a:t>LD: </a:t>
            </a:r>
            <a:r>
              <a:rPr lang="en-US" sz="1200" kern="1200" dirty="0">
                <a:solidFill>
                  <a:schemeClr val="tx1"/>
                </a:solidFill>
                <a:effectLst/>
                <a:latin typeface="+mn-lt"/>
                <a:ea typeface="+mn-ea"/>
                <a:cs typeface="+mn-cs"/>
              </a:rPr>
              <a:t>The converging lens is on the left and the diverging lens is on the right, such that, the right boundary of the converging lens is in contact with the left boundary of the diverging lens. Seven horizontal light rays emerge from the left of the figure till the left boundary of the lens. Then the light rays get refracted to converge at a point labeled Image made by second lens (final image) on the right of the two lenses. Two dashed lines at the top and bottom from the right boundary of the converging lens converge at a point labeled Image point made by first lens (object point for second lens). The Image point made by first lens (object point for second lens) is placed between the diverging lens and the point Image made by second lens (final image). A double-headed arrow labeled f subscript C marks the distance between the point of contact of the two lenses and the Image point made by first lens (object point for second lens). A double-headed arrow labeled f subscript T equals 28.5 c m marks the distance between the point of contact of the two lenses and the point Image made by second lens (final image).</a:t>
            </a:r>
            <a:endParaRPr lang="en-US" dirty="0"/>
          </a:p>
        </p:txBody>
      </p:sp>
    </p:spTree>
    <p:extLst>
      <p:ext uri="{BB962C8B-B14F-4D97-AF65-F5344CB8AC3E}">
        <p14:creationId xmlns:p14="http://schemas.microsoft.com/office/powerpoint/2010/main" val="2899929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33-16. Diagram of a ray passing through a lens for derivation of the lens maker</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equation.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Two points labeled C subscript 1 and C subscript 2 are marked at the right and the left of the lens, respectively, on the principal axis. The light ray enters the viewing window parallel to the principal axis from the left and strikes the left boundary of the lens at a height of h subscript 1 from the principal axis. The ray refracts inside the lens slightly toward the bottom left, then again refracts outside the lens and passes through a point labeled F on the axis, at an angle beta. Inside the lens, the light ray makes an angle gamma with the horizontal at the left boundary of the lens. The refracted ray, exits the right boundary of the lens at a height labeled h subscript 2. A dashed line from C subscript 2 at an angle alpha with the axis, passes through the point of contact between the light ray and the right boundary of the lens. The dashed line makes an angle labeled theta subscript 4 with the refracted ray outside the lens and angle theta subscript 3 with the ray inside the lens. A dashed line from C subscript 1, at an angle theta subscript 1 with the axis, passes toward the top left through the point of contact between the incident light ray and the left boundary of the lens. The dashed line makes an angle labeled theta subscript 1 with the incident ray outside the lens and angle theta subscript 2 with the ray inside the lens.</a:t>
            </a:r>
            <a:endParaRPr lang="en-US" dirty="0"/>
          </a:p>
        </p:txBody>
      </p:sp>
    </p:spTree>
    <p:extLst>
      <p:ext uri="{BB962C8B-B14F-4D97-AF65-F5344CB8AC3E}">
        <p14:creationId xmlns:p14="http://schemas.microsoft.com/office/powerpoint/2010/main" val="37924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33-15. Example 33–7.</a:t>
            </a:r>
          </a:p>
          <a:p>
            <a:r>
              <a:rPr lang="en-US" dirty="0"/>
              <a:t>LD: </a:t>
            </a:r>
            <a:r>
              <a:rPr lang="en-US" sz="1200" kern="1200" dirty="0">
                <a:solidFill>
                  <a:schemeClr val="tx1"/>
                </a:solidFill>
                <a:effectLst/>
                <a:latin typeface="+mn-lt"/>
                <a:ea typeface="+mn-ea"/>
                <a:cs typeface="+mn-cs"/>
              </a:rPr>
              <a:t>The lens is placed on the extreme left of the figure. A point labeled C subscript 1 is marked on the principal axis to the right of the midpoint of the lens. Another point labeled C subscript 2 is marked on the principal axis to the right of C subscript 1. A double-headed arrow labeled R subscript 1 Baseline equals 22.4 c m marks the distance of the outer surface of the lens from C subscript 1. A double-headed arrow labeled R subscript 2 Baseline equals negative 46.2 c m marks the distance of the inner surface of the lens from C subscript 2.</a:t>
            </a:r>
            <a:endParaRPr lang="en-US" dirty="0"/>
          </a:p>
        </p:txBody>
      </p:sp>
    </p:spTree>
    <p:extLst>
      <p:ext uri="{BB962C8B-B14F-4D97-AF65-F5344CB8AC3E}">
        <p14:creationId xmlns:p14="http://schemas.microsoft.com/office/powerpoint/2010/main" val="392778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33-17. A simple camera.</a:t>
            </a:r>
          </a:p>
          <a:p>
            <a:r>
              <a:rPr lang="en-US" dirty="0"/>
              <a:t>LD: </a:t>
            </a:r>
            <a:r>
              <a:rPr lang="en-US" sz="1200" kern="1200" dirty="0">
                <a:solidFill>
                  <a:schemeClr val="tx1"/>
                </a:solidFill>
                <a:effectLst/>
                <a:latin typeface="+mn-lt"/>
                <a:ea typeface="+mn-ea"/>
                <a:cs typeface="+mn-cs"/>
              </a:rPr>
              <a:t>The first half of the camera body is in the shape of a horizontal rectangle and the second half is shaped as a vertical rectangle. A convex lens labeled Lens is placed on the extreme left of the camera body. Behind the lens, two vertical lines labeled Iris diaphragm or “stop”, extend from the top and bottom, inside the camera with a slit between them. The slit is labeled D equals lens opening. The iris diaphragm is followed by two vertical lines labeled Shutter that extend from the top and bottom, inside the camera and are placed one after the other. A vertical line labeled Sensor or film, is shown on the right end of the camera. A small rectangular protrusion labeled Viewfinder is shown at the top of the vertically oriented portion of the camera.</a:t>
            </a:r>
            <a:endParaRPr lang="en-US" dirty="0"/>
          </a:p>
        </p:txBody>
      </p:sp>
    </p:spTree>
    <p:extLst>
      <p:ext uri="{BB962C8B-B14F-4D97-AF65-F5344CB8AC3E}">
        <p14:creationId xmlns:p14="http://schemas.microsoft.com/office/powerpoint/2010/main" val="297787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33-18. Portion of a typical Bayer array sensor. A square group of four pixels RG GB is sometimes called a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color pixel.</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(R is red, G green, B blue.)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portion of the sensor is shown as a square with gridlines on it. There are seven horizontal and vertical gridlines. The gridlines form sixty four squares arranged in eight rows and eight columns. The squares of the odd rows are colored pink and green alternatively from left to right. The squares of the even rows are colored green and blue alternatively from left to right. The first two squares from the first two rows on the top left corner are outlined as one square using solid dashed lines and is labeled Color pixel. Seventeen small line segments on the top and the bottom of the sensor plate are labeled Electrodes.</a:t>
            </a:r>
            <a:endParaRPr lang="en-US" dirty="0"/>
          </a:p>
        </p:txBody>
      </p:sp>
    </p:spTree>
    <p:extLst>
      <p:ext uri="{BB962C8B-B14F-4D97-AF65-F5344CB8AC3E}">
        <p14:creationId xmlns:p14="http://schemas.microsoft.com/office/powerpoint/2010/main" val="3264374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3683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33-23. </a:t>
            </a:r>
            <a:r>
              <a:rPr lang="en-US" sz="1200" b="0" i="0" u="none" strike="noStrike" kern="1200" baseline="0" dirty="0">
                <a:solidFill>
                  <a:schemeClr val="tx1"/>
                </a:solidFill>
                <a:latin typeface="+mn-lt"/>
                <a:ea typeface="+mn-ea"/>
                <a:cs typeface="+mn-cs"/>
              </a:rPr>
              <a:t>When the lens is positioned to focus on a nearby object, points on a distant object produce circles and are therefore blurred. (The effect is shown greatly exaggerated.)</a:t>
            </a:r>
            <a:endParaRPr lang="en-US" dirty="0"/>
          </a:p>
          <a:p>
            <a:r>
              <a:rPr lang="en-US" dirty="0"/>
              <a:t>LD: </a:t>
            </a:r>
            <a:r>
              <a:rPr lang="en-US" sz="1200" kern="1200" dirty="0">
                <a:solidFill>
                  <a:schemeClr val="tx1"/>
                </a:solidFill>
                <a:effectLst/>
                <a:latin typeface="+mn-lt"/>
                <a:ea typeface="+mn-ea"/>
                <a:cs typeface="+mn-cs"/>
              </a:rPr>
              <a:t>An outline of a camera facing toward left is placed at the right of the figure. The first half of the camera body is in the shape of a horizontal rectangle and the second half is shaped as a vertical rectangle. A convex lens is placed on the left end of the camera body. A vertical line is shown inside the right end of the camera body. A point is marked on the left of the camera along the midpoint of the camera lens. Two light rays labeled Rays from nearby object (in focus) emerge from the point toward the upper right and lower right, respectively, till the right boundary of the lens. The light rays then get refracted toward the lower right and upper right, respectively, to converge at a point on the midpoint of the vertical line. Two horizontal light rays labeled Rays from distant object emerge from the left of the figure till the left boundary of the lens. The light rays then get refracted toward the lower right and upper right, respectively, to converge at a point at the center of the camera body. The refracted rays then continue to propagate toward the lower right and upper right and meet the vertical line at a point above and below the point of convergence of the refracted rays from the nearby object. A double-headed arrow labeled "Circle of Confusion" for distant object (greatly exaggerated) indicates the distance between the refracted rays from the distant object on the vertical line.</a:t>
            </a:r>
            <a:endParaRPr lang="en-US" dirty="0"/>
          </a:p>
        </p:txBody>
      </p:sp>
    </p:spTree>
    <p:extLst>
      <p:ext uri="{BB962C8B-B14F-4D97-AF65-F5344CB8AC3E}">
        <p14:creationId xmlns:p14="http://schemas.microsoft.com/office/powerpoint/2010/main" val="10098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17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64DB796C-6FEF-40AE-8E9E-4F1A6A9C527A}" type="slidenum">
              <a:rPr lang="en-US" altLang="en-US" sz="1200" b="0"/>
              <a:pPr/>
              <a:t>30</a:t>
            </a:fld>
            <a:endParaRPr lang="en-US" altLang="en-US" sz="12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45100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33-25. Diagram of a human eye.</a:t>
            </a:r>
          </a:p>
          <a:p>
            <a:r>
              <a:rPr lang="en-US" dirty="0"/>
              <a:t>LD: </a:t>
            </a:r>
            <a:r>
              <a:rPr lang="en-US" sz="1200" kern="1200" dirty="0">
                <a:solidFill>
                  <a:schemeClr val="tx1"/>
                </a:solidFill>
                <a:effectLst/>
                <a:latin typeface="+mn-lt"/>
                <a:ea typeface="+mn-ea"/>
                <a:cs typeface="+mn-cs"/>
              </a:rPr>
              <a:t>The side view of the human eye is shown to have an almost spherical shape with a small bulge on the left. The small bulge has a convex curvature and is separated from the rest of the eye by the Ciliary muscles, iris and lens. The bulged area is labeled Cornea and is filled with a fluid labeled Aqueous humor. Ciliary muscles extend from the top and bottom ends. They hold convex shaped structure labeled Lens at the center. A structure labeled Iris extends from the Ciliary muscles and runs along the front side of the lens from both the ends. The space to the left of the lens that is not attached to the iris is labeled pupil. The spherical shape behind the bulge is filled with a fluid labeled Vitreous humor. The curved rear surface has an inner outline labeled Retina. A small pit in the retina is labeled Fovea. The rear surface extends to form a narrow path labeled Optic nerve.</a:t>
            </a:r>
            <a:endParaRPr lang="en-US" dirty="0"/>
          </a:p>
        </p:txBody>
      </p:sp>
    </p:spTree>
    <p:extLst>
      <p:ext uri="{BB962C8B-B14F-4D97-AF65-F5344CB8AC3E}">
        <p14:creationId xmlns:p14="http://schemas.microsoft.com/office/powerpoint/2010/main" val="1429431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33-26. Accommodation by a normal eye: (a) lens relaxed, focused at infinity; (b) lens thickened, focused on a nearby object.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Two horizontal parallel light rays emerge from an object at infinity. The light rays are incident on the lens of an eye placed at the right side of the figure. The rays then get refracted and converge at a point on the retina. The point of convergence is labeled Focal point of lens and cornea.</a:t>
            </a:r>
          </a:p>
          <a:p>
            <a:r>
              <a:rPr lang="en-US" sz="1200" kern="1200" dirty="0">
                <a:solidFill>
                  <a:schemeClr val="tx1"/>
                </a:solidFill>
                <a:effectLst/>
                <a:latin typeface="+mn-lt"/>
                <a:ea typeface="+mn-ea"/>
                <a:cs typeface="+mn-cs"/>
              </a:rPr>
              <a:t>LD: Two divergent rays from a point labeled Object are incident on the lens of an eye placed at the right side of the figure. The lens of the eye appears to be broad at the center. The rays then get refracted and converge at a point on the retina. A point inside the eye, to the left of the retina is labeled Focal point of lens and cornea.</a:t>
            </a:r>
            <a:endParaRPr lang="en-US" dirty="0"/>
          </a:p>
        </p:txBody>
      </p:sp>
    </p:spTree>
    <p:extLst>
      <p:ext uri="{BB962C8B-B14F-4D97-AF65-F5344CB8AC3E}">
        <p14:creationId xmlns:p14="http://schemas.microsoft.com/office/powerpoint/2010/main" val="2571124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242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33-27. Correcting eye defects with lenses. (a) A nearsighted eye, which cannot focus clearly on distant objects (focal point is in front of retina), can be corrected (b) by use of a diverging lens.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Nearsighted eye: Two horizontal parallel light rays emerge from an object at infinity. The light rays are incident on the lens of an eye placed at the right side of the figure. The lens appears elongated. Then the rays get refracted and converge at a point before the retina. Part (b) Corrected nearsighted eye: Two horizontal parallel light rays are incident on a concave meniscus lens placed with the plane side facing toward the left. The concave meniscus lens is positioned at the left side of the lens of an eye placed at the right side of the figure. The lens of the eye appears elongated. The rays get refracted and slightly diverge till the surface of the eye. Then the rays get refracted and converge at a point on the retina passing through the top and bottom of the lens of the eye.</a:t>
            </a:r>
            <a:endParaRPr lang="en-US" dirty="0"/>
          </a:p>
        </p:txBody>
      </p:sp>
    </p:spTree>
    <p:extLst>
      <p:ext uri="{BB962C8B-B14F-4D97-AF65-F5344CB8AC3E}">
        <p14:creationId xmlns:p14="http://schemas.microsoft.com/office/powerpoint/2010/main" val="4013692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33-27. Correcting eye defects with lenses. (c) A farsighted eye, which cannot focus clearly on nearby objects (image point behind retina), can be corrected (d) by use of a converging lens.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(c) Farsighted eye: Two divergent rays from a point labeled Object are incident on the lens of an eye placed at the right side of the figure. The lens appears broad at the center. The rays then get refracted and converge at a point at the right side of the retina. Part (d) Corrected farsighted eye: Two divergent rays from a point labeled Object are incident on a convex meniscus lens positioned at the left side of the lens of an eye. The lens of the eye appears broad at the center. The rays then get refracted and emerge as horizontal parallel rays. The parallel rays are incident on the lens in the eye, which appears broad at the center. Then the rays refract again and converge at a point on the retina passing through the top and bottom of the lens of the eye.</a:t>
            </a:r>
            <a:endParaRPr lang="en-US" dirty="0"/>
          </a:p>
        </p:txBody>
      </p:sp>
    </p:spTree>
    <p:extLst>
      <p:ext uri="{BB962C8B-B14F-4D97-AF65-F5344CB8AC3E}">
        <p14:creationId xmlns:p14="http://schemas.microsoft.com/office/powerpoint/2010/main" val="3546771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33-29. Lens of reading glasses (Example 33</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human eye that faces toward the left is present on the extreme right of the figure. A converging lens is present at the left of the eye. An object arrow labeled Object is placed at a point on the left of the lens. Two rays diverge from the object toward the lens. The rays refract and approach the top and bottom of the eye. The rays are extended backward using dashed lines. The dashed lines converge at a point on the extreme left from where a virtual image arrow extends to the top. The virtual image arrow is labeled Image.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marks the distance between the optical center of the lens and the Image. A double-headed arrow labeled d subscript o marks the distance between the optical center of the lens and Object.</a:t>
            </a:r>
            <a:endParaRPr lang="en-US" dirty="0"/>
          </a:p>
        </p:txBody>
      </p:sp>
    </p:spTree>
    <p:extLst>
      <p:ext uri="{BB962C8B-B14F-4D97-AF65-F5344CB8AC3E}">
        <p14:creationId xmlns:p14="http://schemas.microsoft.com/office/powerpoint/2010/main" val="2066457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33-30. Example 33</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Two horizontal light rays parallel to each other emerge from an object placed at infinity at the left of the figure. The rays strike the left boundary of a thin meniscus lens, which is placed at the right. Then the light rays at the top and bottom get refracted toward the upper right and lower right, respectively. Dashed lines extend backward from the refracted rays to intersect at a point labeled I to the left of the lens. A double-headed arrow labeled 17 c m (Far point) marks the distance from point I to a human eye that is placed at the right of the lens. Part (b): Two light rays emerge from a point labeled O at the left of the figure. The rays move toward the upper right and lower right, respectively, till the left boundary of a thin meniscus lens placed at the right. Then the light rays get refracted toward the upper right and lower right, respectively. Dashed lines are extended backward from the refracted rays to intersect at a point labeled I to the left of the lens. A double-headed arrow labeled 12 c m (Near point) marks the distance from point I to a human eye that is placed at the right of the lens.</a:t>
            </a:r>
            <a:endParaRPr lang="en-US" dirty="0"/>
          </a:p>
        </p:txBody>
      </p:sp>
    </p:spTree>
    <p:extLst>
      <p:ext uri="{BB962C8B-B14F-4D97-AF65-F5344CB8AC3E}">
        <p14:creationId xmlns:p14="http://schemas.microsoft.com/office/powerpoint/2010/main" val="3031662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33-31. </a:t>
            </a:r>
            <a:r>
              <a:rPr lang="en-US" sz="1200" b="0" i="0" u="none" strike="noStrike" kern="1200" baseline="0" dirty="0">
                <a:solidFill>
                  <a:schemeClr val="tx1"/>
                </a:solidFill>
                <a:latin typeface="+mn-lt"/>
                <a:ea typeface="+mn-ea"/>
                <a:cs typeface="+mn-cs"/>
              </a:rPr>
              <a:t>(a) Under water, we see a blurry image because light rays are bent much less than in air. (b) If we wear goggles, we again have an air 9 cornea interface and can see clearly.</a:t>
            </a:r>
            <a:endParaRPr lang="en-US" dirty="0"/>
          </a:p>
          <a:p>
            <a:r>
              <a:rPr lang="en-US" dirty="0"/>
              <a:t>LD: </a:t>
            </a:r>
            <a:r>
              <a:rPr lang="en-US" sz="1200" kern="1200" dirty="0">
                <a:solidFill>
                  <a:schemeClr val="tx1"/>
                </a:solidFill>
                <a:effectLst/>
                <a:latin typeface="+mn-lt"/>
                <a:ea typeface="+mn-ea"/>
                <a:cs typeface="+mn-cs"/>
              </a:rPr>
              <a:t>Part ("a"): The left side of the figure is the water medium. Two divergent rays from a point labeled Object at a point inside the water are incident on the lens of an eye at the right. Then the rays get refracted and converge at a point behind the retina. Note: n equals 1.33. Part (b): The left side of the figure is the water medium. A pair of underwater goggles is placed on the eye at the right. The goggles form an air medium between the eye and the water medium. Two divergent rays from a point labeled Object inside the water medium are incident on the lens of the eye. Then the rays get refracted and converge at a point on the retina.</a:t>
            </a:r>
            <a:endParaRPr lang="en-US" dirty="0"/>
          </a:p>
        </p:txBody>
      </p:sp>
    </p:spTree>
    <p:extLst>
      <p:ext uri="{BB962C8B-B14F-4D97-AF65-F5344CB8AC3E}">
        <p14:creationId xmlns:p14="http://schemas.microsoft.com/office/powerpoint/2010/main" val="690190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33-33a. Leaf viewed (a) through a magnifying glass. The eye is focused at its near point.</a:t>
            </a:r>
          </a:p>
          <a:p>
            <a:r>
              <a:rPr lang="en-US" dirty="0"/>
              <a:t>LD: </a:t>
            </a:r>
            <a:r>
              <a:rPr lang="en-US" sz="1200" kern="1200" dirty="0">
                <a:solidFill>
                  <a:schemeClr val="tx1"/>
                </a:solidFill>
                <a:effectLst/>
                <a:latin typeface="+mn-lt"/>
                <a:ea typeface="+mn-ea"/>
                <a:cs typeface="+mn-cs"/>
              </a:rPr>
              <a:t>Part (“a”), Leaf viewed through a magnifying glass: The eye facing toward the left is shown at the extreme right of the figure. A convex lens is placed at the left of the eye. The object depicted as a leaf is placed on the left of the lens and the image of the leaf is placed to the left of the object. The height of the object from the principal axis is labeled h. A point F is marked on the principal axis to the left of the object. Two rays emerge from the object and approach two points at the top and bottom of the lens. The first ray is parallel to the axis. It refracts and bends slightly downward to the right, exits the lens, and stops at a point near the top of the eye. The second ray, passes through the optical center of the lens and propagate in the same path after refraction at an angle theta prime with the axis. The second ray stops at a point near the bottom of the eye. The two dashed lines converge at image above the principal axis, to the left of F. The dashed line corresponding to the second ray makes an angle labeled theta prime with the axis. A double-headed arrow labeled d subscript o marks the distance between the object and the optical center. A double-headed arrow labeled d subscript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marks the distance between Image and the optical center.</a:t>
            </a:r>
            <a:endParaRPr lang="en-US" dirty="0"/>
          </a:p>
        </p:txBody>
      </p:sp>
    </p:spTree>
    <p:extLst>
      <p:ext uri="{BB962C8B-B14F-4D97-AF65-F5344CB8AC3E}">
        <p14:creationId xmlns:p14="http://schemas.microsoft.com/office/powerpoint/2010/main" val="668393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469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33-2. </a:t>
            </a:r>
            <a:r>
              <a:rPr lang="en-US" sz="1200" b="0" i="0" u="none" strike="noStrike" kern="1200" baseline="0" dirty="0">
                <a:solidFill>
                  <a:schemeClr val="tx1"/>
                </a:solidFill>
                <a:latin typeface="+mn-lt"/>
                <a:ea typeface="+mn-ea"/>
                <a:cs typeface="+mn-cs"/>
              </a:rPr>
              <a:t>(a) Converging lenses and (b) diverging lenses, shown in cross section. Converging lenses are thicker at the center whereas diverging lenses are thicker at the edges. (c) Photo of a converging lens (on the left) and a diverging lens (right). (d) Converging lenses (top), and diverging lenses (below), lying flat, and raised off the paper to form images.</a:t>
            </a:r>
            <a:endParaRPr lang="en-US" dirty="0"/>
          </a:p>
          <a:p>
            <a:r>
              <a:rPr lang="en-US" dirty="0"/>
              <a:t>LD: </a:t>
            </a:r>
            <a:r>
              <a:rPr lang="en-US" sz="1200" kern="1200" dirty="0">
                <a:solidFill>
                  <a:schemeClr val="tx1"/>
                </a:solidFill>
                <a:effectLst/>
                <a:latin typeface="+mn-lt"/>
                <a:ea typeface="+mn-ea"/>
                <a:cs typeface="+mn-cs"/>
              </a:rPr>
              <a:t>Part (“a”) Converging Lenses: Three types of converging lenses are shown. On the left, a lens labeled Double convex with two convex surfaces is shown. The convex surface is bulged outward on the left and right. In the center, a lens labeled </a:t>
            </a:r>
            <a:r>
              <a:rPr lang="en-US" sz="1200" kern="1200" dirty="0" err="1">
                <a:solidFill>
                  <a:schemeClr val="tx1"/>
                </a:solidFill>
                <a:effectLst/>
                <a:latin typeface="+mn-lt"/>
                <a:ea typeface="+mn-ea"/>
                <a:cs typeface="+mn-cs"/>
              </a:rPr>
              <a:t>Planoconvex</a:t>
            </a:r>
            <a:r>
              <a:rPr lang="en-US" sz="1200" kern="1200" dirty="0">
                <a:solidFill>
                  <a:schemeClr val="tx1"/>
                </a:solidFill>
                <a:effectLst/>
                <a:latin typeface="+mn-lt"/>
                <a:ea typeface="+mn-ea"/>
                <a:cs typeface="+mn-cs"/>
              </a:rPr>
              <a:t> with a convex surface on the left side and a flat surface on the right side is shown. On the right, a lens labeled Convex meniscus with a convex surface on the left side and a concave surface on the right side is shown. Part (b) Diverging Lenses: Three types of diverging lenses are shown. On the left, a lens labeled Double concave with two concave surfaces is shown. The concave surface is bulged inward on the left and right side. In the center, a lens labeled </a:t>
            </a:r>
            <a:r>
              <a:rPr lang="en-US" sz="1200" kern="1200" dirty="0" err="1">
                <a:solidFill>
                  <a:schemeClr val="tx1"/>
                </a:solidFill>
                <a:effectLst/>
                <a:latin typeface="+mn-lt"/>
                <a:ea typeface="+mn-ea"/>
                <a:cs typeface="+mn-cs"/>
              </a:rPr>
              <a:t>Planoconcave</a:t>
            </a:r>
            <a:r>
              <a:rPr lang="en-US" sz="1200" kern="1200" dirty="0">
                <a:solidFill>
                  <a:schemeClr val="tx1"/>
                </a:solidFill>
                <a:effectLst/>
                <a:latin typeface="+mn-lt"/>
                <a:ea typeface="+mn-ea"/>
                <a:cs typeface="+mn-cs"/>
              </a:rPr>
              <a:t> with a concave surface on the left side and a flat surface on the right side is shown. On the right, a lens labeled Concave meniscus with a concave surface on the left side and a convex surface on the right side is shown. Part (c): A photograph of a circular converging lens on the left and a circular diverging lens on the right is shown. The converging lens is thicker at the center and the diverging lens is thicker at the edges. Part (d): A pair of converging lenses and a pair of diverging lenses placed one below the other are shown on a graph paper. On the top left, a converging lens is placed on the graph paper. On top right, a converging lens is held by a hand and the magnified image of the graph lines are shown through the lens. On the bottom left, a diverging lens is placed on the graph paper. On the bottom right, a diverging lens is held by a hand and a diminished image of the graph lines is shown through the lens.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71828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197782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78544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33-36. Astronomical telescope (refracting). Parallel light from one point on a distant object (do =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is brought to a focus by the objective lens in its focal plane. This image (I1) is magnified by the eyepiece to form  the final image I2, which is inverted (and not much use for viewing objects on Earth). Only two of the rays shown entering the objective lens are standard rays (2 and 3) as described in Fig. 33</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Two converging lenses are shown. The lens on the left is labeled Objective lens and the lens on the right is labeled Eyepiece. A point labeled F subscript e is at the right of Eyepiece on the principal axis. A point labeled F subscript o is at the left of Eyepiece. A point labeled F prime subscript e is placed close to F subscript o at the left. A human eye that faces toward the left is placed at the right of Eyepiece. Three parallel light rays labeled Parallel rays from object at infinity strikes the left boundary of Objective lens. The rays get refracted toward the lower right and pass through Objective lens. The ray at the center makes an angle labeled theta with the principal axis. The rays continue to refract and meet at the tip of the inverted real image arrow labeled I subscript 1, drawn from the point F subscript o. The height of the real image arrow is labeled h. The light rays continue to move in the same direction and strike the lower left boundary of the eyepiece, reflect upward to the right toward the principal axis, and make an angle labeled theta prime with the horizontal. Then the rays move upward to meet the eye on the right. The topmost ray passes through the point F subscript e on the principal. The reflected rays are extended backward by dashed lines and appear to meet at the tip of an inverted virtual image arrow labeled I subscript 2. The arrow is placed to the left of the objective lens. The virtual image arrow is larger than the real image arrow. A double-headed arrow labeled f subscript o indicates the distance from Objective lens to F subscript o. A double-headed arrow labeled f subscript e indicates the distance from F prime subscript e to Eyepiece. Another double-headed arrow labeled f subscript e indicates the distance from Eyepiece to F subscript e.</a:t>
            </a:r>
            <a:endParaRPr lang="en-US" dirty="0"/>
          </a:p>
        </p:txBody>
      </p:sp>
    </p:spTree>
    <p:extLst>
      <p:ext uri="{BB962C8B-B14F-4D97-AF65-F5344CB8AC3E}">
        <p14:creationId xmlns:p14="http://schemas.microsoft.com/office/powerpoint/2010/main" val="2783046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33-38. </a:t>
            </a:r>
            <a:r>
              <a:rPr lang="en-US" sz="1200" b="0" i="0" u="none" strike="noStrike" kern="1200" baseline="0" dirty="0">
                <a:solidFill>
                  <a:schemeClr val="tx1"/>
                </a:solidFill>
                <a:latin typeface="+mn-lt"/>
                <a:ea typeface="+mn-ea"/>
                <a:cs typeface="+mn-cs"/>
              </a:rPr>
              <a:t>A concave mirror can be used as the objective of an astronomical telescope. Arrangement (a) is called the Newtonian focus, and (b) the Cassegrainian focus. Other arrangements are also possible. (c) The 200-inch (mirror diameter) Hale telescope on Palomar Mountain in California. (d) The Large Binocular Telescope in Arizona uses two 8.4-m-diameter objective reflectors; it was constructed in Italy.</a:t>
            </a:r>
            <a:endParaRPr lang="en-US" dirty="0"/>
          </a:p>
          <a:p>
            <a:r>
              <a:rPr lang="en-US" dirty="0"/>
              <a:t>LD: </a:t>
            </a:r>
            <a:r>
              <a:rPr lang="en-US" sz="1200" kern="1200" dirty="0">
                <a:solidFill>
                  <a:schemeClr val="tx1"/>
                </a:solidFill>
                <a:effectLst/>
                <a:latin typeface="+mn-lt"/>
                <a:ea typeface="+mn-ea"/>
                <a:cs typeface="+mn-cs"/>
              </a:rPr>
              <a:t>Part (“a”): The concave mirror is placed on the right side and a tilted secondary mirror is placed in front of the reflecting surface of the concave mirror. The secondary mirror is tilted to the right approximately at an angle of 45 degrees. The eyepiece of the telescope is shown below the secondary mirror. Two light rays labeled Parallel rays from distant object, are projected on the concave mirror. The light rays reflect from the concave mirror and appear to converge at the secondary mirror. From the secondary mirror, the light rays reflect downward, converge each other and pass through the eyepiece of the telescope. The light rays become parallel to each other as they cross the eyepiece. The arrangement is called Newtonian focus. Part (b): A concave mirror used as an objective is shown. The concave mirror is placed on the right and a vertical secondary mirror is placed on the left of the figure, in front of the reflecting surface of the concave mirror. The eyepiece of the telescope is shown behind the concave mirror. Two parallel rays of light are projected on the concave mirror. The light rays reflect from the concave mirror and appear to converge at the secondary mirror. From the secondary mirror, the light rays reflect backward toward the eyepiece, converge with each other, and pass through the eyepiece of the telescope. The light rays become parallel to each other as they cross the eyepiece. The arrangement is called Cassegrainian focus. Part (c): A photograph of a 200-inch mirror diameter Hale telescope on Palomar Mountain in California is shown. Part (d): A photograph of the Large Binocular Telescope in Arizona that uses two 8.4-m-diameter objective reflectors is shown.</a:t>
            </a:r>
            <a:endParaRPr lang="en-US" dirty="0"/>
          </a:p>
        </p:txBody>
      </p:sp>
    </p:spTree>
    <p:extLst>
      <p:ext uri="{BB962C8B-B14F-4D97-AF65-F5344CB8AC3E}">
        <p14:creationId xmlns:p14="http://schemas.microsoft.com/office/powerpoint/2010/main" val="580876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33-39. Terrestrial telescopes that produce an upright image: (a) Galilean; (b) spyglass, or erector type.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Image formed by a Galilean telescope is shown. A converging lens labeled Objective lens and a diverging lens labeled Eyepiece are shown. Objective lens is to the left of the Eyepiece. Two light rays labeled Parallel rays from distant object strike the left boundary of Objective lens, refract toward the principal axis, and then strike the left boundary of Eyepiece. The rays slightly diverge away from the principal axis as they exit Eyepiece. The projections of the diverged rays are extended backward using dashed lines and they meet at the tip of a dashed arrow labeled Final image (virtual) on the left side of the lenses. Part (b): Image formed by a spyglass is shown. Three converging lenses labeled Objective lens, Third lens, and Eyepiece are shown. The Objective lens is on the left, the third lens is in the center, and the eyepiece is on the right. Two light rays strike the left boundary of Objective lens at the top and bottom, refract toward the principal axis, meet below the principal axis, and then strike the left boundary of Third lens below the principal axis. Tip of an inverted real image arrow labeled F subscript o, from the principal axis meets the point of convergence of the light rays between Objective lens and the Third lens. The light rays refract upward from Third lens and again converge above the principal axis, and then strike the left boundary of Eyepiece at the top. The tip of a real image arrow from the principal axis meets the point of convergence of the light rays between Eyepiece and Third lens. Then the rays bend toward the principal axis as they exit Eye piece. The projections of the rays are extended backward by dashed lines and they meet at the tip of a virtual image arrow labeled Final image (virtual) to the right of F subscript o. The length of the virtual image arrow is greater than the real image arrows.</a:t>
            </a:r>
            <a:endParaRPr lang="en-US" dirty="0"/>
          </a:p>
        </p:txBody>
      </p:sp>
    </p:spTree>
    <p:extLst>
      <p:ext uri="{BB962C8B-B14F-4D97-AF65-F5344CB8AC3E}">
        <p14:creationId xmlns:p14="http://schemas.microsoft.com/office/powerpoint/2010/main" val="401851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33-40. Compound microscope: (a) ray diagram, (b) photograph (illumination comes from below, outlined in red, then up through the slide holding the sample or object).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An objective lens, an Eyepiece, and an eye of a person are shown from left to right on a straight line. A point labeled F subscript o is marked on the line at the left. A convex lens labeled Objective lens is placed to the right of the point with its center on the line. The distance of the point from the objective lens is labeled d subscript o, marked by a double headed arrow. A point labeled F prime subscript o is marked on the right of the objective lens. A second point labeled F subscript e is marked to the right of the point F prime subscript o. A bigger convex lens labeled Eyepiece is placed at a distance of f subscript e from the point F subscript e, with its center on the line. The distance is marked by a double headed arrow. The distance between the two lenses is labeled l, marked by a double headed arrow. An upward arrow labeled Object is placed to the left of the point F subscript o. Three light rays emerge from the tip of the Object. The first ray is parallel to the horizontal line and meets the top of the Objective lens. The second ray passes through the center of the objective lens. The third ray meets the Objective lens at its bottom, below the horizontal line. After passing through the objective lens, the first ray bends downward to the right, the second ray follows its path, and the third ray becomes parallel to the horizontal line. The three lenses converge at the tip of an inverted arrow labeled I subscript 1 placed below point F subscript e. The light rays continue their motion and meet the Eyepiece below the horizontal line near its bottom. After passing through the Eyepiece, the rays bend upward, toward the human eye. The three rays are projected backward, represented by dashed lines, and they converge at the tip of an inverted and enlarged arrow labeled I subscript 2 below the horizontal line. Part (b): A human eye is shown above the eyepiece of the microscope. The Eyepiece lens, Objective lens, Sample, and Light Source are marked on the microscope.</a:t>
            </a:r>
            <a:endParaRPr lang="en-US" dirty="0"/>
          </a:p>
        </p:txBody>
      </p:sp>
    </p:spTree>
    <p:extLst>
      <p:ext uri="{BB962C8B-B14F-4D97-AF65-F5344CB8AC3E}">
        <p14:creationId xmlns:p14="http://schemas.microsoft.com/office/powerpoint/2010/main" val="1788943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509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1427490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33-41. Spherical aberration (exaggerated). Circle of least confusion is at C.</a:t>
            </a:r>
          </a:p>
          <a:p>
            <a:r>
              <a:rPr lang="en-US" dirty="0"/>
              <a:t>LD: </a:t>
            </a:r>
            <a:r>
              <a:rPr lang="en-US" sz="1200" kern="1200" dirty="0">
                <a:solidFill>
                  <a:schemeClr val="tx1"/>
                </a:solidFill>
                <a:effectLst/>
                <a:latin typeface="+mn-lt"/>
                <a:ea typeface="+mn-ea"/>
                <a:cs typeface="+mn-cs"/>
              </a:rPr>
              <a:t>A point is marked at a distance to the left of the convex lens along the principal axis. Seven equidistant light rays emerge from the point and propagate in different directions toward the lens. The first, second, and third light rays propagate toward the upper right to meet the upper left boundary of the lens. The fourth light ray passes through the principal axis of the lens. The fifth, sixth, and seventh light rays propagate toward the lower right to meet the lower left boundary of the lens. All seven light rays propagate parallel to the principal axis within the lens. Then the first and seventh light rays get refracted toward the lower right and upper right, respectively, to converge at a point on the fourth ray at the right of the lens. The rays continue to propagate in their respective directions. The second and third light rays get refracted toward the lower right, the fifth and sixth light rays get refracted toward the upper right, and the fourth light ray continues to propagate along the principal axis. These light rays converge at a point to the right of the point of convergence of the first and seventh refracted rays. Two arrows labeled C extend from the top and bottom of the axis toward the area between the two points of convergence.</a:t>
            </a:r>
            <a:endParaRPr lang="en-US" dirty="0"/>
          </a:p>
        </p:txBody>
      </p:sp>
    </p:spTree>
    <p:extLst>
      <p:ext uri="{BB962C8B-B14F-4D97-AF65-F5344CB8AC3E}">
        <p14:creationId xmlns:p14="http://schemas.microsoft.com/office/powerpoint/2010/main" val="3851614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33-42. Distortion: lenses may image a square grid of perpendicular lines to produce (a) barrel distortion or (b) pincushion distortion. These distortions can be seen in the photograph of Fig. 33</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2d for a simple lens.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 square grid with 5 rows and 5 columns are shown. A point at the center of the grid is labeled Axis. The square grid is bulged outward, toward the observer, along its axis. Part (b): A square grid with 5 rows and 5 columns are shown. A point at the center of the grid is labeled Axis. The square grid is bulged inward, away from the observer, along its axis. </a:t>
            </a:r>
            <a:endParaRPr lang="en-US" dirty="0"/>
          </a:p>
        </p:txBody>
      </p:sp>
    </p:spTree>
    <p:extLst>
      <p:ext uri="{BB962C8B-B14F-4D97-AF65-F5344CB8AC3E}">
        <p14:creationId xmlns:p14="http://schemas.microsoft.com/office/powerpoint/2010/main" val="19891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33-3. Parallel rays are brought to a focus by a converging thin lens</a:t>
            </a:r>
            <a:r>
              <a:rPr lang="en-US" sz="1200" b="0" i="0" u="none" strike="noStrike" kern="1200" baseline="0" noProof="0" dirty="0">
                <a:solidFill>
                  <a:schemeClr val="tx1"/>
                </a:solidFill>
                <a:latin typeface="+mn-lt"/>
                <a:ea typeface="+mn-ea"/>
                <a:cs typeface="+mn-cs"/>
              </a:rPr>
              <a:t>.</a:t>
            </a:r>
            <a:endParaRPr lang="en-US" noProof="0" dirty="0"/>
          </a:p>
          <a:p>
            <a:r>
              <a:rPr lang="en-US" dirty="0"/>
              <a:t>LD: </a:t>
            </a:r>
            <a:r>
              <a:rPr lang="en-US" sz="1200" kern="1200" dirty="0">
                <a:solidFill>
                  <a:schemeClr val="tx1"/>
                </a:solidFill>
                <a:effectLst/>
                <a:latin typeface="+mn-lt"/>
                <a:ea typeface="+mn-ea"/>
                <a:cs typeface="+mn-cs"/>
              </a:rPr>
              <a:t>Part (“a”): Five horizontal light rays, parallel to the principal axis enter the viewing window from the left of the figure and strike the left boundary of the lens. Then the light rays get refracted to converge at a point labeled F on the principal axis labeled Axis. A double-headed arrow labeled f marks the distance of F from the optical center of the lens. Two dashed lines that depict the normal lines are drawn at the points of deflection of the first ray. Part (b): Five parallel light rays enter the viewing window from the top left of the figure till the left boundary of the lens. The light rays are inclined with respect to the principal axis labeled Axis. Then the light rays get refracted to converge at a point labeled F subscript “a” below the principal axis at the lower right side of the lens. A vertical dashed line labeled Focal plane is drawn from F subscript “a” to meet the principal axis at a point labeled F.</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538134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33-43. Chromatic aberration. Different colors are focused at different points.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point is marked on the left end of the principal axis of the convex lens. The lens is placed at the right of the point. Two light rays labeled White emerge from the point and propagate toward the upper right and lower right, respectively, of the left boundary of the lens. Each light ray then splits into two rays labeled Red and Blue. The two Red light rays get refracted toward the lower right and upper right, respectively, and converge at a point on the axis. The two Blue light rays get refracted toward the lower right and upper right, respectively, and converge at a point on the axis, which is to the left of the point of convergence of the Red light rays.</a:t>
            </a:r>
            <a:endParaRPr lang="en-US" dirty="0"/>
          </a:p>
        </p:txBody>
      </p:sp>
    </p:spTree>
    <p:extLst>
      <p:ext uri="{BB962C8B-B14F-4D97-AF65-F5344CB8AC3E}">
        <p14:creationId xmlns:p14="http://schemas.microsoft.com/office/powerpoint/2010/main" val="3334276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33-44. Achromatic doublet.</a:t>
            </a:r>
          </a:p>
          <a:p>
            <a:r>
              <a:rPr lang="en-US" dirty="0"/>
              <a:t>LD: </a:t>
            </a:r>
            <a:r>
              <a:rPr lang="en-US" sz="1200" kern="1200" dirty="0">
                <a:solidFill>
                  <a:schemeClr val="tx1"/>
                </a:solidFill>
                <a:effectLst/>
                <a:latin typeface="+mn-lt"/>
                <a:ea typeface="+mn-ea"/>
                <a:cs typeface="+mn-cs"/>
              </a:rPr>
              <a:t>Two horizontal light rays, one above the axis and one below the axis emerge from the left of the figure till the left boundary of the lens. The light rays are labeled White and get refracted as two parts toward the lower right and upper right. The rays split into two rays each as they refract. The first part of the split ray is labeled Red and the other part is labeled Blue. The refracted rays converge at a point labeled White at the right of the lens on the horizontal axis.</a:t>
            </a:r>
            <a:endParaRPr lang="en-US" dirty="0"/>
          </a:p>
        </p:txBody>
      </p:sp>
    </p:spTree>
    <p:extLst>
      <p:ext uri="{BB962C8B-B14F-4D97-AF65-F5344CB8AC3E}">
        <p14:creationId xmlns:p14="http://schemas.microsoft.com/office/powerpoint/2010/main" val="389939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3550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2732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5313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614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59</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33-5. Diverging lens.</a:t>
            </a:r>
          </a:p>
          <a:p>
            <a:r>
              <a:rPr lang="en-US" dirty="0"/>
              <a:t>LD: </a:t>
            </a:r>
            <a:r>
              <a:rPr lang="en-US" sz="1200" kern="1200" dirty="0">
                <a:solidFill>
                  <a:schemeClr val="tx1"/>
                </a:solidFill>
                <a:effectLst/>
                <a:latin typeface="+mn-lt"/>
                <a:ea typeface="+mn-ea"/>
                <a:cs typeface="+mn-cs"/>
              </a:rPr>
              <a:t>Five horizontal light rays that are parallel to each other, enter the viewing window from the left and strike the left boundary of the lens. Then the light rays get refracted and diverge. Dashed lines extend backward from all five refracted rays to intersect at a point labeled F on the third light ray. A double-headed arrow labeled f marks the distance between the optical center of the lens and point F.</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15328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20680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33-6. Finding the image by ray tracing for a converging lens. Rays are shown leaving one point on the object (an arrow). Shown are the three most useful rays, leaving the tip of the object, for determining where the image of that point is formed. (Note that the focal points F and F</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on either side of the lens are the same distance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from the center of the lens.)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In all three parts, an upward arrow that depicts an object is placed at a point labeled O at the left end of a horizontal line that represents the principal axis of the convex lens. The double convex lens is placed to the right of the object. A point labeled F is at the right of the lens and a point labeled F prime is placed between the object arrow and the lens. The points F and F prime are equidistant from the midpoint of the lens. Part ("a") Ray 1 leaves one point on object going parallel to the axis, then refracts through focal point behind the lens: A vertical dashed line labeled Center line is drawn vertically across the lens. A horizontal light ray labeled 1 from the tip of the object arrow moves toward the right till Center line. Then the ray gets refracted and moves toward the lower right and passes through point F. Then the ray continues to propagate toward the lower right. Part (b) Ray 2 passes through F prime in front of the lens; therefore it is parallel to the axis behind the lens: A horizontal light ray labeled 1 from the tip of the object arrow moves toward the right till the midpoint of the lens. Then the ray gets refracted and moves toward the lower right and passes through point F. The ray continues to propagate toward the lower right. Another light ray labeled 2 from the tip of the object arrow is drawn toward the lower right and passes through F prime. The ray continues to propagate till it reaches the midpoint of the lens below the principal axis. Then the ray gets refracted and emerges as a horizontal ray. The refracted rays converge at a point below the principal axis corresponding to a point labeled I on the axis. An inverted real image arrow of the same height as the object arrow is drawn from point I till the point of intersection of rays 1 and 2. Part (c) Ray 3 passes straight through the center of the lens (assumed very thin): A horizontal light ray labeled 1 from the tip of the object arrow moves toward the right till the midpoint of the lens. Then the ray gets refracted and moves toward the lower right and passes through F. The ray continues to propagate toward the lower right. Another light ray labeled 2 from the tip of the object arrow moves toward the lower right and passes through F prime. The ray continues to propagate till it reaches the midpoint of the lens below the principal axis. Then the ray gets refracted and emerges as a horizontal ray. A third ray labeled 3 from the tip of the object moves diagonally toward the lower right till the optical center of the lens. The ray emerges as a straight line with no deviation in its path. The refracted rays converge at a point below the axis corresponding to a point labeled I on the axis. The point of intersection of the rays 1, 2, and 3 is labeled Image. An inverted real image arrow of the same height as the object arrow is drawn from point I till the point of intersection of rays 1, 2, and 3. The Image obtained is viewed as an inverted object by an observer on the lower right.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572047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7">
            <a:extLst>
              <a:ext uri="{FF2B5EF4-FFF2-40B4-BE49-F238E27FC236}">
                <a16:creationId xmlns:a16="http://schemas.microsoft.com/office/drawing/2014/main" id="{905F8D63-F899-49D8-535D-10DE1AC05897}"/>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8"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 name="Content Placeholder 7">
            <a:extLst>
              <a:ext uri="{FF2B5EF4-FFF2-40B4-BE49-F238E27FC236}">
                <a16:creationId xmlns:a16="http://schemas.microsoft.com/office/drawing/2014/main" id="{36F1F2C9-98F4-E760-FF04-52CAD2470CF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8"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3/16/2025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3/16/2025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3/16/2025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3/16/2025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3/16/2025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3/16/2025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7">
            <a:extLst>
              <a:ext uri="{FF2B5EF4-FFF2-40B4-BE49-F238E27FC236}">
                <a16:creationId xmlns:a16="http://schemas.microsoft.com/office/drawing/2014/main" id="{99707983-8C98-94A5-09AB-0243CA3F0C5E}"/>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7402C274-C776-388D-466A-734FB9A1065E}"/>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 name="Content Placeholder 7">
            <a:extLst>
              <a:ext uri="{FF2B5EF4-FFF2-40B4-BE49-F238E27FC236}">
                <a16:creationId xmlns:a16="http://schemas.microsoft.com/office/drawing/2014/main" id="{1D4A163F-BE65-B336-3E36-FA3C14B44CB8}"/>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3/16/2025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1.bin"/><Relationship Id="rId1" Type="http://schemas.openxmlformats.org/officeDocument/2006/relationships/slideLayout" Target="../slideLayouts/slideLayout8.xml"/><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3.wmf"/><Relationship Id="rId5" Type="http://schemas.openxmlformats.org/officeDocument/2006/relationships/oleObject" Target="../embeddings/oleObject16.bin"/><Relationship Id="rId4" Type="http://schemas.openxmlformats.org/officeDocument/2006/relationships/image" Target="../media/image4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6.wmf"/></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59.wmf"/><Relationship Id="rId5" Type="http://schemas.openxmlformats.org/officeDocument/2006/relationships/oleObject" Target="../embeddings/oleObject22.bin"/><Relationship Id="rId4" Type="http://schemas.openxmlformats.org/officeDocument/2006/relationships/image" Target="../media/image58.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61.wmf"/><Relationship Id="rId5" Type="http://schemas.openxmlformats.org/officeDocument/2006/relationships/oleObject" Target="../embeddings/oleObject24.bin"/><Relationship Id="rId4" Type="http://schemas.openxmlformats.org/officeDocument/2006/relationships/image" Target="../media/image60.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63.wmf"/><Relationship Id="rId5" Type="http://schemas.openxmlformats.org/officeDocument/2006/relationships/oleObject" Target="../embeddings/oleObject26.bin"/><Relationship Id="rId4" Type="http://schemas.openxmlformats.org/officeDocument/2006/relationships/image" Target="../media/image62.wmf"/></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image" Target="../media/image6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a:latin typeface="+mn-lt"/>
              </a:rPr>
              <a:t>Chapter </a:t>
            </a:r>
            <a:r>
              <a:rPr lang="en-US"/>
              <a:t>33</a:t>
            </a:r>
            <a:endParaRPr lang="en-US" dirty="0"/>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785811"/>
          </a:xfrm>
        </p:spPr>
        <p:txBody>
          <a:bodyPr/>
          <a:lstStyle/>
          <a:p>
            <a:pPr>
              <a:spcBef>
                <a:spcPct val="50000"/>
              </a:spcBef>
              <a:buClrTx/>
            </a:pPr>
            <a:r>
              <a:rPr lang="en-US" dirty="0"/>
              <a:t>Lenses and Optical Instruments</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ea typeface="+mn-ea"/>
                <a:cs typeface="+mn-cs"/>
              </a:rPr>
              <a:t>33-1 Thin Lenses; Ray Tracing and Focal Length </a:t>
            </a:r>
            <a:r>
              <a:rPr lang="en-US" altLang="en-US" sz="2000" b="0" dirty="0">
                <a:ea typeface="+mn-ea"/>
                <a:cs typeface="+mn-cs"/>
              </a:rPr>
              <a:t>(7 of 8)</a:t>
            </a:r>
            <a:endParaRPr lang="en-IN" sz="2000" b="0" dirty="0"/>
          </a:p>
        </p:txBody>
      </p:sp>
      <p:sp>
        <p:nvSpPr>
          <p:cNvPr id="3" name="Content Placeholder 2"/>
          <p:cNvSpPr>
            <a:spLocks noGrp="1"/>
          </p:cNvSpPr>
          <p:nvPr>
            <p:ph idx="1"/>
          </p:nvPr>
        </p:nvSpPr>
        <p:spPr>
          <a:xfrm>
            <a:off x="457200" y="1600201"/>
            <a:ext cx="7848600" cy="1371599"/>
          </a:xfrm>
        </p:spPr>
        <p:txBody>
          <a:bodyPr/>
          <a:lstStyle/>
          <a:p>
            <a:pPr marL="0" lvl="0" indent="0" fontAlgn="base">
              <a:spcBef>
                <a:spcPts val="700"/>
              </a:spcBef>
              <a:spcAft>
                <a:spcPct val="0"/>
              </a:spcAft>
              <a:buClrTx/>
              <a:buSzTx/>
              <a:buNone/>
              <a:defRPr/>
            </a:pPr>
            <a:r>
              <a:rPr lang="en-US" altLang="en-US" sz="2600" b="1" dirty="0">
                <a:latin typeface="Arial" panose="020B0604020202020204" pitchFamily="34" charset="0"/>
              </a:rPr>
              <a:t>Conceptual Example 33-1: Half-blocked lens. </a:t>
            </a:r>
          </a:p>
          <a:p>
            <a:pPr marL="0" lvl="0" indent="0" fontAlgn="base">
              <a:spcBef>
                <a:spcPts val="700"/>
              </a:spcBef>
              <a:spcAft>
                <a:spcPct val="0"/>
              </a:spcAft>
              <a:buClrTx/>
              <a:buSzTx/>
              <a:buNone/>
              <a:defRPr/>
            </a:pPr>
            <a:r>
              <a:rPr lang="en-US" altLang="en-US" sz="2600" dirty="0">
                <a:latin typeface="Arial" panose="020B0604020202020204" pitchFamily="34" charset="0"/>
              </a:rPr>
              <a:t>What happens to the image of an object if the top half of a lens is covered by a piece of cardboard?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t>33-1 Thin Lenses; Ray Tracing and Focal Length </a:t>
            </a:r>
            <a:r>
              <a:rPr lang="en-US" altLang="en-US" sz="2000" b="0" dirty="0"/>
              <a:t>(8 of 8)</a:t>
            </a:r>
            <a:endParaRPr lang="en-IN" sz="2000" b="0" dirty="0"/>
          </a:p>
        </p:txBody>
      </p:sp>
      <p:sp>
        <p:nvSpPr>
          <p:cNvPr id="3" name="Content Placeholder 2"/>
          <p:cNvSpPr>
            <a:spLocks noGrp="1"/>
          </p:cNvSpPr>
          <p:nvPr>
            <p:ph idx="1"/>
          </p:nvPr>
        </p:nvSpPr>
        <p:spPr>
          <a:xfrm>
            <a:off x="457200" y="1600200"/>
            <a:ext cx="8229600" cy="914400"/>
          </a:xfrm>
        </p:spPr>
        <p:txBody>
          <a:bodyPr/>
          <a:lstStyle/>
          <a:p>
            <a:pPr marL="0" indent="0">
              <a:spcBef>
                <a:spcPts val="1200"/>
              </a:spcBef>
              <a:buNone/>
            </a:pPr>
            <a:r>
              <a:rPr lang="en-US" sz="2600" dirty="0">
                <a:latin typeface="Arial" panose="020B0604020202020204" pitchFamily="34" charset="0"/>
              </a:rPr>
              <a:t>For a diverging lens, we can use the same three rays; the image is upright and virtual.</a:t>
            </a:r>
          </a:p>
        </p:txBody>
      </p:sp>
      <p:pic>
        <p:nvPicPr>
          <p:cNvPr id="4" name="Picture 3" descr="The figure illustrates the method to find an image by tracing the light rays diverging from a double concave len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819400"/>
            <a:ext cx="7200000" cy="2645000"/>
          </a:xfrm>
          <a:prstGeom prst="rect">
            <a:avLst/>
          </a:prstGeom>
        </p:spPr>
      </p:pic>
    </p:spTree>
    <p:extLst>
      <p:ext uri="{BB962C8B-B14F-4D97-AF65-F5344CB8AC3E}">
        <p14:creationId xmlns:p14="http://schemas.microsoft.com/office/powerpoint/2010/main" val="54046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t>33-2 The Thin Lens Equation </a:t>
            </a:r>
            <a:r>
              <a:rPr lang="en-US" altLang="en-US" sz="2000" b="0" dirty="0"/>
              <a:t>(1 of 7)</a:t>
            </a:r>
            <a:endParaRPr lang="en-IN" sz="2000" b="0" dirty="0"/>
          </a:p>
        </p:txBody>
      </p:sp>
      <p:sp>
        <p:nvSpPr>
          <p:cNvPr id="3" name="Content Placeholder 2"/>
          <p:cNvSpPr>
            <a:spLocks noGrp="1"/>
          </p:cNvSpPr>
          <p:nvPr>
            <p:ph idx="1"/>
          </p:nvPr>
        </p:nvSpPr>
        <p:spPr>
          <a:xfrm>
            <a:off x="457199" y="1600200"/>
            <a:ext cx="8328603" cy="533400"/>
          </a:xfrm>
        </p:spPr>
        <p:txBody>
          <a:bodyPr/>
          <a:lstStyle/>
          <a:p>
            <a:pPr marL="0" indent="0">
              <a:spcBef>
                <a:spcPts val="1200"/>
              </a:spcBef>
              <a:buNone/>
            </a:pPr>
            <a:r>
              <a:rPr lang="en-US" sz="2600" dirty="0">
                <a:latin typeface="Arial" panose="020B0604020202020204" pitchFamily="34" charset="0"/>
              </a:rPr>
              <a:t>The thin lens equation is similar to the mirror equation:</a:t>
            </a:r>
          </a:p>
        </p:txBody>
      </p:sp>
      <p:graphicFrame>
        <p:nvGraphicFramePr>
          <p:cNvPr id="4" name="Object 3" descr="StartFraction 1 over d subscript o EndFraction plus StartFraction 1 over d subscript i EndFraction equals StartFraction 1 over f EndFraction. "/>
          <p:cNvGraphicFramePr>
            <a:graphicFrameLocks noChangeAspect="1"/>
          </p:cNvGraphicFramePr>
          <p:nvPr>
            <p:extLst>
              <p:ext uri="{D42A27DB-BD31-4B8C-83A1-F6EECF244321}">
                <p14:modId xmlns:p14="http://schemas.microsoft.com/office/powerpoint/2010/main" val="1935616639"/>
              </p:ext>
            </p:extLst>
          </p:nvPr>
        </p:nvGraphicFramePr>
        <p:xfrm>
          <a:off x="3352800" y="2286000"/>
          <a:ext cx="1714500" cy="876300"/>
        </p:xfrm>
        <a:graphic>
          <a:graphicData uri="http://schemas.openxmlformats.org/presentationml/2006/ole">
            <mc:AlternateContent xmlns:mc="http://schemas.openxmlformats.org/markup-compatibility/2006">
              <mc:Choice xmlns:v="urn:schemas-microsoft-com:vml" Requires="v">
                <p:oleObj name="Equation" r:id="rId3" imgW="1714320" imgH="876240" progId="Equation.DSMT4">
                  <p:embed/>
                </p:oleObj>
              </mc:Choice>
              <mc:Fallback>
                <p:oleObj name="Equation" r:id="rId3" imgW="1714320" imgH="876240" progId="Equation.DSMT4">
                  <p:embed/>
                  <p:pic>
                    <p:nvPicPr>
                      <p:cNvPr id="0" name=""/>
                      <p:cNvPicPr/>
                      <p:nvPr/>
                    </p:nvPicPr>
                    <p:blipFill>
                      <a:blip r:embed="rId4"/>
                      <a:stretch>
                        <a:fillRect/>
                      </a:stretch>
                    </p:blipFill>
                    <p:spPr>
                      <a:xfrm>
                        <a:off x="3352800" y="2286000"/>
                        <a:ext cx="1714500" cy="876300"/>
                      </a:xfrm>
                      <a:prstGeom prst="rect">
                        <a:avLst/>
                      </a:prstGeom>
                    </p:spPr>
                  </p:pic>
                </p:oleObj>
              </mc:Fallback>
            </mc:AlternateContent>
          </a:graphicData>
        </a:graphic>
      </p:graphicFrame>
      <p:pic>
        <p:nvPicPr>
          <p:cNvPr id="5" name="Picture 4" descr="The figure illustrates a converging lens and an object.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3429000"/>
            <a:ext cx="5760000" cy="2764000"/>
          </a:xfrm>
          <a:prstGeom prst="rect">
            <a:avLst/>
          </a:prstGeom>
        </p:spPr>
      </p:pic>
    </p:spTree>
    <p:extLst>
      <p:ext uri="{BB962C8B-B14F-4D97-AF65-F5344CB8AC3E}">
        <p14:creationId xmlns:p14="http://schemas.microsoft.com/office/powerpoint/2010/main" val="401888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33-2 The Thin Lens Equation </a:t>
            </a:r>
            <a:r>
              <a:rPr lang="en-US" sz="2000" b="0" dirty="0"/>
              <a:t>(2 of 7)</a:t>
            </a:r>
            <a:endParaRPr lang="en-IN" dirty="0"/>
          </a:p>
        </p:txBody>
      </p:sp>
      <p:sp>
        <p:nvSpPr>
          <p:cNvPr id="3" name="Content Placeholder 2"/>
          <p:cNvSpPr>
            <a:spLocks noGrp="1"/>
          </p:cNvSpPr>
          <p:nvPr>
            <p:ph idx="1"/>
          </p:nvPr>
        </p:nvSpPr>
        <p:spPr>
          <a:xfrm>
            <a:off x="457200" y="1137992"/>
            <a:ext cx="8229600" cy="5212568"/>
          </a:xfrm>
        </p:spPr>
        <p:txBody>
          <a:bodyPr/>
          <a:lstStyle/>
          <a:p>
            <a:pPr marL="0" indent="0">
              <a:buNone/>
            </a:pPr>
            <a:r>
              <a:rPr lang="en-US" altLang="en-US" sz="2400" b="1" dirty="0"/>
              <a:t>The sign conventions are slightly different than for mirrors:</a:t>
            </a:r>
          </a:p>
          <a:p>
            <a:pPr marL="361950" indent="-361950">
              <a:buFont typeface="+mj-lt"/>
              <a:buAutoNum type="arabicPeriod"/>
            </a:pPr>
            <a:r>
              <a:rPr lang="en-US" altLang="en-US" sz="2200" dirty="0"/>
              <a:t>The focal length is positive for converging lenses and negative for diverging lenses</a:t>
            </a:r>
            <a:r>
              <a:rPr lang="en-US" altLang="en-US" sz="2200" b="1" dirty="0">
                <a:solidFill>
                  <a:srgbClr val="333399"/>
                </a:solidFill>
              </a:rPr>
              <a:t>.</a:t>
            </a:r>
          </a:p>
          <a:p>
            <a:pPr marL="361950" indent="-361950">
              <a:buFont typeface="+mj-lt"/>
              <a:buAutoNum type="arabicPeriod"/>
            </a:pPr>
            <a:r>
              <a:rPr lang="en-US" sz="2200" dirty="0"/>
              <a:t>The object distance is positive if the object is on the side of the lens from which the light is coming. When lenses are used in combination, as in Example 33-6, the object is “virtual”, is behind the lens, and the object distance is negative.</a:t>
            </a:r>
          </a:p>
          <a:p>
            <a:pPr marL="361950" indent="-361950">
              <a:buFont typeface="+mj-lt"/>
              <a:buAutoNum type="arabicPeriod"/>
            </a:pPr>
            <a:r>
              <a:rPr lang="en-US" sz="2200" dirty="0"/>
              <a:t>The image distance is positive if the image is on the opposite side of the lens from where the light is coming; otherwise, it is negative.</a:t>
            </a:r>
          </a:p>
          <a:p>
            <a:pPr marL="361950" indent="-361950">
              <a:buFont typeface="+mj-lt"/>
              <a:buAutoNum type="arabicPeriod"/>
            </a:pPr>
            <a:r>
              <a:rPr lang="en-US" sz="2200" dirty="0"/>
              <a:t>The height of the image is positive if the image is upright and negative otherwise</a:t>
            </a:r>
            <a:r>
              <a:rPr lang="en-US" sz="2000" dirty="0"/>
              <a:t>.</a:t>
            </a:r>
          </a:p>
        </p:txBody>
      </p:sp>
    </p:spTree>
    <p:extLst>
      <p:ext uri="{BB962C8B-B14F-4D97-AF65-F5344CB8AC3E}">
        <p14:creationId xmlns:p14="http://schemas.microsoft.com/office/powerpoint/2010/main" val="100524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t>33-2 The Thin Lens Equation </a:t>
            </a:r>
            <a:r>
              <a:rPr lang="en-US" altLang="en-US" sz="2000" b="0" dirty="0"/>
              <a:t>(3 of 7)</a:t>
            </a:r>
            <a:endParaRPr lang="en-IN" sz="2000" b="0" dirty="0"/>
          </a:p>
        </p:txBody>
      </p:sp>
      <p:sp>
        <p:nvSpPr>
          <p:cNvPr id="10" name="Content Placeholder 2"/>
          <p:cNvSpPr>
            <a:spLocks noGrp="1"/>
          </p:cNvSpPr>
          <p:nvPr>
            <p:ph idx="1"/>
          </p:nvPr>
        </p:nvSpPr>
        <p:spPr>
          <a:xfrm>
            <a:off x="457200" y="1600200"/>
            <a:ext cx="8204200" cy="838200"/>
          </a:xfrm>
        </p:spPr>
        <p:txBody>
          <a:bodyPr/>
          <a:lstStyle/>
          <a:p>
            <a:pPr marL="0" indent="0">
              <a:spcBef>
                <a:spcPts val="1000"/>
              </a:spcBef>
              <a:buNone/>
            </a:pPr>
            <a:r>
              <a:rPr lang="en-US" sz="2600" dirty="0">
                <a:latin typeface="Arial" panose="020B0604020202020204" pitchFamily="34" charset="0"/>
              </a:rPr>
              <a:t>The magnification formula is also the same as that for a mirror:</a:t>
            </a:r>
          </a:p>
        </p:txBody>
      </p:sp>
      <p:graphicFrame>
        <p:nvGraphicFramePr>
          <p:cNvPr id="3" name="Object 2" descr="m equals StartFraction h subscript i Baseline over h subscript o EndFraction equals StartFraction negative d subscript i  over d subscript o EndFraction. "/>
          <p:cNvGraphicFramePr>
            <a:graphicFrameLocks noChangeAspect="1"/>
          </p:cNvGraphicFramePr>
          <p:nvPr>
            <p:extLst>
              <p:ext uri="{D42A27DB-BD31-4B8C-83A1-F6EECF244321}">
                <p14:modId xmlns:p14="http://schemas.microsoft.com/office/powerpoint/2010/main" val="3152487516"/>
              </p:ext>
            </p:extLst>
          </p:nvPr>
        </p:nvGraphicFramePr>
        <p:xfrm>
          <a:off x="3276600" y="2667000"/>
          <a:ext cx="1854200" cy="876300"/>
        </p:xfrm>
        <a:graphic>
          <a:graphicData uri="http://schemas.openxmlformats.org/presentationml/2006/ole">
            <mc:AlternateContent xmlns:mc="http://schemas.openxmlformats.org/markup-compatibility/2006">
              <mc:Choice xmlns:v="urn:schemas-microsoft-com:vml" Requires="v">
                <p:oleObj name="Equation" r:id="rId3" imgW="1854000" imgH="876240" progId="Equation.DSMT4">
                  <p:embed/>
                </p:oleObj>
              </mc:Choice>
              <mc:Fallback>
                <p:oleObj name="Equation" r:id="rId3" imgW="1854000" imgH="876240" progId="Equation.DSMT4">
                  <p:embed/>
                  <p:pic>
                    <p:nvPicPr>
                      <p:cNvPr id="0" name=""/>
                      <p:cNvPicPr/>
                      <p:nvPr/>
                    </p:nvPicPr>
                    <p:blipFill>
                      <a:blip r:embed="rId4"/>
                      <a:stretch>
                        <a:fillRect/>
                      </a:stretch>
                    </p:blipFill>
                    <p:spPr>
                      <a:xfrm>
                        <a:off x="3276600" y="2667000"/>
                        <a:ext cx="1854200" cy="876300"/>
                      </a:xfrm>
                      <a:prstGeom prst="rect">
                        <a:avLst/>
                      </a:prstGeom>
                    </p:spPr>
                  </p:pic>
                </p:oleObj>
              </mc:Fallback>
            </mc:AlternateContent>
          </a:graphicData>
        </a:graphic>
      </p:graphicFrame>
      <p:sp>
        <p:nvSpPr>
          <p:cNvPr id="6" name="Content Placeholder 2"/>
          <p:cNvSpPr txBox="1">
            <a:spLocks/>
          </p:cNvSpPr>
          <p:nvPr/>
        </p:nvSpPr>
        <p:spPr>
          <a:xfrm>
            <a:off x="457200" y="3947160"/>
            <a:ext cx="8204200" cy="92964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The power of a lens is positive if it is converging and negative if it is diverging.</a:t>
            </a:r>
          </a:p>
        </p:txBody>
      </p:sp>
    </p:spTree>
    <p:extLst>
      <p:ext uri="{BB962C8B-B14F-4D97-AF65-F5344CB8AC3E}">
        <p14:creationId xmlns:p14="http://schemas.microsoft.com/office/powerpoint/2010/main" val="240653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t>33-2 The Thin Lens Equation </a:t>
            </a:r>
            <a:r>
              <a:rPr lang="en-US" altLang="en-US" sz="2000" b="0" dirty="0"/>
              <a:t>(4 of 7)</a:t>
            </a:r>
            <a:endParaRPr lang="en-IN" sz="2000" b="0" dirty="0"/>
          </a:p>
        </p:txBody>
      </p:sp>
      <p:sp>
        <p:nvSpPr>
          <p:cNvPr id="10" name="Content Placeholder 2"/>
          <p:cNvSpPr>
            <a:spLocks noGrp="1"/>
          </p:cNvSpPr>
          <p:nvPr>
            <p:ph idx="1"/>
          </p:nvPr>
        </p:nvSpPr>
        <p:spPr>
          <a:xfrm>
            <a:off x="457200" y="1600200"/>
            <a:ext cx="8001000" cy="3352800"/>
          </a:xfrm>
        </p:spPr>
        <p:txBody>
          <a:bodyPr/>
          <a:lstStyle/>
          <a:p>
            <a:pPr marL="0" indent="0">
              <a:spcBef>
                <a:spcPts val="1000"/>
              </a:spcBef>
              <a:buNone/>
            </a:pPr>
            <a:r>
              <a:rPr lang="en-US" sz="2600" dirty="0">
                <a:latin typeface="Arial" panose="020B0604020202020204" pitchFamily="34" charset="0"/>
              </a:rPr>
              <a:t>Problem Solving: Thin Lenses</a:t>
            </a:r>
          </a:p>
          <a:p>
            <a:pPr marL="514350" indent="-514350">
              <a:spcBef>
                <a:spcPts val="1000"/>
              </a:spcBef>
              <a:buFont typeface="+mj-lt"/>
              <a:buAutoNum type="arabicPeriod"/>
            </a:pPr>
            <a:r>
              <a:rPr lang="en-US" sz="2600" dirty="0">
                <a:latin typeface="Arial" panose="020B0604020202020204" pitchFamily="34" charset="0"/>
              </a:rPr>
              <a:t>Draw a ray diagram. The image is located where the key rays intersect.</a:t>
            </a:r>
          </a:p>
          <a:p>
            <a:pPr marL="514350" indent="-514350">
              <a:spcBef>
                <a:spcPts val="1000"/>
              </a:spcBef>
              <a:buFont typeface="+mj-lt"/>
              <a:buAutoNum type="arabicPeriod"/>
            </a:pPr>
            <a:r>
              <a:rPr lang="en-US" sz="2600" dirty="0">
                <a:latin typeface="Arial" panose="020B0604020202020204" pitchFamily="34" charset="0"/>
              </a:rPr>
              <a:t>Solve for unknowns.</a:t>
            </a:r>
          </a:p>
          <a:p>
            <a:pPr marL="514350" indent="-514350">
              <a:spcBef>
                <a:spcPts val="1000"/>
              </a:spcBef>
              <a:buFont typeface="+mj-lt"/>
              <a:buAutoNum type="arabicPeriod"/>
            </a:pPr>
            <a:r>
              <a:rPr lang="en-US" sz="2600" dirty="0">
                <a:latin typeface="Arial" panose="020B0604020202020204" pitchFamily="34" charset="0"/>
              </a:rPr>
              <a:t>Follow the sign conventions.</a:t>
            </a:r>
          </a:p>
          <a:p>
            <a:pPr marL="514350" indent="-514350">
              <a:spcBef>
                <a:spcPts val="1000"/>
              </a:spcBef>
              <a:buFont typeface="+mj-lt"/>
              <a:buAutoNum type="arabicPeriod"/>
            </a:pPr>
            <a:r>
              <a:rPr lang="en-US" sz="2600" dirty="0">
                <a:latin typeface="Arial" panose="020B0604020202020204" pitchFamily="34" charset="0"/>
              </a:rPr>
              <a:t>Check that your answers are consistent with the ray diagram.</a:t>
            </a:r>
          </a:p>
        </p:txBody>
      </p:sp>
    </p:spTree>
    <p:extLst>
      <p:ext uri="{BB962C8B-B14F-4D97-AF65-F5344CB8AC3E}">
        <p14:creationId xmlns:p14="http://schemas.microsoft.com/office/powerpoint/2010/main" val="107709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dirty="0"/>
              <a:t>33-2 The Thin Lens Equation </a:t>
            </a:r>
            <a:r>
              <a:rPr lang="en-US" altLang="en-US" sz="2000" b="0" dirty="0"/>
              <a:t>(5 of 7)</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199" y="1600202"/>
            <a:ext cx="7620001" cy="2209798"/>
          </a:xfrm>
        </p:spPr>
        <p:txBody>
          <a:bodyPr/>
          <a:lstStyle/>
          <a:p>
            <a:pPr marL="0" indent="0">
              <a:spcBef>
                <a:spcPct val="50000"/>
              </a:spcBef>
              <a:buNone/>
              <a:defRPr/>
            </a:pPr>
            <a:r>
              <a:rPr lang="en-US" altLang="en-US" sz="2600" b="1" dirty="0"/>
              <a:t>Example 33-2: Image formed by converging lens.</a:t>
            </a:r>
          </a:p>
          <a:p>
            <a:pPr marL="0" indent="0">
              <a:spcBef>
                <a:spcPct val="50000"/>
              </a:spcBef>
              <a:buNone/>
              <a:defRPr/>
            </a:pPr>
            <a:r>
              <a:rPr lang="en-US" altLang="en-US" sz="2600" dirty="0"/>
              <a:t>What is (a) the position, and (b) the size, of the image of a 7.6-c</a:t>
            </a:r>
            <a:r>
              <a:rPr lang="en-US" altLang="en-US" sz="100" dirty="0"/>
              <a:t> </a:t>
            </a:r>
            <a:r>
              <a:rPr lang="en-US" altLang="en-US" sz="2600" dirty="0"/>
              <a:t>m-high leaf placed 1.00 m from a +50.0-m</a:t>
            </a:r>
            <a:r>
              <a:rPr lang="en-US" altLang="en-US" sz="100" dirty="0"/>
              <a:t>  </a:t>
            </a:r>
            <a:r>
              <a:rPr lang="en-US" altLang="en-US" sz="2600" dirty="0"/>
              <a:t>m-focal-length camera lens?</a:t>
            </a:r>
          </a:p>
        </p:txBody>
      </p:sp>
      <p:pic>
        <p:nvPicPr>
          <p:cNvPr id="2" name="Picture 1" descr="The figure illustrates a leaf placed in front of a converging lens and its imag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419600"/>
            <a:ext cx="7920000" cy="112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33-2 The Thin Lens Equation </a:t>
            </a:r>
            <a:r>
              <a:rPr lang="en-US" altLang="en-US" sz="2000" b="0" dirty="0"/>
              <a:t>(6 of 7)</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8077200" cy="1904999"/>
          </a:xfrm>
        </p:spPr>
        <p:txBody>
          <a:bodyPr/>
          <a:lstStyle/>
          <a:p>
            <a:pPr marL="0" indent="0">
              <a:spcBef>
                <a:spcPct val="50000"/>
              </a:spcBef>
              <a:buNone/>
              <a:defRPr/>
            </a:pPr>
            <a:r>
              <a:rPr lang="en-US" altLang="en-US" sz="2600" b="1" dirty="0"/>
              <a:t>Example 33-3: Object close to converging lens.</a:t>
            </a:r>
          </a:p>
          <a:p>
            <a:pPr marL="0" indent="0">
              <a:spcBef>
                <a:spcPct val="50000"/>
              </a:spcBef>
              <a:buNone/>
              <a:defRPr/>
            </a:pPr>
            <a:r>
              <a:rPr lang="en-US" altLang="en-US" sz="2600" dirty="0"/>
              <a:t>An object is placed 10 c</a:t>
            </a:r>
            <a:r>
              <a:rPr lang="en-US" altLang="en-US" sz="100" dirty="0"/>
              <a:t> </a:t>
            </a:r>
            <a:r>
              <a:rPr lang="en-US" altLang="en-US" sz="2600" dirty="0"/>
              <a:t>m from a 15-c</a:t>
            </a:r>
            <a:r>
              <a:rPr lang="en-US" altLang="en-US" sz="100" dirty="0"/>
              <a:t> </a:t>
            </a:r>
            <a:r>
              <a:rPr lang="en-US" altLang="en-US" sz="2600" dirty="0"/>
              <a:t>m-focal-length converging lens. Determine the image position and size (a) analytically, and (b) using a ray diagram.</a:t>
            </a:r>
          </a:p>
        </p:txBody>
      </p:sp>
      <p:pic>
        <p:nvPicPr>
          <p:cNvPr id="2" name="Picture 1" descr="The figure illustrates the formation of a virtual image when an object is placed within the focal point of a convex len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657600"/>
            <a:ext cx="6480000" cy="2380500"/>
          </a:xfrm>
          <a:prstGeom prst="rect">
            <a:avLst/>
          </a:prstGeom>
        </p:spPr>
      </p:pic>
    </p:spTree>
    <p:extLst>
      <p:ext uri="{BB962C8B-B14F-4D97-AF65-F5344CB8AC3E}">
        <p14:creationId xmlns:p14="http://schemas.microsoft.com/office/powerpoint/2010/main" val="402957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33-2 The Thin Lens Equation </a:t>
            </a:r>
            <a:r>
              <a:rPr lang="en-US" altLang="en-US" sz="2000" b="0" dirty="0"/>
              <a:t>(7 of 7)</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8153400" cy="990600"/>
          </a:xfrm>
        </p:spPr>
        <p:txBody>
          <a:bodyPr/>
          <a:lstStyle/>
          <a:p>
            <a:pPr marL="0" indent="0">
              <a:spcBef>
                <a:spcPts val="700"/>
              </a:spcBef>
              <a:buNone/>
              <a:defRPr/>
            </a:pPr>
            <a:r>
              <a:rPr lang="en-US" altLang="en-US" sz="2600" b="1" dirty="0"/>
              <a:t>Example 33-4: Diverging lens.</a:t>
            </a:r>
          </a:p>
          <a:p>
            <a:pPr marL="0" indent="0">
              <a:spcBef>
                <a:spcPts val="700"/>
              </a:spcBef>
              <a:buNone/>
              <a:defRPr/>
            </a:pPr>
            <a:r>
              <a:rPr lang="en-US" altLang="en-US" sz="2600" dirty="0"/>
              <a:t>Where must a small insect be placed if a</a:t>
            </a:r>
          </a:p>
        </p:txBody>
      </p:sp>
      <p:sp>
        <p:nvSpPr>
          <p:cNvPr id="2" name="Rectangle 1"/>
          <p:cNvSpPr/>
          <p:nvPr/>
        </p:nvSpPr>
        <p:spPr>
          <a:xfrm>
            <a:off x="356784" y="2555366"/>
            <a:ext cx="7106632" cy="1292662"/>
          </a:xfrm>
          <a:prstGeom prst="rect">
            <a:avLst/>
          </a:prstGeom>
        </p:spPr>
        <p:txBody>
          <a:bodyPr wrap="square">
            <a:spAutoFit/>
          </a:bodyPr>
          <a:lstStyle/>
          <a:p>
            <a:pPr>
              <a:spcBef>
                <a:spcPts val="700"/>
              </a:spcBef>
              <a:defRPr/>
            </a:pPr>
            <a:r>
              <a:rPr lang="en-US" altLang="en-US" sz="2600" dirty="0"/>
              <a:t>25-c</a:t>
            </a:r>
            <a:r>
              <a:rPr lang="en-US" altLang="en-US" sz="100" dirty="0"/>
              <a:t>  </a:t>
            </a:r>
            <a:r>
              <a:rPr lang="en-US" altLang="en-US" sz="2600" dirty="0"/>
              <a:t>m-focal-length diverging lens is to form a virtual image 20 c</a:t>
            </a:r>
            <a:r>
              <a:rPr lang="en-US" altLang="en-US" sz="100" dirty="0"/>
              <a:t> </a:t>
            </a:r>
            <a:r>
              <a:rPr lang="en-US" altLang="en-US" sz="2600" dirty="0"/>
              <a:t>m from the lens, on the same side as the object?</a:t>
            </a:r>
          </a:p>
        </p:txBody>
      </p:sp>
    </p:spTree>
    <p:extLst>
      <p:ext uri="{BB962C8B-B14F-4D97-AF65-F5344CB8AC3E}">
        <p14:creationId xmlns:p14="http://schemas.microsoft.com/office/powerpoint/2010/main" val="97785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33-3 </a:t>
            </a:r>
            <a:r>
              <a:rPr lang="en-US" altLang="en-US" dirty="0"/>
              <a:t>Combinations</a:t>
            </a:r>
            <a:r>
              <a:rPr lang="en-US" altLang="en-US" dirty="0">
                <a:latin typeface="Arial" panose="020B0604020202020204" pitchFamily="34" charset="0"/>
              </a:rPr>
              <a:t> of Lenses </a:t>
            </a:r>
            <a:r>
              <a:rPr lang="en-US" altLang="en-US" sz="2000" b="0" dirty="0">
                <a:latin typeface="Arial" panose="020B0604020202020204" pitchFamily="34" charset="0"/>
              </a:rPr>
              <a:t>(1 of 3)</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8229600" cy="1981200"/>
          </a:xfrm>
        </p:spPr>
        <p:txBody>
          <a:bodyPr/>
          <a:lstStyle/>
          <a:p>
            <a:pPr marL="0" indent="0">
              <a:spcBef>
                <a:spcPts val="700"/>
              </a:spcBef>
              <a:buNone/>
              <a:defRPr/>
            </a:pPr>
            <a:r>
              <a:rPr lang="en-US" altLang="en-US" sz="2600" dirty="0"/>
              <a:t>In lens combinations, the image formed by the first</a:t>
            </a:r>
            <a:br>
              <a:rPr lang="en-US" altLang="en-US" sz="2600" dirty="0"/>
            </a:br>
            <a:r>
              <a:rPr lang="en-US" altLang="en-US" sz="2600" dirty="0"/>
              <a:t>lens becomes the object for the second lens (this is where object distances may be negative). The total magnification is the product of the magnification of</a:t>
            </a:r>
            <a:br>
              <a:rPr lang="en-US" altLang="en-US" sz="2600" dirty="0"/>
            </a:br>
            <a:r>
              <a:rPr lang="en-US" altLang="en-US" sz="2600" dirty="0"/>
              <a:t>each lens.</a:t>
            </a:r>
          </a:p>
        </p:txBody>
      </p:sp>
    </p:spTree>
    <p:extLst>
      <p:ext uri="{BB962C8B-B14F-4D97-AF65-F5344CB8AC3E}">
        <p14:creationId xmlns:p14="http://schemas.microsoft.com/office/powerpoint/2010/main" val="38282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33 </a:t>
            </a:r>
            <a:r>
              <a:rPr lang="en-US"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8001000" cy="4038598"/>
          </a:xfrm>
        </p:spPr>
        <p:txBody>
          <a:bodyPr/>
          <a:lstStyle/>
          <a:p>
            <a:pPr>
              <a:buSzPts val="2800"/>
            </a:pPr>
            <a:r>
              <a:rPr lang="en-US" sz="2600" dirty="0">
                <a:latin typeface="Arial" panose="020B0604020202020204" pitchFamily="34" charset="0"/>
              </a:rPr>
              <a:t> Thin Lenses; Ray Tracing and Focal Length</a:t>
            </a:r>
          </a:p>
          <a:p>
            <a:pPr>
              <a:buSzPts val="2800"/>
            </a:pPr>
            <a:r>
              <a:rPr lang="en-US" sz="2600" dirty="0">
                <a:latin typeface="Arial" panose="020B0604020202020204" pitchFamily="34" charset="0"/>
              </a:rPr>
              <a:t> The Thin Lens Equation</a:t>
            </a:r>
          </a:p>
          <a:p>
            <a:pPr>
              <a:buSzPts val="2800"/>
            </a:pPr>
            <a:r>
              <a:rPr lang="en-US" sz="2600" dirty="0">
                <a:latin typeface="Arial" panose="020B0604020202020204" pitchFamily="34" charset="0"/>
              </a:rPr>
              <a:t> Combinations of Lenses</a:t>
            </a:r>
          </a:p>
          <a:p>
            <a:pPr>
              <a:buSzPts val="2800"/>
            </a:pPr>
            <a:r>
              <a:rPr lang="en-US" sz="2600" dirty="0">
                <a:latin typeface="Arial" panose="020B0604020202020204" pitchFamily="34" charset="0"/>
              </a:rPr>
              <a:t> </a:t>
            </a:r>
            <a:r>
              <a:rPr lang="en-US" sz="2600" dirty="0" err="1">
                <a:latin typeface="Arial" panose="020B0604020202020204" pitchFamily="34" charset="0"/>
              </a:rPr>
              <a:t>Lensmaker’s</a:t>
            </a:r>
            <a:r>
              <a:rPr lang="en-US" sz="2600" dirty="0">
                <a:latin typeface="Arial" panose="020B0604020202020204" pitchFamily="34" charset="0"/>
              </a:rPr>
              <a:t> Equation</a:t>
            </a:r>
          </a:p>
          <a:p>
            <a:pPr>
              <a:buSzPts val="2800"/>
            </a:pPr>
            <a:r>
              <a:rPr lang="en-US" sz="2600" dirty="0">
                <a:latin typeface="Arial" panose="020B0604020202020204" pitchFamily="34" charset="0"/>
              </a:rPr>
              <a:t> Cameras: Film and Digital</a:t>
            </a:r>
          </a:p>
          <a:p>
            <a:pPr>
              <a:buSzPts val="2800"/>
            </a:pPr>
            <a:r>
              <a:rPr lang="en-US" sz="2600" dirty="0">
                <a:latin typeface="Arial" panose="020B0604020202020204" pitchFamily="34" charset="0"/>
              </a:rPr>
              <a:t> The Human Eye; Corrective Lenses</a:t>
            </a:r>
          </a:p>
          <a:p>
            <a:pPr>
              <a:buSzPts val="2800"/>
            </a:pPr>
            <a:r>
              <a:rPr lang="en-US" sz="2600" dirty="0">
                <a:latin typeface="Arial" panose="020B0604020202020204" pitchFamily="34" charset="0"/>
              </a:rPr>
              <a:t> Magnifying Glass</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33-3 </a:t>
            </a:r>
            <a:r>
              <a:rPr lang="en-US" altLang="en-US" dirty="0"/>
              <a:t>Combinations</a:t>
            </a:r>
            <a:r>
              <a:rPr lang="en-US" altLang="en-US" dirty="0">
                <a:latin typeface="Arial" panose="020B0604020202020204" pitchFamily="34" charset="0"/>
              </a:rPr>
              <a:t> of Lenses </a:t>
            </a:r>
            <a:r>
              <a:rPr lang="en-US" altLang="en-US" sz="2000" b="0" dirty="0">
                <a:latin typeface="Arial" panose="020B0604020202020204" pitchFamily="34" charset="0"/>
              </a:rPr>
              <a:t>(2 of 3)</a:t>
            </a:r>
            <a:endParaRPr lang="en-IN" sz="2000" b="0" spc="-100" dirty="0"/>
          </a:p>
        </p:txBody>
      </p:sp>
      <p:sp>
        <p:nvSpPr>
          <p:cNvPr id="2" name="Content Placeholder 1"/>
          <p:cNvSpPr>
            <a:spLocks noGrp="1"/>
          </p:cNvSpPr>
          <p:nvPr>
            <p:ph idx="1"/>
          </p:nvPr>
        </p:nvSpPr>
        <p:spPr>
          <a:xfrm>
            <a:off x="457200" y="1600202"/>
            <a:ext cx="6324600" cy="878144"/>
          </a:xfrm>
        </p:spPr>
        <p:txBody>
          <a:bodyPr/>
          <a:lstStyle/>
          <a:p>
            <a:pPr marL="0" indent="0">
              <a:buNone/>
            </a:pPr>
            <a:r>
              <a:rPr lang="en-US" sz="2200" b="1" dirty="0"/>
              <a:t>Example 33-5: A two-lens system.</a:t>
            </a:r>
          </a:p>
          <a:p>
            <a:pPr marL="0" indent="0">
              <a:buNone/>
            </a:pPr>
            <a:r>
              <a:rPr lang="en-US" sz="2200" dirty="0"/>
              <a:t>Two converging lenses, A and B, with focal lengths</a:t>
            </a:r>
          </a:p>
        </p:txBody>
      </p:sp>
      <p:graphicFrame>
        <p:nvGraphicFramePr>
          <p:cNvPr id="5" name="Object 4" descr="f subscript A Baseline equals 20.0 c m">
            <a:extLst>
              <a:ext uri="{FF2B5EF4-FFF2-40B4-BE49-F238E27FC236}">
                <a16:creationId xmlns:a16="http://schemas.microsoft.com/office/drawing/2014/main" id="{32CD358C-6AAA-4E8A-A212-817BDB75A47D}"/>
              </a:ext>
            </a:extLst>
          </p:cNvPr>
          <p:cNvGraphicFramePr>
            <a:graphicFrameLocks noChangeAspect="1"/>
          </p:cNvGraphicFramePr>
          <p:nvPr>
            <p:extLst>
              <p:ext uri="{D42A27DB-BD31-4B8C-83A1-F6EECF244321}">
                <p14:modId xmlns:p14="http://schemas.microsoft.com/office/powerpoint/2010/main" val="1364339926"/>
              </p:ext>
            </p:extLst>
          </p:nvPr>
        </p:nvGraphicFramePr>
        <p:xfrm>
          <a:off x="6786563" y="2144233"/>
          <a:ext cx="1711325" cy="344488"/>
        </p:xfrm>
        <a:graphic>
          <a:graphicData uri="http://schemas.openxmlformats.org/presentationml/2006/ole">
            <mc:AlternateContent xmlns:mc="http://schemas.openxmlformats.org/markup-compatibility/2006">
              <mc:Choice xmlns:v="urn:schemas-microsoft-com:vml" Requires="v">
                <p:oleObj name="Equation" r:id="rId3" imgW="1854000" imgH="431640" progId="Equation.DSMT4">
                  <p:embed/>
                </p:oleObj>
              </mc:Choice>
              <mc:Fallback>
                <p:oleObj name="Equation" r:id="rId3" imgW="1854000" imgH="431640" progId="Equation.DSMT4">
                  <p:embed/>
                  <p:pic>
                    <p:nvPicPr>
                      <p:cNvPr id="5" name="Object 4" descr="f subscript &quot;A&quot; Baseline equals 20.0 c m">
                        <a:extLst>
                          <a:ext uri="{FF2B5EF4-FFF2-40B4-BE49-F238E27FC236}">
                            <a16:creationId xmlns:a16="http://schemas.microsoft.com/office/drawing/2014/main" id="{32CD358C-6AAA-4E8A-A212-817BDB75A47D}"/>
                          </a:ext>
                        </a:extLst>
                      </p:cNvPr>
                      <p:cNvPicPr/>
                      <p:nvPr/>
                    </p:nvPicPr>
                    <p:blipFill>
                      <a:blip r:embed="rId4"/>
                      <a:stretch>
                        <a:fillRect/>
                      </a:stretch>
                    </p:blipFill>
                    <p:spPr>
                      <a:xfrm>
                        <a:off x="6786563" y="2144233"/>
                        <a:ext cx="1711325" cy="344488"/>
                      </a:xfrm>
                      <a:prstGeom prst="rect">
                        <a:avLst/>
                      </a:prstGeom>
                    </p:spPr>
                  </p:pic>
                </p:oleObj>
              </mc:Fallback>
            </mc:AlternateContent>
          </a:graphicData>
        </a:graphic>
      </p:graphicFrame>
      <p:sp>
        <p:nvSpPr>
          <p:cNvPr id="6" name="Content Placeholder 1"/>
          <p:cNvSpPr txBox="1">
            <a:spLocks/>
          </p:cNvSpPr>
          <p:nvPr/>
        </p:nvSpPr>
        <p:spPr>
          <a:xfrm>
            <a:off x="457200" y="2472289"/>
            <a:ext cx="486370" cy="304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and</a:t>
            </a:r>
          </a:p>
        </p:txBody>
      </p:sp>
      <p:graphicFrame>
        <p:nvGraphicFramePr>
          <p:cNvPr id="7" name="Object 6" descr="f subscript B Baseline equals 25.0 c m,">
            <a:extLst>
              <a:ext uri="{FF2B5EF4-FFF2-40B4-BE49-F238E27FC236}">
                <a16:creationId xmlns:a16="http://schemas.microsoft.com/office/drawing/2014/main" id="{B0926EDA-090E-4EAC-946E-F6E04C1E4FFA}"/>
              </a:ext>
            </a:extLst>
          </p:cNvPr>
          <p:cNvGraphicFramePr>
            <a:graphicFrameLocks noChangeAspect="1"/>
          </p:cNvGraphicFramePr>
          <p:nvPr>
            <p:extLst>
              <p:ext uri="{D42A27DB-BD31-4B8C-83A1-F6EECF244321}">
                <p14:modId xmlns:p14="http://schemas.microsoft.com/office/powerpoint/2010/main" val="1691153259"/>
              </p:ext>
            </p:extLst>
          </p:nvPr>
        </p:nvGraphicFramePr>
        <p:xfrm>
          <a:off x="1016445" y="2493004"/>
          <a:ext cx="1585913" cy="357187"/>
        </p:xfrm>
        <a:graphic>
          <a:graphicData uri="http://schemas.openxmlformats.org/presentationml/2006/ole">
            <mc:AlternateContent xmlns:mc="http://schemas.openxmlformats.org/markup-compatibility/2006">
              <mc:Choice xmlns:v="urn:schemas-microsoft-com:vml" Requires="v">
                <p:oleObj name="Equation" r:id="rId5" imgW="1917360" imgH="431640" progId="Equation.DSMT4">
                  <p:embed/>
                </p:oleObj>
              </mc:Choice>
              <mc:Fallback>
                <p:oleObj name="Equation" r:id="rId5" imgW="1917360" imgH="431640" progId="Equation.DSMT4">
                  <p:embed/>
                  <p:pic>
                    <p:nvPicPr>
                      <p:cNvPr id="6" name="Object 5" descr="f subscript B Baseline equals 25.0 c m">
                        <a:extLst>
                          <a:ext uri="{FF2B5EF4-FFF2-40B4-BE49-F238E27FC236}">
                            <a16:creationId xmlns:a16="http://schemas.microsoft.com/office/drawing/2014/main" id="{B0926EDA-090E-4EAC-946E-F6E04C1E4FFA}"/>
                          </a:ext>
                        </a:extLst>
                      </p:cNvPr>
                      <p:cNvPicPr/>
                      <p:nvPr/>
                    </p:nvPicPr>
                    <p:blipFill>
                      <a:blip r:embed="rId6"/>
                      <a:stretch>
                        <a:fillRect/>
                      </a:stretch>
                    </p:blipFill>
                    <p:spPr>
                      <a:xfrm>
                        <a:off x="1016445" y="2493004"/>
                        <a:ext cx="1585913" cy="357187"/>
                      </a:xfrm>
                      <a:prstGeom prst="rect">
                        <a:avLst/>
                      </a:prstGeom>
                    </p:spPr>
                  </p:pic>
                </p:oleObj>
              </mc:Fallback>
            </mc:AlternateContent>
          </a:graphicData>
        </a:graphic>
      </p:graphicFrame>
      <p:sp>
        <p:nvSpPr>
          <p:cNvPr id="8" name="Content Placeholder 1"/>
          <p:cNvSpPr txBox="1">
            <a:spLocks/>
          </p:cNvSpPr>
          <p:nvPr/>
        </p:nvSpPr>
        <p:spPr>
          <a:xfrm>
            <a:off x="2635324" y="2472289"/>
            <a:ext cx="6200338" cy="35685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 are placed 80.0 c</a:t>
            </a:r>
            <a:r>
              <a:rPr lang="en-US" sz="100" dirty="0"/>
              <a:t> </a:t>
            </a:r>
            <a:r>
              <a:rPr lang="en-US" sz="2200" dirty="0"/>
              <a:t>m apart. An object is placed</a:t>
            </a:r>
          </a:p>
        </p:txBody>
      </p:sp>
      <p:sp>
        <p:nvSpPr>
          <p:cNvPr id="9" name="Content Placeholder 1"/>
          <p:cNvSpPr txBox="1">
            <a:spLocks/>
          </p:cNvSpPr>
          <p:nvPr/>
        </p:nvSpPr>
        <p:spPr>
          <a:xfrm>
            <a:off x="457200" y="2817034"/>
            <a:ext cx="8229600" cy="68816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60.0 c</a:t>
            </a:r>
            <a:r>
              <a:rPr lang="en-US" sz="100" dirty="0"/>
              <a:t>  </a:t>
            </a:r>
            <a:r>
              <a:rPr lang="en-US" sz="2200" dirty="0"/>
              <a:t>m in front of the first lens. Determine (a) the position, and (b) the magnification, of the final image formed by the combination</a:t>
            </a:r>
          </a:p>
        </p:txBody>
      </p:sp>
      <p:sp>
        <p:nvSpPr>
          <p:cNvPr id="12" name="Content Placeholder 1"/>
          <p:cNvSpPr txBox="1">
            <a:spLocks/>
          </p:cNvSpPr>
          <p:nvPr/>
        </p:nvSpPr>
        <p:spPr>
          <a:xfrm>
            <a:off x="457200" y="3505200"/>
            <a:ext cx="2209800"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of the two lenses.</a:t>
            </a:r>
          </a:p>
        </p:txBody>
      </p:sp>
      <p:pic>
        <p:nvPicPr>
          <p:cNvPr id="3" name="Picture 2" descr="The figure consists of two parts labeled (“a”) and (b), respectively, that illustrate two lenses used in combination.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3154" y="3654982"/>
            <a:ext cx="4320000" cy="2676000"/>
          </a:xfrm>
          <a:prstGeom prst="rect">
            <a:avLst/>
          </a:prstGeom>
        </p:spPr>
      </p:pic>
    </p:spTree>
    <p:extLst>
      <p:ext uri="{BB962C8B-B14F-4D97-AF65-F5344CB8AC3E}">
        <p14:creationId xmlns:p14="http://schemas.microsoft.com/office/powerpoint/2010/main" val="3592398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33-3 </a:t>
            </a:r>
            <a:r>
              <a:rPr lang="en-US" altLang="en-US" dirty="0"/>
              <a:t>Combinations</a:t>
            </a:r>
            <a:r>
              <a:rPr lang="en-US" altLang="en-US" dirty="0">
                <a:latin typeface="Arial" panose="020B0604020202020204" pitchFamily="34" charset="0"/>
              </a:rPr>
              <a:t> of Lenses </a:t>
            </a:r>
            <a:r>
              <a:rPr lang="en-US" altLang="en-US" sz="2000" b="0" dirty="0">
                <a:latin typeface="Arial" panose="020B0604020202020204" pitchFamily="34" charset="0"/>
              </a:rPr>
              <a:t>(3 of 3)</a:t>
            </a:r>
            <a:endParaRPr lang="en-IN" sz="2000" b="0" spc="-100" dirty="0"/>
          </a:p>
        </p:txBody>
      </p:sp>
      <p:sp>
        <p:nvSpPr>
          <p:cNvPr id="2" name="Content Placeholder 1"/>
          <p:cNvSpPr>
            <a:spLocks noGrp="1"/>
          </p:cNvSpPr>
          <p:nvPr>
            <p:ph idx="1"/>
          </p:nvPr>
        </p:nvSpPr>
        <p:spPr>
          <a:xfrm>
            <a:off x="457200" y="1600201"/>
            <a:ext cx="8229600" cy="1541251"/>
          </a:xfrm>
        </p:spPr>
        <p:txBody>
          <a:bodyPr/>
          <a:lstStyle/>
          <a:p>
            <a:pPr marL="0" indent="0">
              <a:buNone/>
            </a:pPr>
            <a:r>
              <a:rPr lang="en-US" sz="2200" b="1" dirty="0"/>
              <a:t>Example 33-6: Measuring </a:t>
            </a:r>
            <a:r>
              <a:rPr lang="en-US" sz="2200" b="1" i="1" dirty="0"/>
              <a:t>f</a:t>
            </a:r>
            <a:r>
              <a:rPr lang="en-US" sz="2200" b="1" dirty="0"/>
              <a:t> for a diverging lens.</a:t>
            </a:r>
          </a:p>
          <a:p>
            <a:pPr marL="0" indent="0">
              <a:buNone/>
            </a:pPr>
            <a:r>
              <a:rPr lang="en-US" sz="2200" dirty="0"/>
              <a:t>To measure the focal length of a diverging lens, a converging lens is placed in contact with it. The Sun’s rays are focused by this combination at a point 28.5 c</a:t>
            </a:r>
            <a:r>
              <a:rPr lang="en-US" sz="100" dirty="0"/>
              <a:t> </a:t>
            </a:r>
            <a:r>
              <a:rPr lang="en-US" sz="2200" dirty="0"/>
              <a:t>m behind the lenses as shown. If the</a:t>
            </a:r>
          </a:p>
        </p:txBody>
      </p:sp>
      <p:sp>
        <p:nvSpPr>
          <p:cNvPr id="13" name="Content Placeholder 1"/>
          <p:cNvSpPr txBox="1">
            <a:spLocks/>
          </p:cNvSpPr>
          <p:nvPr/>
        </p:nvSpPr>
        <p:spPr>
          <a:xfrm>
            <a:off x="457200" y="3124201"/>
            <a:ext cx="4267200"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200" dirty="0"/>
              <a:t>converging lens has a focal length</a:t>
            </a:r>
          </a:p>
        </p:txBody>
      </p:sp>
      <p:graphicFrame>
        <p:nvGraphicFramePr>
          <p:cNvPr id="6" name="Object 5" descr="f subscript c">
            <a:extLst>
              <a:ext uri="{FF2B5EF4-FFF2-40B4-BE49-F238E27FC236}">
                <a16:creationId xmlns:a16="http://schemas.microsoft.com/office/drawing/2014/main" id="{F20800F8-AAD2-4218-972F-E72796C54174}"/>
              </a:ext>
            </a:extLst>
          </p:cNvPr>
          <p:cNvGraphicFramePr>
            <a:graphicFrameLocks noChangeAspect="1"/>
          </p:cNvGraphicFramePr>
          <p:nvPr>
            <p:extLst>
              <p:ext uri="{D42A27DB-BD31-4B8C-83A1-F6EECF244321}">
                <p14:modId xmlns:p14="http://schemas.microsoft.com/office/powerpoint/2010/main" val="1645281885"/>
              </p:ext>
            </p:extLst>
          </p:nvPr>
        </p:nvGraphicFramePr>
        <p:xfrm>
          <a:off x="4718050" y="3124200"/>
          <a:ext cx="317500" cy="381000"/>
        </p:xfrm>
        <a:graphic>
          <a:graphicData uri="http://schemas.openxmlformats.org/presentationml/2006/ole">
            <mc:AlternateContent xmlns:mc="http://schemas.openxmlformats.org/markup-compatibility/2006">
              <mc:Choice xmlns:v="urn:schemas-microsoft-com:vml" Requires="v">
                <p:oleObj name="Equation" r:id="rId3" imgW="317160" imgH="380880" progId="Equation.DSMT4">
                  <p:embed/>
                </p:oleObj>
              </mc:Choice>
              <mc:Fallback>
                <p:oleObj name="Equation" r:id="rId3" imgW="317160" imgH="380880" progId="Equation.DSMT4">
                  <p:embed/>
                  <p:pic>
                    <p:nvPicPr>
                      <p:cNvPr id="5" name="Object 4" descr="f subscript c">
                        <a:extLst>
                          <a:ext uri="{FF2B5EF4-FFF2-40B4-BE49-F238E27FC236}">
                            <a16:creationId xmlns:a16="http://schemas.microsoft.com/office/drawing/2014/main" id="{F20800F8-AAD2-4218-972F-E72796C54174}"/>
                          </a:ext>
                        </a:extLst>
                      </p:cNvPr>
                      <p:cNvPicPr/>
                      <p:nvPr/>
                    </p:nvPicPr>
                    <p:blipFill>
                      <a:blip r:embed="rId4"/>
                      <a:stretch>
                        <a:fillRect/>
                      </a:stretch>
                    </p:blipFill>
                    <p:spPr>
                      <a:xfrm>
                        <a:off x="4718050" y="3124200"/>
                        <a:ext cx="317500" cy="381000"/>
                      </a:xfrm>
                      <a:prstGeom prst="rect">
                        <a:avLst/>
                      </a:prstGeom>
                    </p:spPr>
                  </p:pic>
                </p:oleObj>
              </mc:Fallback>
            </mc:AlternateContent>
          </a:graphicData>
        </a:graphic>
      </p:graphicFrame>
      <p:sp>
        <p:nvSpPr>
          <p:cNvPr id="7" name="Content Placeholder 1"/>
          <p:cNvSpPr txBox="1">
            <a:spLocks/>
          </p:cNvSpPr>
          <p:nvPr/>
        </p:nvSpPr>
        <p:spPr>
          <a:xfrm>
            <a:off x="5068346" y="3133725"/>
            <a:ext cx="3694654" cy="3714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of 16.0 c</a:t>
            </a:r>
            <a:r>
              <a:rPr lang="en-US" sz="100" dirty="0"/>
              <a:t> </a:t>
            </a:r>
            <a:r>
              <a:rPr lang="en-US" sz="2200" dirty="0"/>
              <a:t>m, what is the focal</a:t>
            </a:r>
          </a:p>
        </p:txBody>
      </p:sp>
      <p:sp>
        <p:nvSpPr>
          <p:cNvPr id="8" name="Content Placeholder 1"/>
          <p:cNvSpPr txBox="1">
            <a:spLocks/>
          </p:cNvSpPr>
          <p:nvPr/>
        </p:nvSpPr>
        <p:spPr>
          <a:xfrm>
            <a:off x="457200" y="3475056"/>
            <a:ext cx="838200" cy="32996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length</a:t>
            </a:r>
          </a:p>
        </p:txBody>
      </p:sp>
      <p:graphicFrame>
        <p:nvGraphicFramePr>
          <p:cNvPr id="9" name="Object 8" descr="f subscript D">
            <a:extLst>
              <a:ext uri="{FF2B5EF4-FFF2-40B4-BE49-F238E27FC236}">
                <a16:creationId xmlns:a16="http://schemas.microsoft.com/office/drawing/2014/main" id="{D9F7CBF1-FC85-46BC-9387-9E9976A16D90}"/>
              </a:ext>
            </a:extLst>
          </p:cNvPr>
          <p:cNvGraphicFramePr>
            <a:graphicFrameLocks noChangeAspect="1"/>
          </p:cNvGraphicFramePr>
          <p:nvPr>
            <p:extLst>
              <p:ext uri="{D42A27DB-BD31-4B8C-83A1-F6EECF244321}">
                <p14:modId xmlns:p14="http://schemas.microsoft.com/office/powerpoint/2010/main" val="1897048689"/>
              </p:ext>
            </p:extLst>
          </p:nvPr>
        </p:nvGraphicFramePr>
        <p:xfrm>
          <a:off x="1245575" y="3502236"/>
          <a:ext cx="330200" cy="381000"/>
        </p:xfrm>
        <a:graphic>
          <a:graphicData uri="http://schemas.openxmlformats.org/presentationml/2006/ole">
            <mc:AlternateContent xmlns:mc="http://schemas.openxmlformats.org/markup-compatibility/2006">
              <mc:Choice xmlns:v="urn:schemas-microsoft-com:vml" Requires="v">
                <p:oleObj name="Equation" r:id="rId5" imgW="330120" imgH="380880" progId="Equation.DSMT4">
                  <p:embed/>
                </p:oleObj>
              </mc:Choice>
              <mc:Fallback>
                <p:oleObj name="Equation" r:id="rId5" imgW="330120" imgH="380880" progId="Equation.DSMT4">
                  <p:embed/>
                  <p:pic>
                    <p:nvPicPr>
                      <p:cNvPr id="6" name="Object 5" descr="f subscript D">
                        <a:extLst>
                          <a:ext uri="{FF2B5EF4-FFF2-40B4-BE49-F238E27FC236}">
                            <a16:creationId xmlns:a16="http://schemas.microsoft.com/office/drawing/2014/main" id="{D9F7CBF1-FC85-46BC-9387-9E9976A16D90}"/>
                          </a:ext>
                        </a:extLst>
                      </p:cNvPr>
                      <p:cNvPicPr/>
                      <p:nvPr/>
                    </p:nvPicPr>
                    <p:blipFill>
                      <a:blip r:embed="rId6"/>
                      <a:stretch>
                        <a:fillRect/>
                      </a:stretch>
                    </p:blipFill>
                    <p:spPr>
                      <a:xfrm>
                        <a:off x="1245575" y="3502236"/>
                        <a:ext cx="330200" cy="381000"/>
                      </a:xfrm>
                      <a:prstGeom prst="rect">
                        <a:avLst/>
                      </a:prstGeom>
                    </p:spPr>
                  </p:pic>
                </p:oleObj>
              </mc:Fallback>
            </mc:AlternateContent>
          </a:graphicData>
        </a:graphic>
      </p:graphicFrame>
      <p:sp>
        <p:nvSpPr>
          <p:cNvPr id="10" name="Content Placeholder 1"/>
          <p:cNvSpPr txBox="1">
            <a:spLocks/>
          </p:cNvSpPr>
          <p:nvPr/>
        </p:nvSpPr>
        <p:spPr>
          <a:xfrm>
            <a:off x="1642061" y="3473301"/>
            <a:ext cx="5930372" cy="35548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of the diverging lens? Assume both lenses are</a:t>
            </a:r>
          </a:p>
        </p:txBody>
      </p:sp>
      <p:sp>
        <p:nvSpPr>
          <p:cNvPr id="11" name="Content Placeholder 1"/>
          <p:cNvSpPr txBox="1">
            <a:spLocks/>
          </p:cNvSpPr>
          <p:nvPr/>
        </p:nvSpPr>
        <p:spPr>
          <a:xfrm>
            <a:off x="457198" y="3825912"/>
            <a:ext cx="7239002"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thin and the space between them is negligible.</a:t>
            </a:r>
          </a:p>
        </p:txBody>
      </p:sp>
      <p:pic>
        <p:nvPicPr>
          <p:cNvPr id="3" name="Picture 2" descr="The figure illustrates a converging lens and a diverging lens placed next to each other with their boundary in contact.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844" y="4343400"/>
            <a:ext cx="3600000" cy="1890000"/>
          </a:xfrm>
          <a:prstGeom prst="rect">
            <a:avLst/>
          </a:prstGeom>
        </p:spPr>
      </p:pic>
    </p:spTree>
    <p:extLst>
      <p:ext uri="{BB962C8B-B14F-4D97-AF65-F5344CB8AC3E}">
        <p14:creationId xmlns:p14="http://schemas.microsoft.com/office/powerpoint/2010/main" val="160396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97280"/>
          </a:xfrm>
        </p:spPr>
        <p:txBody>
          <a:bodyPr/>
          <a:lstStyle/>
          <a:p>
            <a:r>
              <a:rPr lang="en-US" altLang="en-US" dirty="0"/>
              <a:t>33-4 </a:t>
            </a:r>
            <a:r>
              <a:rPr lang="en-US" altLang="en-US" dirty="0" err="1"/>
              <a:t>Lensmaker’s</a:t>
            </a:r>
            <a:r>
              <a:rPr lang="en-US" altLang="en-US" dirty="0"/>
              <a:t> Equation </a:t>
            </a:r>
            <a:r>
              <a:rPr lang="en-US" altLang="en-US" sz="2000" b="0" dirty="0"/>
              <a:t>(1 of 2)</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3505200" cy="2571494"/>
          </a:xfrm>
        </p:spPr>
        <p:txBody>
          <a:bodyPr/>
          <a:lstStyle/>
          <a:p>
            <a:pPr marL="0" lvl="0" indent="0">
              <a:buNone/>
            </a:pPr>
            <a:r>
              <a:rPr lang="en-US" altLang="en-US" sz="2600" dirty="0"/>
              <a:t>This useful equation relates the radii of curvature of the two lens surfaces, and the index of refraction, to the focal length:</a:t>
            </a:r>
          </a:p>
        </p:txBody>
      </p:sp>
      <p:graphicFrame>
        <p:nvGraphicFramePr>
          <p:cNvPr id="2" name="Object 1" descr="StartFraction 1 over f EndFraction equals (n minus 1) (StartFraction 1 over R subscript 1 EndFraction plus StartFraction 1 over R subscript 2 EndFraction)."/>
          <p:cNvGraphicFramePr>
            <a:graphicFrameLocks noChangeAspect="1"/>
          </p:cNvGraphicFramePr>
          <p:nvPr>
            <p:extLst>
              <p:ext uri="{D42A27DB-BD31-4B8C-83A1-F6EECF244321}">
                <p14:modId xmlns:p14="http://schemas.microsoft.com/office/powerpoint/2010/main" val="654934508"/>
              </p:ext>
            </p:extLst>
          </p:nvPr>
        </p:nvGraphicFramePr>
        <p:xfrm>
          <a:off x="462224" y="4523440"/>
          <a:ext cx="2921000" cy="977900"/>
        </p:xfrm>
        <a:graphic>
          <a:graphicData uri="http://schemas.openxmlformats.org/presentationml/2006/ole">
            <mc:AlternateContent xmlns:mc="http://schemas.openxmlformats.org/markup-compatibility/2006">
              <mc:Choice xmlns:v="urn:schemas-microsoft-com:vml" Requires="v">
                <p:oleObj name="Equation" r:id="rId3" imgW="2920680" imgH="977760" progId="Equation.DSMT4">
                  <p:embed/>
                </p:oleObj>
              </mc:Choice>
              <mc:Fallback>
                <p:oleObj name="Equation" r:id="rId3" imgW="2920680" imgH="977760" progId="Equation.DSMT4">
                  <p:embed/>
                  <p:pic>
                    <p:nvPicPr>
                      <p:cNvPr id="0" name=""/>
                      <p:cNvPicPr/>
                      <p:nvPr/>
                    </p:nvPicPr>
                    <p:blipFill>
                      <a:blip r:embed="rId4"/>
                      <a:stretch>
                        <a:fillRect/>
                      </a:stretch>
                    </p:blipFill>
                    <p:spPr>
                      <a:xfrm>
                        <a:off x="462224" y="4523440"/>
                        <a:ext cx="2921000" cy="977900"/>
                      </a:xfrm>
                      <a:prstGeom prst="rect">
                        <a:avLst/>
                      </a:prstGeom>
                    </p:spPr>
                  </p:pic>
                </p:oleObj>
              </mc:Fallback>
            </mc:AlternateContent>
          </a:graphicData>
        </a:graphic>
      </p:graphicFrame>
      <p:pic>
        <p:nvPicPr>
          <p:cNvPr id="5" name="Picture 4" descr="The figure illustrates a light ray passing through a converging lens.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1828800"/>
            <a:ext cx="4434981" cy="3240000"/>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33-4 </a:t>
            </a:r>
            <a:r>
              <a:rPr lang="en-US" altLang="en-US" dirty="0" err="1"/>
              <a:t>Lensmaker’s</a:t>
            </a:r>
            <a:r>
              <a:rPr lang="en-US" altLang="en-US" dirty="0"/>
              <a:t> Equation </a:t>
            </a:r>
            <a:r>
              <a:rPr lang="en-US" altLang="en-US" sz="2000" b="0" dirty="0"/>
              <a:t>(2 of 2)</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3"/>
            <a:ext cx="7848600" cy="508987"/>
          </a:xfrm>
        </p:spPr>
        <p:txBody>
          <a:bodyPr/>
          <a:lstStyle/>
          <a:p>
            <a:pPr marL="0" lvl="0" indent="0">
              <a:buNone/>
            </a:pPr>
            <a:r>
              <a:rPr lang="en-US" altLang="en-US" sz="2400" b="1" dirty="0"/>
              <a:t>Example 33-7: Calculating </a:t>
            </a:r>
            <a:r>
              <a:rPr lang="en-US" altLang="en-US" sz="2400" b="1" i="1" dirty="0"/>
              <a:t>f</a:t>
            </a:r>
            <a:r>
              <a:rPr lang="en-US" altLang="en-US" sz="2400" b="1" dirty="0"/>
              <a:t> for a converging lens.</a:t>
            </a:r>
            <a:endParaRPr lang="en-US" altLang="en-US" sz="2400" dirty="0"/>
          </a:p>
        </p:txBody>
      </p:sp>
      <p:sp>
        <p:nvSpPr>
          <p:cNvPr id="9" name="TextBox 8">
            <a:extLst>
              <a:ext uri="{FF2B5EF4-FFF2-40B4-BE49-F238E27FC236}">
                <a16:creationId xmlns:a16="http://schemas.microsoft.com/office/drawing/2014/main" id="{D2931413-21B0-6F82-8EDA-A22EA321C57A}"/>
              </a:ext>
            </a:extLst>
          </p:cNvPr>
          <p:cNvSpPr txBox="1"/>
          <p:nvPr/>
        </p:nvSpPr>
        <p:spPr>
          <a:xfrm>
            <a:off x="457200" y="2166273"/>
            <a:ext cx="6579782" cy="369332"/>
          </a:xfrm>
          <a:prstGeom prst="rect">
            <a:avLst/>
          </a:prstGeom>
          <a:noFill/>
        </p:spPr>
        <p:txBody>
          <a:bodyPr wrap="square" lIns="0" tIns="0" rIns="0" bIns="0">
            <a:spAutoFit/>
          </a:bodyPr>
          <a:lstStyle/>
          <a:p>
            <a:pPr marL="0" lvl="0" indent="0">
              <a:buNone/>
            </a:pPr>
            <a:r>
              <a:rPr lang="en-US" altLang="en-US" sz="2400" dirty="0"/>
              <a:t>A convex meniscus lens is made from glass with</a:t>
            </a:r>
          </a:p>
        </p:txBody>
      </p:sp>
      <p:graphicFrame>
        <p:nvGraphicFramePr>
          <p:cNvPr id="5" name="Object 4" descr="n equals 1.50.">
            <a:extLst>
              <a:ext uri="{FF2B5EF4-FFF2-40B4-BE49-F238E27FC236}">
                <a16:creationId xmlns:a16="http://schemas.microsoft.com/office/drawing/2014/main" id="{7306185A-3165-842B-F183-7FB8098EB623}"/>
              </a:ext>
            </a:extLst>
          </p:cNvPr>
          <p:cNvGraphicFramePr>
            <a:graphicFrameLocks noChangeAspect="1"/>
          </p:cNvGraphicFramePr>
          <p:nvPr>
            <p:extLst>
              <p:ext uri="{D42A27DB-BD31-4B8C-83A1-F6EECF244321}">
                <p14:modId xmlns:p14="http://schemas.microsoft.com/office/powerpoint/2010/main" val="2977402428"/>
              </p:ext>
            </p:extLst>
          </p:nvPr>
        </p:nvGraphicFramePr>
        <p:xfrm>
          <a:off x="7036982" y="2186422"/>
          <a:ext cx="1143000" cy="292100"/>
        </p:xfrm>
        <a:graphic>
          <a:graphicData uri="http://schemas.openxmlformats.org/presentationml/2006/ole">
            <mc:AlternateContent xmlns:mc="http://schemas.openxmlformats.org/markup-compatibility/2006">
              <mc:Choice xmlns:v="urn:schemas-microsoft-com:vml" Requires="v">
                <p:oleObj name="Equation" r:id="rId3" imgW="1143000" imgH="291960" progId="Equation.DSMT4">
                  <p:embed/>
                </p:oleObj>
              </mc:Choice>
              <mc:Fallback>
                <p:oleObj name="Equation" r:id="rId3" imgW="1143000" imgH="291960" progId="Equation.DSMT4">
                  <p:embed/>
                  <p:pic>
                    <p:nvPicPr>
                      <p:cNvPr id="0" name=""/>
                      <p:cNvPicPr/>
                      <p:nvPr/>
                    </p:nvPicPr>
                    <p:blipFill>
                      <a:blip r:embed="rId4"/>
                      <a:stretch>
                        <a:fillRect/>
                      </a:stretch>
                    </p:blipFill>
                    <p:spPr>
                      <a:xfrm>
                        <a:off x="7036982" y="2186422"/>
                        <a:ext cx="1143000" cy="2921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AA1EB49-112B-9558-8169-D1E39011CC9C}"/>
              </a:ext>
            </a:extLst>
          </p:cNvPr>
          <p:cNvSpPr txBox="1"/>
          <p:nvPr/>
        </p:nvSpPr>
        <p:spPr>
          <a:xfrm>
            <a:off x="362552" y="2478522"/>
            <a:ext cx="8095648" cy="1569660"/>
          </a:xfrm>
          <a:prstGeom prst="rect">
            <a:avLst/>
          </a:prstGeom>
          <a:noFill/>
        </p:spPr>
        <p:txBody>
          <a:bodyPr wrap="square">
            <a:spAutoFit/>
          </a:bodyPr>
          <a:lstStyle/>
          <a:p>
            <a:r>
              <a:rPr lang="en-US" altLang="en-US" sz="2400" dirty="0"/>
              <a:t>The radius of curvature of the convex surface is 22.4 c</a:t>
            </a:r>
            <a:r>
              <a:rPr lang="en-US" altLang="en-US" sz="100" dirty="0"/>
              <a:t> </a:t>
            </a:r>
            <a:r>
              <a:rPr lang="en-US" altLang="en-US" sz="2400" dirty="0"/>
              <a:t>m and that of the concave surface is 46.2 c</a:t>
            </a:r>
            <a:r>
              <a:rPr lang="en-US" altLang="en-US" sz="100" dirty="0"/>
              <a:t> </a:t>
            </a:r>
            <a:r>
              <a:rPr lang="en-US" altLang="en-US" sz="2400" dirty="0"/>
              <a:t>m. (a) What is the focal length? (b) Where will the image be for an object 2.00 m away?</a:t>
            </a:r>
          </a:p>
        </p:txBody>
      </p:sp>
      <p:pic>
        <p:nvPicPr>
          <p:cNvPr id="2" name="Picture 1" descr="The figure illustrates a convex meniscus lens and its principal axis.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3886201"/>
            <a:ext cx="3962400" cy="2473748"/>
          </a:xfrm>
          <a:prstGeom prst="rect">
            <a:avLst/>
          </a:prstGeom>
        </p:spPr>
      </p:pic>
    </p:spTree>
    <p:extLst>
      <p:ext uri="{BB962C8B-B14F-4D97-AF65-F5344CB8AC3E}">
        <p14:creationId xmlns:p14="http://schemas.microsoft.com/office/powerpoint/2010/main" val="1111354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33-5 Cameras: Film and Digital </a:t>
            </a:r>
            <a:r>
              <a:rPr lang="en-US" altLang="en-US" sz="2000" b="0" dirty="0"/>
              <a:t>(1 of 8)</a:t>
            </a:r>
            <a:endParaRPr lang="en-IN" sz="2000" b="0" dirty="0"/>
          </a:p>
        </p:txBody>
      </p:sp>
      <p:sp>
        <p:nvSpPr>
          <p:cNvPr id="10" name="Content Placeholder 12"/>
          <p:cNvSpPr txBox="1">
            <a:spLocks/>
          </p:cNvSpPr>
          <p:nvPr/>
        </p:nvSpPr>
        <p:spPr>
          <a:xfrm>
            <a:off x="457200" y="1600201"/>
            <a:ext cx="3581400" cy="28955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Basic parts of a camera:</a:t>
            </a:r>
          </a:p>
          <a:p>
            <a:pPr fontAlgn="base">
              <a:spcBef>
                <a:spcPts val="900"/>
              </a:spcBef>
              <a:spcAft>
                <a:spcPct val="0"/>
              </a:spcAft>
              <a:defRPr/>
            </a:pPr>
            <a:r>
              <a:rPr lang="en-US" altLang="en-US" sz="2400" dirty="0">
                <a:latin typeface="Arial" panose="020B0604020202020204" pitchFamily="34" charset="0"/>
              </a:rPr>
              <a:t>Lens</a:t>
            </a:r>
          </a:p>
          <a:p>
            <a:pPr fontAlgn="base">
              <a:spcBef>
                <a:spcPts val="900"/>
              </a:spcBef>
              <a:spcAft>
                <a:spcPct val="0"/>
              </a:spcAft>
              <a:defRPr/>
            </a:pPr>
            <a:r>
              <a:rPr lang="en-US" altLang="en-US" sz="2400" dirty="0">
                <a:latin typeface="Arial" panose="020B0604020202020204" pitchFamily="34" charset="0"/>
              </a:rPr>
              <a:t>Light-tight box</a:t>
            </a:r>
          </a:p>
          <a:p>
            <a:pPr fontAlgn="base">
              <a:spcBef>
                <a:spcPts val="900"/>
              </a:spcBef>
              <a:spcAft>
                <a:spcPct val="0"/>
              </a:spcAft>
              <a:defRPr/>
            </a:pPr>
            <a:r>
              <a:rPr lang="en-US" altLang="en-US" sz="2400" dirty="0">
                <a:latin typeface="Arial" panose="020B0604020202020204" pitchFamily="34" charset="0"/>
              </a:rPr>
              <a:t>Shutter</a:t>
            </a:r>
          </a:p>
          <a:p>
            <a:pPr fontAlgn="base">
              <a:spcBef>
                <a:spcPts val="900"/>
              </a:spcBef>
              <a:spcAft>
                <a:spcPct val="0"/>
              </a:spcAft>
              <a:defRPr/>
            </a:pPr>
            <a:r>
              <a:rPr lang="en-US" altLang="en-US" sz="2400" dirty="0">
                <a:latin typeface="Arial" panose="020B0604020202020204" pitchFamily="34" charset="0"/>
              </a:rPr>
              <a:t>Film or electronic sensor</a:t>
            </a:r>
          </a:p>
        </p:txBody>
      </p:sp>
      <p:pic>
        <p:nvPicPr>
          <p:cNvPr id="2" name="Picture 1" descr="The figure illustrates the inside of a simple camera.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800" y="2209800"/>
            <a:ext cx="4320000" cy="3150000"/>
          </a:xfrm>
          <a:prstGeom prst="rect">
            <a:avLst/>
          </a:prstGeom>
        </p:spPr>
      </p:pic>
    </p:spTree>
    <p:extLst>
      <p:ext uri="{BB962C8B-B14F-4D97-AF65-F5344CB8AC3E}">
        <p14:creationId xmlns:p14="http://schemas.microsoft.com/office/powerpoint/2010/main" val="64570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33-5 Cameras: Film and Digital </a:t>
            </a:r>
            <a:r>
              <a:rPr lang="en-US" altLang="en-US" sz="2000" b="0" dirty="0"/>
              <a:t>(2 of 8)</a:t>
            </a:r>
            <a:endParaRPr lang="en-IN" sz="2000" b="0" dirty="0"/>
          </a:p>
        </p:txBody>
      </p:sp>
      <p:sp>
        <p:nvSpPr>
          <p:cNvPr id="10" name="Content Placeholder 12"/>
          <p:cNvSpPr txBox="1">
            <a:spLocks/>
          </p:cNvSpPr>
          <p:nvPr/>
        </p:nvSpPr>
        <p:spPr>
          <a:xfrm>
            <a:off x="457200" y="1600201"/>
            <a:ext cx="2514600" cy="3047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400" dirty="0">
                <a:latin typeface="Arial" panose="020B0604020202020204" pitchFamily="34" charset="0"/>
              </a:rPr>
              <a:t>A digital camera uses C</a:t>
            </a:r>
            <a:r>
              <a:rPr lang="en-US" altLang="en-US" sz="100" dirty="0">
                <a:latin typeface="Arial" panose="020B0604020202020204" pitchFamily="34" charset="0"/>
              </a:rPr>
              <a:t> </a:t>
            </a:r>
            <a:r>
              <a:rPr lang="en-US" altLang="en-US" sz="2400" dirty="0" err="1">
                <a:latin typeface="Arial" panose="020B0604020202020204" pitchFamily="34" charset="0"/>
              </a:rPr>
              <a:t>C</a:t>
            </a:r>
            <a:r>
              <a:rPr lang="en-US" altLang="en-US" sz="100" dirty="0">
                <a:latin typeface="Arial" panose="020B0604020202020204" pitchFamily="34" charset="0"/>
              </a:rPr>
              <a:t> </a:t>
            </a:r>
            <a:r>
              <a:rPr lang="en-US" altLang="en-US" sz="2400" dirty="0">
                <a:latin typeface="Arial" panose="020B0604020202020204" pitchFamily="34" charset="0"/>
              </a:rPr>
              <a:t>D sensors instead of film. The digitized image is sent to a processor for storage and later retrieval.</a:t>
            </a:r>
          </a:p>
        </p:txBody>
      </p:sp>
      <p:pic>
        <p:nvPicPr>
          <p:cNvPr id="2" name="Picture 1" descr="A portion of a typical Bayer array sensor is show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752600"/>
            <a:ext cx="4680000" cy="3812250"/>
          </a:xfrm>
          <a:prstGeom prst="rect">
            <a:avLst/>
          </a:prstGeom>
        </p:spPr>
      </p:pic>
    </p:spTree>
    <p:extLst>
      <p:ext uri="{BB962C8B-B14F-4D97-AF65-F5344CB8AC3E}">
        <p14:creationId xmlns:p14="http://schemas.microsoft.com/office/powerpoint/2010/main" val="288699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33-5 Cameras: Film and Digital </a:t>
            </a:r>
            <a:r>
              <a:rPr lang="en-US" altLang="en-US" sz="2000" b="0" dirty="0"/>
              <a:t>(3 of 8)</a:t>
            </a:r>
            <a:endParaRPr lang="en-IN" sz="2000" b="0" dirty="0"/>
          </a:p>
        </p:txBody>
      </p:sp>
      <p:sp>
        <p:nvSpPr>
          <p:cNvPr id="5" name="Content Placeholder 12"/>
          <p:cNvSpPr txBox="1">
            <a:spLocks/>
          </p:cNvSpPr>
          <p:nvPr/>
        </p:nvSpPr>
        <p:spPr>
          <a:xfrm>
            <a:off x="457200" y="1600201"/>
            <a:ext cx="8229600" cy="44195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Camera adjustments:</a:t>
            </a:r>
          </a:p>
          <a:p>
            <a:pPr fontAlgn="base">
              <a:spcBef>
                <a:spcPts val="900"/>
              </a:spcBef>
              <a:spcAft>
                <a:spcPct val="0"/>
              </a:spcAft>
              <a:defRPr/>
            </a:pPr>
            <a:r>
              <a:rPr lang="en-US" altLang="en-US" sz="2600" dirty="0">
                <a:latin typeface="Arial" panose="020B0604020202020204" pitchFamily="34" charset="0"/>
              </a:rPr>
              <a:t>Shutter speed: controls the amount of time light enters the camera. A faster shutter speed makes a sharper picture.</a:t>
            </a:r>
          </a:p>
          <a:p>
            <a:pPr fontAlgn="base">
              <a:spcBef>
                <a:spcPts val="900"/>
              </a:spcBef>
              <a:spcAft>
                <a:spcPct val="0"/>
              </a:spcAft>
              <a:defRPr/>
            </a:pPr>
            <a:r>
              <a:rPr lang="en-US" altLang="en-US" sz="2600" i="1" dirty="0">
                <a:latin typeface="Arial" panose="020B0604020202020204" pitchFamily="34" charset="0"/>
              </a:rPr>
              <a:t>f</a:t>
            </a:r>
            <a:r>
              <a:rPr lang="en-US" altLang="en-US" sz="2600" dirty="0">
                <a:latin typeface="Arial" panose="020B0604020202020204" pitchFamily="34" charset="0"/>
              </a:rPr>
              <a:t>-stop: controls the maximum opening of the shutter. This allows the right amount of light to enter to properly expose the film, and must be adjusted for external light conditions.</a:t>
            </a:r>
          </a:p>
          <a:p>
            <a:pPr fontAlgn="base">
              <a:spcBef>
                <a:spcPts val="900"/>
              </a:spcBef>
              <a:spcAft>
                <a:spcPct val="0"/>
              </a:spcAft>
              <a:defRPr/>
            </a:pPr>
            <a:r>
              <a:rPr lang="en-US" altLang="en-US" sz="2600" dirty="0">
                <a:latin typeface="Arial" panose="020B0604020202020204" pitchFamily="34" charset="0"/>
              </a:rPr>
              <a:t>Focusing: this adjusts the position of the lens so that the image is positioned on the film.</a:t>
            </a:r>
          </a:p>
        </p:txBody>
      </p:sp>
    </p:spTree>
    <p:extLst>
      <p:ext uri="{BB962C8B-B14F-4D97-AF65-F5344CB8AC3E}">
        <p14:creationId xmlns:p14="http://schemas.microsoft.com/office/powerpoint/2010/main" val="84602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33-5 Cameras: Film and Digital </a:t>
            </a:r>
            <a:r>
              <a:rPr lang="en-US" altLang="en-US" sz="2000" b="0" dirty="0"/>
              <a:t>(4 of 8)</a:t>
            </a:r>
            <a:endParaRPr lang="en-IN" sz="2000" b="0" dirty="0"/>
          </a:p>
        </p:txBody>
      </p:sp>
      <p:sp>
        <p:nvSpPr>
          <p:cNvPr id="5" name="Content Placeholder 12"/>
          <p:cNvSpPr txBox="1">
            <a:spLocks/>
          </p:cNvSpPr>
          <p:nvPr/>
        </p:nvSpPr>
        <p:spPr>
          <a:xfrm>
            <a:off x="457200" y="1600202"/>
            <a:ext cx="8229600" cy="12953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There is a certain range of distances over which objects will be in focus; this is called the depth of field of the lens. Objects closer or farther will be blurred.</a:t>
            </a:r>
          </a:p>
        </p:txBody>
      </p:sp>
      <p:pic>
        <p:nvPicPr>
          <p:cNvPr id="2" name="Picture 1" descr="The figure illustrates light rays from a distant object and nearby object passing through the lens of a camera.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84974"/>
            <a:ext cx="6840000" cy="1605500"/>
          </a:xfrm>
          <a:prstGeom prst="rect">
            <a:avLst/>
          </a:prstGeom>
        </p:spPr>
      </p:pic>
    </p:spTree>
    <p:extLst>
      <p:ext uri="{BB962C8B-B14F-4D97-AF65-F5344CB8AC3E}">
        <p14:creationId xmlns:p14="http://schemas.microsoft.com/office/powerpoint/2010/main" val="238076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33-5 Cameras: Film and Digital </a:t>
            </a:r>
            <a:r>
              <a:rPr lang="en-US" altLang="en-US" sz="2000" b="0" dirty="0"/>
              <a:t>(5 of 8)</a:t>
            </a:r>
            <a:endParaRPr lang="en-IN" sz="2000" b="0" dirty="0"/>
          </a:p>
        </p:txBody>
      </p:sp>
      <p:sp>
        <p:nvSpPr>
          <p:cNvPr id="5" name="Content Placeholder 4"/>
          <p:cNvSpPr>
            <a:spLocks noGrp="1"/>
          </p:cNvSpPr>
          <p:nvPr>
            <p:ph idx="1"/>
          </p:nvPr>
        </p:nvSpPr>
        <p:spPr>
          <a:xfrm>
            <a:off x="457200" y="1600201"/>
            <a:ext cx="8229600" cy="2286000"/>
          </a:xfrm>
        </p:spPr>
        <p:txBody>
          <a:bodyPr/>
          <a:lstStyle/>
          <a:p>
            <a:pPr marL="0" indent="0">
              <a:buNone/>
            </a:pPr>
            <a:r>
              <a:rPr lang="en-US" sz="2600" b="1" dirty="0"/>
              <a:t>Conceptual Example 33-8: Shutter speed.</a:t>
            </a:r>
          </a:p>
          <a:p>
            <a:pPr marL="0" indent="0">
              <a:buNone/>
            </a:pPr>
            <a:r>
              <a:rPr lang="en-US" sz="2600" dirty="0"/>
              <a:t>To improve the depth of field, you “stop down” your camera lens by two </a:t>
            </a:r>
            <a:r>
              <a:rPr lang="en-US" sz="2600" i="1" dirty="0"/>
              <a:t>f</a:t>
            </a:r>
            <a:r>
              <a:rPr lang="en-US" sz="2600" dirty="0"/>
              <a:t>-stops from </a:t>
            </a:r>
            <a:r>
              <a:rPr lang="en-US" sz="2600" i="1" dirty="0"/>
              <a:t>f</a:t>
            </a:r>
            <a:r>
              <a:rPr lang="en-US" sz="2600" dirty="0"/>
              <a:t>/4 to </a:t>
            </a:r>
            <a:r>
              <a:rPr lang="en-US" sz="2600" i="1" dirty="0"/>
              <a:t>f</a:t>
            </a:r>
            <a:r>
              <a:rPr lang="en-US" sz="2600" dirty="0"/>
              <a:t>/8. What should you do to the shutter speed to maintain the same exposure?</a:t>
            </a:r>
          </a:p>
        </p:txBody>
      </p:sp>
    </p:spTree>
    <p:extLst>
      <p:ext uri="{BB962C8B-B14F-4D97-AF65-F5344CB8AC3E}">
        <p14:creationId xmlns:p14="http://schemas.microsoft.com/office/powerpoint/2010/main" val="168513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33-5 Cameras: Film and Digital </a:t>
            </a:r>
            <a:r>
              <a:rPr lang="en-US" sz="2000" b="0" dirty="0"/>
              <a:t>(6 of 8)</a:t>
            </a:r>
            <a:endParaRPr lang="en-IN" sz="2000" b="0" dirty="0"/>
          </a:p>
        </p:txBody>
      </p:sp>
      <p:sp>
        <p:nvSpPr>
          <p:cNvPr id="5" name="Content Placeholder 4"/>
          <p:cNvSpPr>
            <a:spLocks noGrp="1"/>
          </p:cNvSpPr>
          <p:nvPr>
            <p:ph sz="quarter" idx="13"/>
          </p:nvPr>
        </p:nvSpPr>
        <p:spPr>
          <a:xfrm>
            <a:off x="457200" y="1600200"/>
            <a:ext cx="8229600" cy="446328"/>
          </a:xfrm>
        </p:spPr>
        <p:txBody>
          <a:bodyPr/>
          <a:lstStyle/>
          <a:p>
            <a:pPr marL="0" indent="0">
              <a:buNone/>
            </a:pPr>
            <a:r>
              <a:rPr lang="en-US" altLang="en-US" b="1" dirty="0"/>
              <a:t>Example 33-9: Pixels and resolution.</a:t>
            </a:r>
          </a:p>
          <a:p>
            <a:endParaRPr lang="en-IN" dirty="0"/>
          </a:p>
        </p:txBody>
      </p:sp>
      <p:sp>
        <p:nvSpPr>
          <p:cNvPr id="6" name="Content Placeholder 5"/>
          <p:cNvSpPr>
            <a:spLocks noGrp="1"/>
          </p:cNvSpPr>
          <p:nvPr>
            <p:ph sz="quarter" idx="14"/>
          </p:nvPr>
        </p:nvSpPr>
        <p:spPr>
          <a:xfrm>
            <a:off x="437104" y="2122728"/>
            <a:ext cx="8229600" cy="437928"/>
          </a:xfrm>
        </p:spPr>
        <p:txBody>
          <a:bodyPr/>
          <a:lstStyle/>
          <a:p>
            <a:pPr marL="0" indent="0">
              <a:buNone/>
            </a:pPr>
            <a:r>
              <a:rPr lang="en-US" dirty="0"/>
              <a:t>A 12-M</a:t>
            </a:r>
            <a:r>
              <a:rPr lang="en-US" sz="100" dirty="0"/>
              <a:t> </a:t>
            </a:r>
            <a:r>
              <a:rPr lang="en-US" dirty="0"/>
              <a:t>P (12-megapixel) digital camera offers a</a:t>
            </a:r>
            <a:endParaRPr lang="en-IN" dirty="0"/>
          </a:p>
        </p:txBody>
      </p:sp>
      <p:sp>
        <p:nvSpPr>
          <p:cNvPr id="13" name="TextBox 12">
            <a:extLst>
              <a:ext uri="{FF2B5EF4-FFF2-40B4-BE49-F238E27FC236}">
                <a16:creationId xmlns:a16="http://schemas.microsoft.com/office/drawing/2014/main" id="{EC034C3E-6194-08F7-DAFD-5FFAAA62CB5E}"/>
              </a:ext>
            </a:extLst>
          </p:cNvPr>
          <p:cNvSpPr txBox="1"/>
          <p:nvPr/>
        </p:nvSpPr>
        <p:spPr>
          <a:xfrm>
            <a:off x="321272" y="2509793"/>
            <a:ext cx="3564928" cy="492443"/>
          </a:xfrm>
          <a:prstGeom prst="rect">
            <a:avLst/>
          </a:prstGeom>
          <a:noFill/>
        </p:spPr>
        <p:txBody>
          <a:bodyPr wrap="square">
            <a:spAutoFit/>
          </a:bodyPr>
          <a:lstStyle/>
          <a:p>
            <a:r>
              <a:rPr lang="en-US" sz="2600" dirty="0"/>
              <a:t>maximum resolution of</a:t>
            </a:r>
            <a:endParaRPr lang="en-CA" sz="2600" dirty="0"/>
          </a:p>
        </p:txBody>
      </p:sp>
      <p:graphicFrame>
        <p:nvGraphicFramePr>
          <p:cNvPr id="10" name="Object 9" descr="4000 multiplied by 3000"/>
          <p:cNvGraphicFramePr>
            <a:graphicFrameLocks noChangeAspect="1"/>
          </p:cNvGraphicFramePr>
          <p:nvPr>
            <p:extLst>
              <p:ext uri="{D42A27DB-BD31-4B8C-83A1-F6EECF244321}">
                <p14:modId xmlns:p14="http://schemas.microsoft.com/office/powerpoint/2010/main" val="1395228676"/>
              </p:ext>
            </p:extLst>
          </p:nvPr>
        </p:nvGraphicFramePr>
        <p:xfrm>
          <a:off x="3846992" y="2624766"/>
          <a:ext cx="1612900" cy="292100"/>
        </p:xfrm>
        <a:graphic>
          <a:graphicData uri="http://schemas.openxmlformats.org/presentationml/2006/ole">
            <mc:AlternateContent xmlns:mc="http://schemas.openxmlformats.org/markup-compatibility/2006">
              <mc:Choice xmlns:v="urn:schemas-microsoft-com:vml" Requires="v">
                <p:oleObj name="Equation" r:id="rId2" imgW="1612800" imgH="291960" progId="Equation.DSMT4">
                  <p:embed/>
                </p:oleObj>
              </mc:Choice>
              <mc:Fallback>
                <p:oleObj name="Equation" r:id="rId2" imgW="1612800" imgH="291960" progId="Equation.DSMT4">
                  <p:embed/>
                  <p:pic>
                    <p:nvPicPr>
                      <p:cNvPr id="0" name=""/>
                      <p:cNvPicPr/>
                      <p:nvPr/>
                    </p:nvPicPr>
                    <p:blipFill>
                      <a:blip r:embed="rId3"/>
                      <a:stretch>
                        <a:fillRect/>
                      </a:stretch>
                    </p:blipFill>
                    <p:spPr>
                      <a:xfrm>
                        <a:off x="3846992" y="2624766"/>
                        <a:ext cx="1612900" cy="292100"/>
                      </a:xfrm>
                      <a:prstGeom prst="rect">
                        <a:avLst/>
                      </a:prstGeom>
                    </p:spPr>
                  </p:pic>
                </p:oleObj>
              </mc:Fallback>
            </mc:AlternateContent>
          </a:graphicData>
        </a:graphic>
      </p:graphicFrame>
      <p:sp>
        <p:nvSpPr>
          <p:cNvPr id="7" name="Content Placeholder 6"/>
          <p:cNvSpPr>
            <a:spLocks noGrp="1"/>
          </p:cNvSpPr>
          <p:nvPr>
            <p:ph sz="quarter" idx="15"/>
          </p:nvPr>
        </p:nvSpPr>
        <p:spPr>
          <a:xfrm>
            <a:off x="5562208" y="2522389"/>
            <a:ext cx="1676400" cy="381000"/>
          </a:xfrm>
        </p:spPr>
        <p:txBody>
          <a:bodyPr/>
          <a:lstStyle/>
          <a:p>
            <a:pPr marL="0" indent="0">
              <a:buNone/>
            </a:pPr>
            <a:r>
              <a:rPr lang="en-IN" dirty="0"/>
              <a:t>pixels on a</a:t>
            </a:r>
          </a:p>
        </p:txBody>
      </p:sp>
      <p:graphicFrame>
        <p:nvGraphicFramePr>
          <p:cNvPr id="11" name="Object 10" descr="32 m m multiplied by 24 m m"/>
          <p:cNvGraphicFramePr>
            <a:graphicFrameLocks noChangeAspect="1"/>
          </p:cNvGraphicFramePr>
          <p:nvPr>
            <p:extLst>
              <p:ext uri="{D42A27DB-BD31-4B8C-83A1-F6EECF244321}">
                <p14:modId xmlns:p14="http://schemas.microsoft.com/office/powerpoint/2010/main" val="1873756504"/>
              </p:ext>
            </p:extLst>
          </p:nvPr>
        </p:nvGraphicFramePr>
        <p:xfrm>
          <a:off x="381000" y="2995613"/>
          <a:ext cx="2197100" cy="292100"/>
        </p:xfrm>
        <a:graphic>
          <a:graphicData uri="http://schemas.openxmlformats.org/presentationml/2006/ole">
            <mc:AlternateContent xmlns:mc="http://schemas.openxmlformats.org/markup-compatibility/2006">
              <mc:Choice xmlns:v="urn:schemas-microsoft-com:vml" Requires="v">
                <p:oleObj name="Equation" r:id="rId4" imgW="2197080" imgH="291960" progId="Equation.DSMT4">
                  <p:embed/>
                </p:oleObj>
              </mc:Choice>
              <mc:Fallback>
                <p:oleObj name="Equation" r:id="rId4" imgW="2197080" imgH="291960" progId="Equation.DSMT4">
                  <p:embed/>
                  <p:pic>
                    <p:nvPicPr>
                      <p:cNvPr id="0" name=""/>
                      <p:cNvPicPr/>
                      <p:nvPr/>
                    </p:nvPicPr>
                    <p:blipFill>
                      <a:blip r:embed="rId5"/>
                      <a:stretch>
                        <a:fillRect/>
                      </a:stretch>
                    </p:blipFill>
                    <p:spPr>
                      <a:xfrm>
                        <a:off x="381000" y="2995613"/>
                        <a:ext cx="2197100" cy="292100"/>
                      </a:xfrm>
                      <a:prstGeom prst="rect">
                        <a:avLst/>
                      </a:prstGeom>
                    </p:spPr>
                  </p:pic>
                </p:oleObj>
              </mc:Fallback>
            </mc:AlternateContent>
          </a:graphicData>
        </a:graphic>
      </p:graphicFrame>
      <p:sp>
        <p:nvSpPr>
          <p:cNvPr id="8" name="Content Placeholder 7"/>
          <p:cNvSpPr>
            <a:spLocks noGrp="1"/>
          </p:cNvSpPr>
          <p:nvPr>
            <p:ph sz="quarter" idx="16"/>
          </p:nvPr>
        </p:nvSpPr>
        <p:spPr>
          <a:xfrm>
            <a:off x="2670541" y="2951014"/>
            <a:ext cx="5292128" cy="457200"/>
          </a:xfrm>
        </p:spPr>
        <p:txBody>
          <a:bodyPr/>
          <a:lstStyle/>
          <a:p>
            <a:pPr marL="0" indent="0">
              <a:buNone/>
            </a:pPr>
            <a:r>
              <a:rPr lang="en-US" dirty="0"/>
              <a:t>sensor. How sharp should the lens</a:t>
            </a:r>
            <a:endParaRPr lang="en-IN" dirty="0"/>
          </a:p>
        </p:txBody>
      </p:sp>
      <p:sp>
        <p:nvSpPr>
          <p:cNvPr id="9" name="Content Placeholder 8"/>
          <p:cNvSpPr>
            <a:spLocks noGrp="1"/>
          </p:cNvSpPr>
          <p:nvPr>
            <p:ph sz="quarter" idx="17"/>
          </p:nvPr>
        </p:nvSpPr>
        <p:spPr>
          <a:xfrm>
            <a:off x="411144" y="3352800"/>
            <a:ext cx="6172200" cy="447675"/>
          </a:xfrm>
        </p:spPr>
        <p:txBody>
          <a:bodyPr/>
          <a:lstStyle/>
          <a:p>
            <a:pPr marL="0" indent="0">
              <a:buNone/>
            </a:pPr>
            <a:r>
              <a:rPr lang="en-US" dirty="0"/>
              <a:t>be to make use of this resolution in R</a:t>
            </a:r>
            <a:r>
              <a:rPr lang="en-US" sz="100" dirty="0"/>
              <a:t> </a:t>
            </a:r>
            <a:r>
              <a:rPr lang="en-US" dirty="0"/>
              <a:t>A</a:t>
            </a:r>
            <a:r>
              <a:rPr lang="en-US" sz="100" dirty="0"/>
              <a:t> </a:t>
            </a:r>
            <a:r>
              <a:rPr lang="en-US" dirty="0"/>
              <a:t>W?</a:t>
            </a:r>
            <a:endParaRPr lang="en-IN" dirty="0"/>
          </a:p>
        </p:txBody>
      </p:sp>
    </p:spTree>
    <p:extLst>
      <p:ext uri="{BB962C8B-B14F-4D97-AF65-F5344CB8AC3E}">
        <p14:creationId xmlns:p14="http://schemas.microsoft.com/office/powerpoint/2010/main" val="388006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33 </a:t>
            </a:r>
            <a:r>
              <a:rPr lang="en-US"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1676400"/>
          </a:xfrm>
        </p:spPr>
        <p:txBody>
          <a:bodyPr/>
          <a:lstStyle/>
          <a:p>
            <a:pPr>
              <a:buSzPts val="2800"/>
            </a:pPr>
            <a:r>
              <a:rPr lang="en-US" sz="2600" dirty="0">
                <a:latin typeface="Arial" panose="020B0604020202020204" pitchFamily="34" charset="0"/>
              </a:rPr>
              <a:t> Telescopes</a:t>
            </a:r>
          </a:p>
          <a:p>
            <a:pPr>
              <a:buSzPts val="2800"/>
            </a:pPr>
            <a:r>
              <a:rPr lang="en-US" sz="2600" dirty="0">
                <a:latin typeface="Arial" panose="020B0604020202020204" pitchFamily="34" charset="0"/>
              </a:rPr>
              <a:t> Compound Microscope</a:t>
            </a:r>
          </a:p>
          <a:p>
            <a:pPr>
              <a:buSzPts val="2800"/>
            </a:pPr>
            <a:r>
              <a:rPr lang="en-US" sz="2600" dirty="0">
                <a:latin typeface="Arial" panose="020B0604020202020204" pitchFamily="34" charset="0"/>
              </a:rPr>
              <a:t> Aberrations of Lenses and Mirrors</a:t>
            </a:r>
          </a:p>
        </p:txBody>
      </p:sp>
    </p:spTree>
    <p:extLst>
      <p:ext uri="{BB962C8B-B14F-4D97-AF65-F5344CB8AC3E}">
        <p14:creationId xmlns:p14="http://schemas.microsoft.com/office/powerpoint/2010/main" val="24119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381000" y="381000"/>
            <a:ext cx="8540750" cy="858838"/>
          </a:xfrm>
        </p:spPr>
        <p:txBody>
          <a:bodyPr/>
          <a:lstStyle/>
          <a:p>
            <a:r>
              <a:rPr lang="en-US" altLang="en-US" dirty="0"/>
              <a:t>33-5 Cameras: Film and Digital </a:t>
            </a:r>
            <a:r>
              <a:rPr lang="en-US" altLang="en-US" sz="2000" b="0" dirty="0"/>
              <a:t>(7 of 8)</a:t>
            </a:r>
            <a:endParaRPr lang="en-IN" altLang="en-US" sz="2000" b="0" dirty="0"/>
          </a:p>
        </p:txBody>
      </p:sp>
      <p:sp>
        <p:nvSpPr>
          <p:cNvPr id="33795" name="Content Placeholder 3"/>
          <p:cNvSpPr>
            <a:spLocks noGrp="1"/>
          </p:cNvSpPr>
          <p:nvPr>
            <p:ph idx="1"/>
          </p:nvPr>
        </p:nvSpPr>
        <p:spPr>
          <a:xfrm>
            <a:off x="381000" y="1447800"/>
            <a:ext cx="7772400" cy="1425249"/>
          </a:xfrm>
        </p:spPr>
        <p:txBody>
          <a:bodyPr/>
          <a:lstStyle/>
          <a:p>
            <a:pPr marL="0" indent="0" eaLnBrk="1" hangingPunct="1">
              <a:spcBef>
                <a:spcPct val="50000"/>
              </a:spcBef>
              <a:buFontTx/>
              <a:buNone/>
            </a:pPr>
            <a:r>
              <a:rPr lang="en-US" altLang="en-US" sz="2600" b="1" dirty="0"/>
              <a:t>Example 33-10: Blown-up photograph</a:t>
            </a:r>
            <a:r>
              <a:rPr lang="en-US" altLang="en-US" sz="2600" dirty="0"/>
              <a:t>.</a:t>
            </a:r>
          </a:p>
          <a:p>
            <a:pPr marL="0" indent="0" eaLnBrk="1" hangingPunct="1">
              <a:spcBef>
                <a:spcPct val="50000"/>
              </a:spcBef>
              <a:buFontTx/>
              <a:buNone/>
            </a:pPr>
            <a:r>
              <a:rPr lang="en-US" altLang="en-US" sz="2600" dirty="0"/>
              <a:t>A photograph looks sharp at normal viewing distances if the dots or lines are resolved to perhaps</a:t>
            </a:r>
            <a:endParaRPr lang="en-IN" altLang="en-US" sz="2600" dirty="0"/>
          </a:p>
        </p:txBody>
      </p:sp>
      <p:sp>
        <p:nvSpPr>
          <p:cNvPr id="6" name="TextBox 5">
            <a:extLst>
              <a:ext uri="{FF2B5EF4-FFF2-40B4-BE49-F238E27FC236}">
                <a16:creationId xmlns:a16="http://schemas.microsoft.com/office/drawing/2014/main" id="{288DC411-1131-29D0-3BE3-D6D843F74CE9}"/>
              </a:ext>
            </a:extLst>
          </p:cNvPr>
          <p:cNvSpPr txBox="1"/>
          <p:nvPr/>
        </p:nvSpPr>
        <p:spPr>
          <a:xfrm>
            <a:off x="331806" y="2805231"/>
            <a:ext cx="1612900" cy="400110"/>
          </a:xfrm>
          <a:prstGeom prst="rect">
            <a:avLst/>
          </a:prstGeom>
          <a:noFill/>
        </p:spPr>
        <p:txBody>
          <a:bodyPr wrap="square" lIns="0" tIns="0" rIns="0" bIns="0">
            <a:spAutoFit/>
          </a:bodyPr>
          <a:lstStyle/>
          <a:p>
            <a:r>
              <a:rPr lang="en-US" altLang="en-US" sz="2600" dirty="0"/>
              <a:t>10 dot/m</a:t>
            </a:r>
            <a:r>
              <a:rPr lang="en-US" altLang="en-US" sz="100" dirty="0"/>
              <a:t> </a:t>
            </a:r>
            <a:r>
              <a:rPr lang="en-US" altLang="en-US" sz="2600" dirty="0" err="1"/>
              <a:t>m</a:t>
            </a:r>
            <a:endParaRPr lang="en-US" sz="2600" dirty="0"/>
          </a:p>
        </p:txBody>
      </p:sp>
      <p:graphicFrame>
        <p:nvGraphicFramePr>
          <p:cNvPr id="2" name="Object 1" descr="(or 250 dots/inch since 1 inch equals 25 m m).">
            <a:extLst>
              <a:ext uri="{FF2B5EF4-FFF2-40B4-BE49-F238E27FC236}">
                <a16:creationId xmlns:a16="http://schemas.microsoft.com/office/drawing/2014/main" id="{E19EBD0E-B641-BEA6-C4C2-0E3D9134CDAB}"/>
              </a:ext>
            </a:extLst>
          </p:cNvPr>
          <p:cNvGraphicFramePr>
            <a:graphicFrameLocks noChangeAspect="1"/>
          </p:cNvGraphicFramePr>
          <p:nvPr>
            <p:extLst>
              <p:ext uri="{D42A27DB-BD31-4B8C-83A1-F6EECF244321}">
                <p14:modId xmlns:p14="http://schemas.microsoft.com/office/powerpoint/2010/main" val="331818317"/>
              </p:ext>
            </p:extLst>
          </p:nvPr>
        </p:nvGraphicFramePr>
        <p:xfrm>
          <a:off x="1946706" y="2819964"/>
          <a:ext cx="5397500" cy="368300"/>
        </p:xfrm>
        <a:graphic>
          <a:graphicData uri="http://schemas.openxmlformats.org/presentationml/2006/ole">
            <mc:AlternateContent xmlns:mc="http://schemas.openxmlformats.org/markup-compatibility/2006">
              <mc:Choice xmlns:v="urn:schemas-microsoft-com:vml" Requires="v">
                <p:oleObj name="Equation" r:id="rId3" imgW="5397480" imgH="368280" progId="Equation.DSMT4">
                  <p:embed/>
                </p:oleObj>
              </mc:Choice>
              <mc:Fallback>
                <p:oleObj name="Equation" r:id="rId3" imgW="5397480" imgH="368280" progId="Equation.DSMT4">
                  <p:embed/>
                  <p:pic>
                    <p:nvPicPr>
                      <p:cNvPr id="0" name=""/>
                      <p:cNvPicPr/>
                      <p:nvPr/>
                    </p:nvPicPr>
                    <p:blipFill>
                      <a:blip r:embed="rId4"/>
                      <a:stretch>
                        <a:fillRect/>
                      </a:stretch>
                    </p:blipFill>
                    <p:spPr>
                      <a:xfrm>
                        <a:off x="1946706" y="2819964"/>
                        <a:ext cx="5397500" cy="3683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E8762AF-8973-2A71-B967-FEDA21BCA6D4}"/>
              </a:ext>
            </a:extLst>
          </p:cNvPr>
          <p:cNvSpPr txBox="1"/>
          <p:nvPr/>
        </p:nvSpPr>
        <p:spPr>
          <a:xfrm>
            <a:off x="308287" y="3153282"/>
            <a:ext cx="1612900" cy="492443"/>
          </a:xfrm>
          <a:prstGeom prst="rect">
            <a:avLst/>
          </a:prstGeom>
          <a:noFill/>
        </p:spPr>
        <p:txBody>
          <a:bodyPr wrap="square">
            <a:spAutoFit/>
          </a:bodyPr>
          <a:lstStyle/>
          <a:p>
            <a:r>
              <a:rPr lang="en-US" altLang="en-US" sz="2600" dirty="0"/>
              <a:t>Would an</a:t>
            </a:r>
            <a:endParaRPr lang="en-US" sz="2600" dirty="0"/>
          </a:p>
        </p:txBody>
      </p:sp>
      <p:graphicFrame>
        <p:nvGraphicFramePr>
          <p:cNvPr id="7" name="Object 6" descr="8 multiplied by 10 inch">
            <a:extLst>
              <a:ext uri="{FF2B5EF4-FFF2-40B4-BE49-F238E27FC236}">
                <a16:creationId xmlns:a16="http://schemas.microsoft.com/office/drawing/2014/main" id="{1B79B689-FB24-AE5B-32D5-399BB0DDFE24}"/>
              </a:ext>
            </a:extLst>
          </p:cNvPr>
          <p:cNvGraphicFramePr>
            <a:graphicFrameLocks noChangeAspect="1"/>
          </p:cNvGraphicFramePr>
          <p:nvPr>
            <p:extLst>
              <p:ext uri="{D42A27DB-BD31-4B8C-83A1-F6EECF244321}">
                <p14:modId xmlns:p14="http://schemas.microsoft.com/office/powerpoint/2010/main" val="2603586089"/>
              </p:ext>
            </p:extLst>
          </p:nvPr>
        </p:nvGraphicFramePr>
        <p:xfrm>
          <a:off x="1931988" y="3268663"/>
          <a:ext cx="1422400" cy="304800"/>
        </p:xfrm>
        <a:graphic>
          <a:graphicData uri="http://schemas.openxmlformats.org/presentationml/2006/ole">
            <mc:AlternateContent xmlns:mc="http://schemas.openxmlformats.org/markup-compatibility/2006">
              <mc:Choice xmlns:v="urn:schemas-microsoft-com:vml" Requires="v">
                <p:oleObj name="Equation" r:id="rId5" imgW="1422360" imgH="304560" progId="Equation.DSMT4">
                  <p:embed/>
                </p:oleObj>
              </mc:Choice>
              <mc:Fallback>
                <p:oleObj name="Equation" r:id="rId5" imgW="1422360" imgH="304560" progId="Equation.DSMT4">
                  <p:embed/>
                  <p:pic>
                    <p:nvPicPr>
                      <p:cNvPr id="0" name=""/>
                      <p:cNvPicPr/>
                      <p:nvPr/>
                    </p:nvPicPr>
                    <p:blipFill>
                      <a:blip r:embed="rId6"/>
                      <a:stretch>
                        <a:fillRect/>
                      </a:stretch>
                    </p:blipFill>
                    <p:spPr>
                      <a:xfrm>
                        <a:off x="1931988" y="3268663"/>
                        <a:ext cx="1422400" cy="3048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84D5D178-FB5D-36AD-3528-5E97819869AD}"/>
              </a:ext>
            </a:extLst>
          </p:cNvPr>
          <p:cNvSpPr txBox="1"/>
          <p:nvPr/>
        </p:nvSpPr>
        <p:spPr>
          <a:xfrm>
            <a:off x="3408928" y="3166098"/>
            <a:ext cx="4973072" cy="492443"/>
          </a:xfrm>
          <a:prstGeom prst="rect">
            <a:avLst/>
          </a:prstGeom>
          <a:noFill/>
        </p:spPr>
        <p:txBody>
          <a:bodyPr wrap="square">
            <a:spAutoFit/>
          </a:bodyPr>
          <a:lstStyle/>
          <a:p>
            <a:r>
              <a:rPr lang="en-US" altLang="en-US" sz="2600" dirty="0"/>
              <a:t>enlargement of a photo taken by</a:t>
            </a:r>
            <a:endParaRPr lang="en-US" sz="2600" dirty="0"/>
          </a:p>
        </p:txBody>
      </p:sp>
      <p:sp>
        <p:nvSpPr>
          <p:cNvPr id="11" name="TextBox 10">
            <a:extLst>
              <a:ext uri="{FF2B5EF4-FFF2-40B4-BE49-F238E27FC236}">
                <a16:creationId xmlns:a16="http://schemas.microsoft.com/office/drawing/2014/main" id="{B81CA354-B782-4DA5-6EAB-A3B9A10DF2A5}"/>
              </a:ext>
            </a:extLst>
          </p:cNvPr>
          <p:cNvSpPr txBox="1"/>
          <p:nvPr/>
        </p:nvSpPr>
        <p:spPr>
          <a:xfrm>
            <a:off x="312176" y="3549131"/>
            <a:ext cx="7010400" cy="492443"/>
          </a:xfrm>
          <a:prstGeom prst="rect">
            <a:avLst/>
          </a:prstGeom>
          <a:noFill/>
        </p:spPr>
        <p:txBody>
          <a:bodyPr wrap="square">
            <a:spAutoFit/>
          </a:bodyPr>
          <a:lstStyle/>
          <a:p>
            <a:r>
              <a:rPr lang="en-US" altLang="en-US" sz="2600" dirty="0"/>
              <a:t>the camera in Example 33-9 seem sharp?</a:t>
            </a:r>
            <a:endParaRPr lang="en-US" sz="2600" dirty="0"/>
          </a:p>
        </p:txBody>
      </p:sp>
    </p:spTree>
    <p:extLst>
      <p:ext uri="{BB962C8B-B14F-4D97-AF65-F5344CB8AC3E}">
        <p14:creationId xmlns:p14="http://schemas.microsoft.com/office/powerpoint/2010/main" val="262425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33-5 Cameras: Film and Digital </a:t>
            </a:r>
            <a:r>
              <a:rPr lang="en-US" altLang="en-US" sz="2000" b="0" dirty="0"/>
              <a:t>(8 of 8)</a:t>
            </a:r>
            <a:endParaRPr lang="en-IN" sz="2000" b="0" dirty="0"/>
          </a:p>
        </p:txBody>
      </p:sp>
      <p:sp>
        <p:nvSpPr>
          <p:cNvPr id="3" name="Content Placeholder 2"/>
          <p:cNvSpPr>
            <a:spLocks noGrp="1"/>
          </p:cNvSpPr>
          <p:nvPr>
            <p:ph idx="1"/>
          </p:nvPr>
        </p:nvSpPr>
        <p:spPr>
          <a:xfrm>
            <a:off x="457199" y="1600200"/>
            <a:ext cx="8229601" cy="3962400"/>
          </a:xfrm>
        </p:spPr>
        <p:txBody>
          <a:bodyPr/>
          <a:lstStyle/>
          <a:p>
            <a:pPr marL="0" indent="0">
              <a:buNone/>
            </a:pPr>
            <a:r>
              <a:rPr lang="en-US" sz="2600" dirty="0"/>
              <a:t>There are different types of lenses available for cameras, besides the normal lens.</a:t>
            </a:r>
          </a:p>
          <a:p>
            <a:pPr marL="0" indent="0">
              <a:buNone/>
            </a:pPr>
            <a:r>
              <a:rPr lang="en-US" sz="2600" dirty="0"/>
              <a:t>Telephoto lens: longer focal length, magnified image</a:t>
            </a:r>
          </a:p>
          <a:p>
            <a:pPr marL="0" indent="0">
              <a:buNone/>
            </a:pPr>
            <a:r>
              <a:rPr lang="en-US" sz="2600" dirty="0"/>
              <a:t>Wide-angle lens: shorter focal length, wider field of view, smaller image</a:t>
            </a:r>
          </a:p>
          <a:p>
            <a:pPr marL="0" indent="0">
              <a:buNone/>
            </a:pPr>
            <a:r>
              <a:rPr lang="en-US" sz="2600" dirty="0"/>
              <a:t>Zoom lens: adjustable focal length</a:t>
            </a:r>
          </a:p>
          <a:p>
            <a:pPr marL="0" indent="0">
              <a:buNone/>
            </a:pPr>
            <a:r>
              <a:rPr lang="en-US" sz="2600" dirty="0"/>
              <a:t>Digital zoom (in digital cameras): enlarges pixels with loss of resolution</a:t>
            </a:r>
          </a:p>
        </p:txBody>
      </p:sp>
    </p:spTree>
    <p:extLst>
      <p:ext uri="{BB962C8B-B14F-4D97-AF65-F5344CB8AC3E}">
        <p14:creationId xmlns:p14="http://schemas.microsoft.com/office/powerpoint/2010/main" val="225567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(1 of 8)</a:t>
            </a:r>
            <a:endParaRPr lang="en-IN" sz="2000" b="0" dirty="0"/>
          </a:p>
        </p:txBody>
      </p:sp>
      <p:sp>
        <p:nvSpPr>
          <p:cNvPr id="15" name="Content Placeholder 1"/>
          <p:cNvSpPr txBox="1">
            <a:spLocks/>
          </p:cNvSpPr>
          <p:nvPr/>
        </p:nvSpPr>
        <p:spPr>
          <a:xfrm>
            <a:off x="464457" y="1600201"/>
            <a:ext cx="8069943" cy="7619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The human eye resembles a camera in its basic functioning, with an adjustable lens, the iris, and the retina.</a:t>
            </a:r>
          </a:p>
        </p:txBody>
      </p:sp>
      <p:pic>
        <p:nvPicPr>
          <p:cNvPr id="2" name="Picture 1" descr="The figure illustrates the diagram of a human ey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515" y="2743200"/>
            <a:ext cx="4507826" cy="3600000"/>
          </a:xfrm>
          <a:prstGeom prst="rect">
            <a:avLst/>
          </a:prstGeom>
        </p:spPr>
      </p:pic>
    </p:spTree>
    <p:extLst>
      <p:ext uri="{BB962C8B-B14F-4D97-AF65-F5344CB8AC3E}">
        <p14:creationId xmlns:p14="http://schemas.microsoft.com/office/powerpoint/2010/main" val="3210236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(2 of 8)</a:t>
            </a:r>
            <a:endParaRPr lang="en-IN" sz="2000" b="0" dirty="0"/>
          </a:p>
        </p:txBody>
      </p:sp>
      <p:sp>
        <p:nvSpPr>
          <p:cNvPr id="2" name="Content Placeholder 1"/>
          <p:cNvSpPr>
            <a:spLocks noGrp="1"/>
          </p:cNvSpPr>
          <p:nvPr>
            <p:ph idx="1"/>
          </p:nvPr>
        </p:nvSpPr>
        <p:spPr>
          <a:xfrm>
            <a:off x="457200" y="1600200"/>
            <a:ext cx="3048000" cy="3200400"/>
          </a:xfrm>
        </p:spPr>
        <p:txBody>
          <a:bodyPr/>
          <a:lstStyle/>
          <a:p>
            <a:pPr marL="0" indent="0">
              <a:buNone/>
            </a:pPr>
            <a:r>
              <a:rPr lang="en-US" sz="2600" dirty="0"/>
              <a:t>Most of the refraction is done at the surface of the cornea; the lens makes small adjustments to focus at different distances.</a:t>
            </a:r>
          </a:p>
        </p:txBody>
      </p:sp>
      <p:pic>
        <p:nvPicPr>
          <p:cNvPr id="3" name="Picture 2" descr="The figure labeled (&quot;a&quot;) illustrates the accommodation by a normal eye. Long description is available in notes, press F6."/>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4086336" y="1524000"/>
            <a:ext cx="3939000" cy="2340000"/>
          </a:xfrm>
          <a:prstGeom prst="rect">
            <a:avLst/>
          </a:prstGeom>
        </p:spPr>
      </p:pic>
      <p:pic>
        <p:nvPicPr>
          <p:cNvPr id="7" name="Picture 6" descr="The figure labeled (b) illustrates the accommodation by a normal eye. Long description is available in notes, press F6"/>
          <p:cNvPicPr>
            <a:picLocks noChangeAspect="1"/>
          </p:cNvPicPr>
          <p:nvPr/>
        </p:nvPicPr>
        <p:blipFill rotWithShape="1">
          <a:blip r:embed="rId4" cstate="print">
            <a:extLst>
              <a:ext uri="{28A0092B-C50C-407E-A947-70E740481C1C}">
                <a14:useLocalDpi xmlns:a14="http://schemas.microsoft.com/office/drawing/2010/main" val="0"/>
              </a:ext>
            </a:extLst>
          </a:blip>
          <a:srcRect t="48645"/>
          <a:stretch/>
        </p:blipFill>
        <p:spPr>
          <a:xfrm>
            <a:off x="4466678" y="4133222"/>
            <a:ext cx="3540043" cy="2160000"/>
          </a:xfrm>
          <a:prstGeom prst="rect">
            <a:avLst/>
          </a:prstGeom>
        </p:spPr>
      </p:pic>
    </p:spTree>
    <p:extLst>
      <p:ext uri="{BB962C8B-B14F-4D97-AF65-F5344CB8AC3E}">
        <p14:creationId xmlns:p14="http://schemas.microsoft.com/office/powerpoint/2010/main" val="1416871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(3 of 8)</a:t>
            </a:r>
            <a:endParaRPr lang="en-IN" sz="2000" b="0" dirty="0"/>
          </a:p>
        </p:txBody>
      </p:sp>
      <p:sp>
        <p:nvSpPr>
          <p:cNvPr id="2" name="Content Placeholder 1"/>
          <p:cNvSpPr>
            <a:spLocks noGrp="1"/>
          </p:cNvSpPr>
          <p:nvPr>
            <p:ph idx="1"/>
          </p:nvPr>
        </p:nvSpPr>
        <p:spPr>
          <a:xfrm>
            <a:off x="457200" y="1600201"/>
            <a:ext cx="8001000" cy="3047999"/>
          </a:xfrm>
        </p:spPr>
        <p:txBody>
          <a:bodyPr/>
          <a:lstStyle/>
          <a:p>
            <a:pPr marL="0" indent="0">
              <a:buNone/>
            </a:pPr>
            <a:r>
              <a:rPr lang="en-US" sz="2600" dirty="0"/>
              <a:t>Near point: closest distance at which eye can focus clearly. Normal is about 25 c</a:t>
            </a:r>
            <a:r>
              <a:rPr lang="en-US" sz="100" dirty="0"/>
              <a:t> </a:t>
            </a:r>
            <a:r>
              <a:rPr lang="en-US" sz="2600" dirty="0"/>
              <a:t>m.</a:t>
            </a:r>
          </a:p>
          <a:p>
            <a:pPr marL="0" indent="0">
              <a:buNone/>
            </a:pPr>
            <a:r>
              <a:rPr lang="en-US" sz="2600" dirty="0"/>
              <a:t>Far point: farthest distance at which object can be seen clearly. Normal is at infinity.</a:t>
            </a:r>
          </a:p>
          <a:p>
            <a:pPr marL="0" indent="0">
              <a:buNone/>
            </a:pPr>
            <a:r>
              <a:rPr lang="en-US" sz="2600" dirty="0"/>
              <a:t>Nearsightedness: far point is too close.</a:t>
            </a:r>
          </a:p>
          <a:p>
            <a:pPr marL="0" indent="0">
              <a:buNone/>
            </a:pPr>
            <a:r>
              <a:rPr lang="en-US" sz="2600" dirty="0"/>
              <a:t>Farsightedness: near point is too far away.</a:t>
            </a:r>
          </a:p>
        </p:txBody>
      </p:sp>
    </p:spTree>
    <p:extLst>
      <p:ext uri="{BB962C8B-B14F-4D97-AF65-F5344CB8AC3E}">
        <p14:creationId xmlns:p14="http://schemas.microsoft.com/office/powerpoint/2010/main" val="192026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(4 of 8)</a:t>
            </a:r>
            <a:endParaRPr lang="en-IN" sz="2000" b="0" dirty="0"/>
          </a:p>
        </p:txBody>
      </p:sp>
      <p:sp>
        <p:nvSpPr>
          <p:cNvPr id="2" name="Content Placeholder 1"/>
          <p:cNvSpPr>
            <a:spLocks noGrp="1"/>
          </p:cNvSpPr>
          <p:nvPr>
            <p:ph idx="1"/>
          </p:nvPr>
        </p:nvSpPr>
        <p:spPr>
          <a:xfrm>
            <a:off x="457200" y="1600202"/>
            <a:ext cx="8229600" cy="533398"/>
          </a:xfrm>
        </p:spPr>
        <p:txBody>
          <a:bodyPr/>
          <a:lstStyle/>
          <a:p>
            <a:pPr marL="0" indent="0">
              <a:buNone/>
            </a:pPr>
            <a:r>
              <a:rPr lang="en-US" sz="2600" dirty="0"/>
              <a:t>Nearsightedness can be corrected with a diverging lens.</a:t>
            </a:r>
          </a:p>
        </p:txBody>
      </p:sp>
      <p:pic>
        <p:nvPicPr>
          <p:cNvPr id="8" name="Picture 7" descr="The figure consists of two parts labeled (&quot;a&quot;),  and (b) that illustrate the use of lenses to correct eye defects. Long description is available in notes, press F6">
            <a:extLst>
              <a:ext uri="{FF2B5EF4-FFF2-40B4-BE49-F238E27FC236}">
                <a16:creationId xmlns:a16="http://schemas.microsoft.com/office/drawing/2014/main" id="{5843257E-7284-50F3-3B2D-4337A44D629C}"/>
              </a:ext>
            </a:extLst>
          </p:cNvPr>
          <p:cNvPicPr>
            <a:picLocks noChangeAspect="1"/>
          </p:cNvPicPr>
          <p:nvPr/>
        </p:nvPicPr>
        <p:blipFill>
          <a:blip r:embed="rId3"/>
          <a:stretch>
            <a:fillRect/>
          </a:stretch>
        </p:blipFill>
        <p:spPr>
          <a:xfrm>
            <a:off x="661077" y="3124200"/>
            <a:ext cx="7821846" cy="1761897"/>
          </a:xfrm>
          <a:prstGeom prst="rect">
            <a:avLst/>
          </a:prstGeom>
        </p:spPr>
      </p:pic>
    </p:spTree>
    <p:extLst>
      <p:ext uri="{BB962C8B-B14F-4D97-AF65-F5344CB8AC3E}">
        <p14:creationId xmlns:p14="http://schemas.microsoft.com/office/powerpoint/2010/main" val="1364396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(5 of 8)</a:t>
            </a:r>
            <a:endParaRPr lang="en-IN" sz="2000" b="0" dirty="0"/>
          </a:p>
        </p:txBody>
      </p:sp>
      <p:sp>
        <p:nvSpPr>
          <p:cNvPr id="2" name="Content Placeholder 1"/>
          <p:cNvSpPr>
            <a:spLocks noGrp="1"/>
          </p:cNvSpPr>
          <p:nvPr>
            <p:ph idx="1"/>
          </p:nvPr>
        </p:nvSpPr>
        <p:spPr>
          <a:xfrm>
            <a:off x="457201" y="1600202"/>
            <a:ext cx="8229599" cy="533398"/>
          </a:xfrm>
        </p:spPr>
        <p:txBody>
          <a:bodyPr/>
          <a:lstStyle/>
          <a:p>
            <a:pPr marL="0" indent="0">
              <a:buNone/>
            </a:pPr>
            <a:r>
              <a:rPr lang="en-US" sz="2600" dirty="0"/>
              <a:t>And farsightedness with a diverging lens.</a:t>
            </a:r>
          </a:p>
        </p:txBody>
      </p:sp>
      <p:pic>
        <p:nvPicPr>
          <p:cNvPr id="8" name="Picture 7" descr="The figure consists of two parts labeled  (c), and (d) that illustrate the use of lenses to correct eye defects. Long description is available in notes, press F6">
            <a:extLst>
              <a:ext uri="{FF2B5EF4-FFF2-40B4-BE49-F238E27FC236}">
                <a16:creationId xmlns:a16="http://schemas.microsoft.com/office/drawing/2014/main" id="{671520A0-B698-80DA-5D2F-2EE0F358B98B}"/>
              </a:ext>
            </a:extLst>
          </p:cNvPr>
          <p:cNvPicPr>
            <a:picLocks noChangeAspect="1"/>
          </p:cNvPicPr>
          <p:nvPr/>
        </p:nvPicPr>
        <p:blipFill>
          <a:blip r:embed="rId3"/>
          <a:stretch>
            <a:fillRect/>
          </a:stretch>
        </p:blipFill>
        <p:spPr>
          <a:xfrm>
            <a:off x="1045158" y="3014186"/>
            <a:ext cx="7053683" cy="1676545"/>
          </a:xfrm>
          <a:prstGeom prst="rect">
            <a:avLst/>
          </a:prstGeom>
        </p:spPr>
      </p:pic>
    </p:spTree>
    <p:extLst>
      <p:ext uri="{BB962C8B-B14F-4D97-AF65-F5344CB8AC3E}">
        <p14:creationId xmlns:p14="http://schemas.microsoft.com/office/powerpoint/2010/main" val="288775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(6 of 8)</a:t>
            </a:r>
            <a:endParaRPr lang="en-IN" sz="2000" b="0" dirty="0"/>
          </a:p>
        </p:txBody>
      </p:sp>
      <p:sp>
        <p:nvSpPr>
          <p:cNvPr id="2" name="Content Placeholder 1"/>
          <p:cNvSpPr>
            <a:spLocks noGrp="1"/>
          </p:cNvSpPr>
          <p:nvPr>
            <p:ph idx="1"/>
          </p:nvPr>
        </p:nvSpPr>
        <p:spPr>
          <a:xfrm>
            <a:off x="457200" y="1600200"/>
            <a:ext cx="8229600" cy="2209800"/>
          </a:xfrm>
        </p:spPr>
        <p:txBody>
          <a:bodyPr/>
          <a:lstStyle/>
          <a:p>
            <a:pPr marL="0" indent="0">
              <a:buNone/>
            </a:pPr>
            <a:r>
              <a:rPr lang="en-US" sz="2600" b="1" dirty="0"/>
              <a:t>Example 33-11: Farsighted eye.</a:t>
            </a:r>
          </a:p>
          <a:p>
            <a:pPr marL="0" indent="0">
              <a:buNone/>
            </a:pPr>
            <a:r>
              <a:rPr lang="en-US" sz="2600" dirty="0"/>
              <a:t>A farsighted eye has a near point of 100 c</a:t>
            </a:r>
            <a:r>
              <a:rPr lang="en-US" sz="100" dirty="0"/>
              <a:t>  </a:t>
            </a:r>
            <a:r>
              <a:rPr lang="en-US" sz="2600" dirty="0"/>
              <a:t>m. Reading glasses must have what lens power so that a newspaper can be read at a distance of 25 c</a:t>
            </a:r>
            <a:r>
              <a:rPr lang="en-US" sz="100" dirty="0"/>
              <a:t>  </a:t>
            </a:r>
            <a:r>
              <a:rPr lang="en-US" sz="2600" dirty="0"/>
              <a:t>m? Assume the lens is very close to the eye.</a:t>
            </a:r>
          </a:p>
        </p:txBody>
      </p:sp>
      <p:pic>
        <p:nvPicPr>
          <p:cNvPr id="3" name="Picture 2" descr="The figure illustrates the lens of a reading glas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962400"/>
            <a:ext cx="6840000" cy="2356000"/>
          </a:xfrm>
          <a:prstGeom prst="rect">
            <a:avLst/>
          </a:prstGeom>
        </p:spPr>
      </p:pic>
    </p:spTree>
    <p:extLst>
      <p:ext uri="{BB962C8B-B14F-4D97-AF65-F5344CB8AC3E}">
        <p14:creationId xmlns:p14="http://schemas.microsoft.com/office/powerpoint/2010/main" val="473224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(7 of 8)</a:t>
            </a:r>
            <a:endParaRPr lang="en-IN" sz="2000" b="0" dirty="0"/>
          </a:p>
        </p:txBody>
      </p:sp>
      <p:sp>
        <p:nvSpPr>
          <p:cNvPr id="2" name="Content Placeholder 1"/>
          <p:cNvSpPr>
            <a:spLocks noGrp="1"/>
          </p:cNvSpPr>
          <p:nvPr>
            <p:ph idx="1"/>
          </p:nvPr>
        </p:nvSpPr>
        <p:spPr>
          <a:xfrm>
            <a:off x="457200" y="1600202"/>
            <a:ext cx="4419600" cy="4724398"/>
          </a:xfrm>
        </p:spPr>
        <p:txBody>
          <a:bodyPr/>
          <a:lstStyle/>
          <a:p>
            <a:pPr marL="0" indent="0">
              <a:buNone/>
            </a:pPr>
            <a:r>
              <a:rPr lang="en-US" sz="2600" b="1" dirty="0"/>
              <a:t>Example 33-12: Nearsighted eye.</a:t>
            </a:r>
          </a:p>
          <a:p>
            <a:pPr marL="0" indent="0">
              <a:buNone/>
            </a:pPr>
            <a:r>
              <a:rPr lang="en-US" sz="2600" dirty="0"/>
              <a:t>A nearsighted eye has near and far points of 12 c</a:t>
            </a:r>
            <a:r>
              <a:rPr lang="en-US" sz="100" dirty="0"/>
              <a:t> </a:t>
            </a:r>
            <a:r>
              <a:rPr lang="en-US" sz="2600" dirty="0"/>
              <a:t>m and 17 c</a:t>
            </a:r>
            <a:r>
              <a:rPr lang="en-US" sz="100" dirty="0"/>
              <a:t>  </a:t>
            </a:r>
            <a:r>
              <a:rPr lang="en-US" sz="2600" dirty="0"/>
              <a:t>m, respectively. (a) What lens power is needed for this person to see distant objects clearly, and (b) what then will be the near point? Assume that the lens is 2.0 c</a:t>
            </a:r>
            <a:r>
              <a:rPr lang="en-US" sz="100" dirty="0"/>
              <a:t> </a:t>
            </a:r>
            <a:r>
              <a:rPr lang="en-US" sz="2600" dirty="0"/>
              <a:t>m from the eye (which is typical).</a:t>
            </a:r>
          </a:p>
        </p:txBody>
      </p:sp>
      <p:pic>
        <p:nvPicPr>
          <p:cNvPr id="3" name="Picture 2" descr="The figure consists of two parts labeled (“a”) and (b), respectively, that illustrate the far point and the near point of an eye, respectivel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00200"/>
            <a:ext cx="3240000" cy="4397361"/>
          </a:xfrm>
          <a:prstGeom prst="rect">
            <a:avLst/>
          </a:prstGeom>
        </p:spPr>
      </p:pic>
    </p:spTree>
    <p:extLst>
      <p:ext uri="{BB962C8B-B14F-4D97-AF65-F5344CB8AC3E}">
        <p14:creationId xmlns:p14="http://schemas.microsoft.com/office/powerpoint/2010/main" val="1908481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33-6 The Human Eye; Corrective Lenses </a:t>
            </a:r>
            <a:r>
              <a:rPr lang="en-US" altLang="en-US" sz="2000" b="0" dirty="0"/>
              <a:t>(8 of 8)</a:t>
            </a:r>
            <a:endParaRPr lang="en-IN" sz="2000" b="0" dirty="0"/>
          </a:p>
        </p:txBody>
      </p:sp>
      <p:sp>
        <p:nvSpPr>
          <p:cNvPr id="2" name="Content Placeholder 1"/>
          <p:cNvSpPr>
            <a:spLocks noGrp="1"/>
          </p:cNvSpPr>
          <p:nvPr>
            <p:ph idx="1"/>
          </p:nvPr>
        </p:nvSpPr>
        <p:spPr>
          <a:xfrm>
            <a:off x="457199" y="1600201"/>
            <a:ext cx="8054975" cy="1295399"/>
          </a:xfrm>
        </p:spPr>
        <p:txBody>
          <a:bodyPr/>
          <a:lstStyle/>
          <a:p>
            <a:pPr marL="0" indent="0">
              <a:buNone/>
            </a:pPr>
            <a:r>
              <a:rPr lang="en-US" sz="2600" dirty="0"/>
              <a:t>Vision is blurry under water because light rays are bent much less than they would be if entering the eye from air. This can be avoided by wearing goggles.</a:t>
            </a:r>
          </a:p>
        </p:txBody>
      </p:sp>
      <p:pic>
        <p:nvPicPr>
          <p:cNvPr id="3" name="Picture 2" descr="The figure consists of two parts labeled (“a”) and (b) that depict underwater visio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972637"/>
            <a:ext cx="3991104" cy="3240000"/>
          </a:xfrm>
          <a:prstGeom prst="rect">
            <a:avLst/>
          </a:prstGeom>
        </p:spPr>
      </p:pic>
    </p:spTree>
    <p:extLst>
      <p:ext uri="{BB962C8B-B14F-4D97-AF65-F5344CB8AC3E}">
        <p14:creationId xmlns:p14="http://schemas.microsoft.com/office/powerpoint/2010/main" val="66966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33-1 Thin Lenses; Ray Tracing and Focal Length </a:t>
            </a:r>
            <a:r>
              <a:rPr lang="en-US" altLang="en-US" sz="2000" b="0" dirty="0"/>
              <a:t>(1 of 8)</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229600" cy="1219199"/>
          </a:xfrm>
        </p:spPr>
        <p:txBody>
          <a:bodyPr/>
          <a:lstStyle/>
          <a:p>
            <a:pPr marL="0" indent="0">
              <a:buSzPts val="2800"/>
              <a:buNone/>
            </a:pPr>
            <a:r>
              <a:rPr lang="en-US" sz="2400" dirty="0">
                <a:latin typeface="Arial" panose="020B0604020202020204" pitchFamily="34" charset="0"/>
              </a:rPr>
              <a:t>Thin lenses are those whose diameter is small compared to the radii of curvature of the two lens surfaces. They may be either converging (a) or diverging (b).</a:t>
            </a:r>
          </a:p>
          <a:p>
            <a:pPr marL="0" indent="0">
              <a:buSzPts val="2800"/>
              <a:buNone/>
            </a:pPr>
            <a:endParaRPr lang="en-US" sz="2400" dirty="0">
              <a:latin typeface="Arial" panose="020B0604020202020204" pitchFamily="34" charset="0"/>
            </a:endParaRPr>
          </a:p>
        </p:txBody>
      </p:sp>
      <p:pic>
        <p:nvPicPr>
          <p:cNvPr id="4" name="Picture 3" descr="The figure consists of four parts labeled (“a”), (b), (c), and (d). The four parts show different types of lense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93" y="2929928"/>
            <a:ext cx="8071972" cy="3240000"/>
          </a:xfrm>
          <a:prstGeom prst="rect">
            <a:avLst/>
          </a:prstGeom>
        </p:spPr>
      </p:pic>
    </p:spTree>
    <p:extLst>
      <p:ext uri="{BB962C8B-B14F-4D97-AF65-F5344CB8AC3E}">
        <p14:creationId xmlns:p14="http://schemas.microsoft.com/office/powerpoint/2010/main" val="4223647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33-7 Magnifying Glass </a:t>
            </a:r>
            <a:r>
              <a:rPr lang="en-US" altLang="en-US" sz="2000" b="0" dirty="0"/>
              <a:t>(1 of 3)</a:t>
            </a:r>
            <a:endParaRPr lang="en-IN" sz="2000" b="0" dirty="0"/>
          </a:p>
        </p:txBody>
      </p:sp>
      <p:sp>
        <p:nvSpPr>
          <p:cNvPr id="2" name="Content Placeholder 1"/>
          <p:cNvSpPr>
            <a:spLocks noGrp="1"/>
          </p:cNvSpPr>
          <p:nvPr>
            <p:ph idx="1"/>
          </p:nvPr>
        </p:nvSpPr>
        <p:spPr>
          <a:xfrm>
            <a:off x="457200" y="1600202"/>
            <a:ext cx="8001000" cy="1676398"/>
          </a:xfrm>
        </p:spPr>
        <p:txBody>
          <a:bodyPr/>
          <a:lstStyle/>
          <a:p>
            <a:pPr marL="0" indent="0">
              <a:buNone/>
            </a:pPr>
            <a:r>
              <a:rPr lang="en-US" sz="2600" dirty="0"/>
              <a:t>A magnifying glass (simple magnifier) is a converging lens. It allows us to focus on objects closer than the near point, so that they make a larger, and therefore clearer, image on the retina.</a:t>
            </a:r>
          </a:p>
        </p:txBody>
      </p:sp>
      <p:pic>
        <p:nvPicPr>
          <p:cNvPr id="303107" name="Picture 3" descr="The figure consists of part labeled (a) illustrate an object placed in front of an eye. Long description is available in notes, press 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52800"/>
            <a:ext cx="6477000" cy="277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0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33-7 Magnifying Glass </a:t>
            </a:r>
            <a:r>
              <a:rPr lang="en-US" altLang="en-US" sz="2000" b="0" dirty="0"/>
              <a:t>(2 of 3)</a:t>
            </a:r>
            <a:endParaRPr lang="en-IN" sz="2000" b="0" dirty="0"/>
          </a:p>
        </p:txBody>
      </p:sp>
      <p:sp>
        <p:nvSpPr>
          <p:cNvPr id="2" name="Content Placeholder 1"/>
          <p:cNvSpPr>
            <a:spLocks noGrp="1"/>
          </p:cNvSpPr>
          <p:nvPr>
            <p:ph idx="1"/>
          </p:nvPr>
        </p:nvSpPr>
        <p:spPr>
          <a:xfrm>
            <a:off x="457199" y="1600201"/>
            <a:ext cx="8229601" cy="356149"/>
          </a:xfrm>
        </p:spPr>
        <p:txBody>
          <a:bodyPr/>
          <a:lstStyle/>
          <a:p>
            <a:pPr marL="0" indent="0">
              <a:buNone/>
            </a:pPr>
            <a:r>
              <a:rPr lang="en-US" sz="2200" dirty="0"/>
              <a:t>The power of a magnifying glass is described by its angular</a:t>
            </a:r>
          </a:p>
        </p:txBody>
      </p:sp>
      <p:sp>
        <p:nvSpPr>
          <p:cNvPr id="11" name="Content Placeholder 1"/>
          <p:cNvSpPr txBox="1">
            <a:spLocks/>
          </p:cNvSpPr>
          <p:nvPr/>
        </p:nvSpPr>
        <p:spPr>
          <a:xfrm>
            <a:off x="457199" y="1958024"/>
            <a:ext cx="1905001" cy="36647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200" dirty="0"/>
              <a:t>magnification:</a:t>
            </a:r>
          </a:p>
        </p:txBody>
      </p:sp>
      <p:graphicFrame>
        <p:nvGraphicFramePr>
          <p:cNvPr id="3" name="Object 2" descr="M equals StartFraction theta prime of over theta EndFraction."/>
          <p:cNvGraphicFramePr>
            <a:graphicFrameLocks noChangeAspect="1"/>
          </p:cNvGraphicFramePr>
          <p:nvPr>
            <p:extLst>
              <p:ext uri="{D42A27DB-BD31-4B8C-83A1-F6EECF244321}">
                <p14:modId xmlns:p14="http://schemas.microsoft.com/office/powerpoint/2010/main" val="2678804171"/>
              </p:ext>
            </p:extLst>
          </p:nvPr>
        </p:nvGraphicFramePr>
        <p:xfrm>
          <a:off x="4025898" y="2141259"/>
          <a:ext cx="1092200" cy="787400"/>
        </p:xfrm>
        <a:graphic>
          <a:graphicData uri="http://schemas.openxmlformats.org/presentationml/2006/ole">
            <mc:AlternateContent xmlns:mc="http://schemas.openxmlformats.org/markup-compatibility/2006">
              <mc:Choice xmlns:v="urn:schemas-microsoft-com:vml" Requires="v">
                <p:oleObj name="Equation" r:id="rId3" imgW="1091880" imgH="787320" progId="Equation.DSMT4">
                  <p:embed/>
                </p:oleObj>
              </mc:Choice>
              <mc:Fallback>
                <p:oleObj name="Equation" r:id="rId3" imgW="1091880" imgH="787320" progId="Equation.DSMT4">
                  <p:embed/>
                  <p:pic>
                    <p:nvPicPr>
                      <p:cNvPr id="0" name=""/>
                      <p:cNvPicPr/>
                      <p:nvPr/>
                    </p:nvPicPr>
                    <p:blipFill>
                      <a:blip r:embed="rId4"/>
                      <a:stretch>
                        <a:fillRect/>
                      </a:stretch>
                    </p:blipFill>
                    <p:spPr>
                      <a:xfrm>
                        <a:off x="4025898" y="2141259"/>
                        <a:ext cx="1092200" cy="787400"/>
                      </a:xfrm>
                      <a:prstGeom prst="rect">
                        <a:avLst/>
                      </a:prstGeom>
                    </p:spPr>
                  </p:pic>
                </p:oleObj>
              </mc:Fallback>
            </mc:AlternateContent>
          </a:graphicData>
        </a:graphic>
      </p:graphicFrame>
      <p:sp>
        <p:nvSpPr>
          <p:cNvPr id="7" name="Content Placeholder 1"/>
          <p:cNvSpPr txBox="1">
            <a:spLocks/>
          </p:cNvSpPr>
          <p:nvPr/>
        </p:nvSpPr>
        <p:spPr>
          <a:xfrm>
            <a:off x="457199" y="2968193"/>
            <a:ext cx="8229601" cy="36221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If the eye is relaxed (</a:t>
            </a:r>
            <a:r>
              <a:rPr lang="en-US" sz="2200" i="1" dirty="0"/>
              <a:t>N</a:t>
            </a:r>
            <a:r>
              <a:rPr lang="en-US" sz="2200" dirty="0"/>
              <a:t> is the near point distance and </a:t>
            </a:r>
            <a:r>
              <a:rPr lang="en-US" sz="2200" i="1" dirty="0"/>
              <a:t>f</a:t>
            </a:r>
            <a:r>
              <a:rPr lang="en-US" sz="2200" dirty="0"/>
              <a:t> is the</a:t>
            </a:r>
          </a:p>
        </p:txBody>
      </p:sp>
      <p:sp>
        <p:nvSpPr>
          <p:cNvPr id="13" name="Content Placeholder 1"/>
          <p:cNvSpPr txBox="1">
            <a:spLocks/>
          </p:cNvSpPr>
          <p:nvPr/>
        </p:nvSpPr>
        <p:spPr>
          <a:xfrm>
            <a:off x="457199" y="3330476"/>
            <a:ext cx="1905001" cy="36647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focal length):</a:t>
            </a:r>
          </a:p>
        </p:txBody>
      </p:sp>
      <p:graphicFrame>
        <p:nvGraphicFramePr>
          <p:cNvPr id="5" name="Object 4" descr="M equals StartFraction theta prime over theta EndFraction equals StartFraction h divided by f over h divided by N EndFraction equals StartFraction N over f  EndFraction. [eye focused at infinity; n equals 25 cm for normal eye]"/>
          <p:cNvGraphicFramePr>
            <a:graphicFrameLocks noChangeAspect="1"/>
          </p:cNvGraphicFramePr>
          <p:nvPr>
            <p:extLst>
              <p:ext uri="{D42A27DB-BD31-4B8C-83A1-F6EECF244321}">
                <p14:modId xmlns:p14="http://schemas.microsoft.com/office/powerpoint/2010/main" val="3435035527"/>
              </p:ext>
            </p:extLst>
          </p:nvPr>
        </p:nvGraphicFramePr>
        <p:xfrm>
          <a:off x="2235200" y="3878263"/>
          <a:ext cx="5549900" cy="800100"/>
        </p:xfrm>
        <a:graphic>
          <a:graphicData uri="http://schemas.openxmlformats.org/presentationml/2006/ole">
            <mc:AlternateContent xmlns:mc="http://schemas.openxmlformats.org/markup-compatibility/2006">
              <mc:Choice xmlns:v="urn:schemas-microsoft-com:vml" Requires="v">
                <p:oleObj name="Equation" r:id="rId5" imgW="5549760" imgH="799920" progId="Equation.DSMT4">
                  <p:embed/>
                </p:oleObj>
              </mc:Choice>
              <mc:Fallback>
                <p:oleObj name="Equation" r:id="rId5" imgW="5549760" imgH="799920" progId="Equation.DSMT4">
                  <p:embed/>
                  <p:pic>
                    <p:nvPicPr>
                      <p:cNvPr id="0" name=""/>
                      <p:cNvPicPr/>
                      <p:nvPr/>
                    </p:nvPicPr>
                    <p:blipFill>
                      <a:blip r:embed="rId6"/>
                      <a:stretch>
                        <a:fillRect/>
                      </a:stretch>
                    </p:blipFill>
                    <p:spPr>
                      <a:xfrm>
                        <a:off x="2235200" y="3878263"/>
                        <a:ext cx="5549900" cy="800100"/>
                      </a:xfrm>
                      <a:prstGeom prst="rect">
                        <a:avLst/>
                      </a:prstGeom>
                    </p:spPr>
                  </p:pic>
                </p:oleObj>
              </mc:Fallback>
            </mc:AlternateContent>
          </a:graphicData>
        </a:graphic>
      </p:graphicFrame>
      <p:sp>
        <p:nvSpPr>
          <p:cNvPr id="9" name="Content Placeholder 1"/>
          <p:cNvSpPr txBox="1">
            <a:spLocks/>
          </p:cNvSpPr>
          <p:nvPr/>
        </p:nvSpPr>
        <p:spPr>
          <a:xfrm>
            <a:off x="457198" y="4775216"/>
            <a:ext cx="8229601" cy="34609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200" dirty="0"/>
              <a:t>If the eye is focused at the near point:</a:t>
            </a:r>
          </a:p>
        </p:txBody>
      </p:sp>
      <p:graphicFrame>
        <p:nvGraphicFramePr>
          <p:cNvPr id="12" name="Object 11" descr="M equals StartFraction N over f EndFraction plus 1. [eye focused at near point, N; N equals 25 c m for normal eye; magnifier near eye]"/>
          <p:cNvGraphicFramePr>
            <a:graphicFrameLocks noChangeAspect="1"/>
          </p:cNvGraphicFramePr>
          <p:nvPr>
            <p:extLst>
              <p:ext uri="{D42A27DB-BD31-4B8C-83A1-F6EECF244321}">
                <p14:modId xmlns:p14="http://schemas.microsoft.com/office/powerpoint/2010/main" val="546060755"/>
              </p:ext>
            </p:extLst>
          </p:nvPr>
        </p:nvGraphicFramePr>
        <p:xfrm>
          <a:off x="1682750" y="5153025"/>
          <a:ext cx="5130800" cy="1231900"/>
        </p:xfrm>
        <a:graphic>
          <a:graphicData uri="http://schemas.openxmlformats.org/presentationml/2006/ole">
            <mc:AlternateContent xmlns:mc="http://schemas.openxmlformats.org/markup-compatibility/2006">
              <mc:Choice xmlns:v="urn:schemas-microsoft-com:vml" Requires="v">
                <p:oleObj name="Equation" r:id="rId7" imgW="5130720" imgH="1231560" progId="Equation.DSMT4">
                  <p:embed/>
                </p:oleObj>
              </mc:Choice>
              <mc:Fallback>
                <p:oleObj name="Equation" r:id="rId7" imgW="5130720" imgH="1231560" progId="Equation.DSMT4">
                  <p:embed/>
                  <p:pic>
                    <p:nvPicPr>
                      <p:cNvPr id="0" name=""/>
                      <p:cNvPicPr/>
                      <p:nvPr/>
                    </p:nvPicPr>
                    <p:blipFill>
                      <a:blip r:embed="rId8"/>
                      <a:stretch>
                        <a:fillRect/>
                      </a:stretch>
                    </p:blipFill>
                    <p:spPr>
                      <a:xfrm>
                        <a:off x="1682750" y="5153025"/>
                        <a:ext cx="5130800" cy="1231900"/>
                      </a:xfrm>
                      <a:prstGeom prst="rect">
                        <a:avLst/>
                      </a:prstGeom>
                    </p:spPr>
                  </p:pic>
                </p:oleObj>
              </mc:Fallback>
            </mc:AlternateContent>
          </a:graphicData>
        </a:graphic>
      </p:graphicFrame>
    </p:spTree>
    <p:extLst>
      <p:ext uri="{BB962C8B-B14F-4D97-AF65-F5344CB8AC3E}">
        <p14:creationId xmlns:p14="http://schemas.microsoft.com/office/powerpoint/2010/main" val="4181113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33-7 Magnifying Glass </a:t>
            </a:r>
            <a:r>
              <a:rPr lang="en-US" altLang="en-US" sz="2000" b="0" dirty="0"/>
              <a:t>(3 of </a:t>
            </a:r>
            <a:r>
              <a:rPr lang="en-US" altLang="en-US" sz="2000" b="0" dirty="0">
                <a:latin typeface="Arial" panose="020B0604020202020204" pitchFamily="34" charset="0"/>
              </a:rPr>
              <a:t>3)</a:t>
            </a:r>
            <a:endParaRPr lang="en-IN" sz="2000" b="0" dirty="0"/>
          </a:p>
        </p:txBody>
      </p:sp>
      <p:sp>
        <p:nvSpPr>
          <p:cNvPr id="2" name="Content Placeholder 1"/>
          <p:cNvSpPr>
            <a:spLocks noGrp="1"/>
          </p:cNvSpPr>
          <p:nvPr>
            <p:ph idx="1"/>
          </p:nvPr>
        </p:nvSpPr>
        <p:spPr>
          <a:xfrm>
            <a:off x="457199" y="1600202"/>
            <a:ext cx="8153401" cy="2233131"/>
          </a:xfrm>
        </p:spPr>
        <p:txBody>
          <a:bodyPr/>
          <a:lstStyle/>
          <a:p>
            <a:pPr marL="0" indent="0">
              <a:buNone/>
            </a:pPr>
            <a:r>
              <a:rPr lang="en-US" sz="2600" b="1" dirty="0"/>
              <a:t>Example 33-13: A jeweler’s “loupe.”</a:t>
            </a:r>
          </a:p>
          <a:p>
            <a:pPr marL="0" indent="0">
              <a:buNone/>
            </a:pPr>
            <a:r>
              <a:rPr lang="en-US" sz="2600" dirty="0"/>
              <a:t>An 8-c</a:t>
            </a:r>
            <a:r>
              <a:rPr lang="en-US" sz="100" dirty="0"/>
              <a:t> </a:t>
            </a:r>
            <a:r>
              <a:rPr lang="en-US" sz="2600" dirty="0"/>
              <a:t>m-focal-length converging lens is used as a “jeweler’s loupe,” which is a magnifying glass.</a:t>
            </a:r>
            <a:br>
              <a:rPr lang="en-US" sz="2600" dirty="0"/>
            </a:br>
            <a:r>
              <a:rPr lang="en-US" sz="2600" dirty="0"/>
              <a:t>Estimate (a) the magnification when the eye is</a:t>
            </a:r>
            <a:br>
              <a:rPr lang="en-US" sz="2600" dirty="0"/>
            </a:br>
            <a:r>
              <a:rPr lang="en-US" sz="2600" dirty="0"/>
              <a:t>relaxed, and (b) the magnification if the eye is focused</a:t>
            </a:r>
          </a:p>
        </p:txBody>
      </p:sp>
      <p:sp>
        <p:nvSpPr>
          <p:cNvPr id="6" name="TextBox 5">
            <a:extLst>
              <a:ext uri="{FF2B5EF4-FFF2-40B4-BE49-F238E27FC236}">
                <a16:creationId xmlns:a16="http://schemas.microsoft.com/office/drawing/2014/main" id="{6E2D91BB-11AA-D917-3E22-9A650ECFFECF}"/>
              </a:ext>
            </a:extLst>
          </p:cNvPr>
          <p:cNvSpPr txBox="1"/>
          <p:nvPr/>
        </p:nvSpPr>
        <p:spPr>
          <a:xfrm>
            <a:off x="458188" y="3771402"/>
            <a:ext cx="2286000" cy="400110"/>
          </a:xfrm>
          <a:prstGeom prst="rect">
            <a:avLst/>
          </a:prstGeom>
          <a:noFill/>
        </p:spPr>
        <p:txBody>
          <a:bodyPr wrap="square" lIns="0" tIns="0" rIns="0" bIns="0">
            <a:spAutoFit/>
          </a:bodyPr>
          <a:lstStyle/>
          <a:p>
            <a:r>
              <a:rPr lang="en-US" sz="2600" dirty="0"/>
              <a:t>at its near point</a:t>
            </a:r>
            <a:endParaRPr lang="en-CA" sz="2600" dirty="0"/>
          </a:p>
        </p:txBody>
      </p:sp>
      <p:graphicFrame>
        <p:nvGraphicFramePr>
          <p:cNvPr id="3" name="Object 2" descr="N equals 25 cm."/>
          <p:cNvGraphicFramePr>
            <a:graphicFrameLocks noChangeAspect="1"/>
          </p:cNvGraphicFramePr>
          <p:nvPr>
            <p:extLst>
              <p:ext uri="{D42A27DB-BD31-4B8C-83A1-F6EECF244321}">
                <p14:modId xmlns:p14="http://schemas.microsoft.com/office/powerpoint/2010/main" val="3578724905"/>
              </p:ext>
            </p:extLst>
          </p:nvPr>
        </p:nvGraphicFramePr>
        <p:xfrm>
          <a:off x="2776868" y="3833333"/>
          <a:ext cx="1447800" cy="368300"/>
        </p:xfrm>
        <a:graphic>
          <a:graphicData uri="http://schemas.openxmlformats.org/presentationml/2006/ole">
            <mc:AlternateContent xmlns:mc="http://schemas.openxmlformats.org/markup-compatibility/2006">
              <mc:Choice xmlns:v="urn:schemas-microsoft-com:vml" Requires="v">
                <p:oleObj name="Equation" r:id="rId3" imgW="1447560" imgH="368280" progId="Equation.DSMT4">
                  <p:embed/>
                </p:oleObj>
              </mc:Choice>
              <mc:Fallback>
                <p:oleObj name="Equation" r:id="rId3" imgW="1447560" imgH="368280" progId="Equation.DSMT4">
                  <p:embed/>
                  <p:pic>
                    <p:nvPicPr>
                      <p:cNvPr id="0" name=""/>
                      <p:cNvPicPr/>
                      <p:nvPr/>
                    </p:nvPicPr>
                    <p:blipFill>
                      <a:blip r:embed="rId4"/>
                      <a:stretch>
                        <a:fillRect/>
                      </a:stretch>
                    </p:blipFill>
                    <p:spPr>
                      <a:xfrm>
                        <a:off x="2776868" y="3833333"/>
                        <a:ext cx="1447800" cy="368300"/>
                      </a:xfrm>
                      <a:prstGeom prst="rect">
                        <a:avLst/>
                      </a:prstGeom>
                    </p:spPr>
                  </p:pic>
                </p:oleObj>
              </mc:Fallback>
            </mc:AlternateContent>
          </a:graphicData>
        </a:graphic>
      </p:graphicFrame>
    </p:spTree>
    <p:extLst>
      <p:ext uri="{BB962C8B-B14F-4D97-AF65-F5344CB8AC3E}">
        <p14:creationId xmlns:p14="http://schemas.microsoft.com/office/powerpoint/2010/main" val="1379199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33-8 Telescopes </a:t>
            </a:r>
            <a:r>
              <a:rPr lang="en-US" altLang="en-US" sz="2000" b="0" dirty="0"/>
              <a:t>(1 of 4)</a:t>
            </a:r>
            <a:endParaRPr lang="en-IN" sz="2000" b="0" dirty="0"/>
          </a:p>
        </p:txBody>
      </p:sp>
      <p:sp>
        <p:nvSpPr>
          <p:cNvPr id="2" name="Content Placeholder 1"/>
          <p:cNvSpPr>
            <a:spLocks noGrp="1"/>
          </p:cNvSpPr>
          <p:nvPr>
            <p:ph idx="1"/>
          </p:nvPr>
        </p:nvSpPr>
        <p:spPr>
          <a:xfrm>
            <a:off x="457200" y="1600202"/>
            <a:ext cx="8001000" cy="2209798"/>
          </a:xfrm>
        </p:spPr>
        <p:txBody>
          <a:bodyPr/>
          <a:lstStyle/>
          <a:p>
            <a:pPr marL="0" indent="0">
              <a:buNone/>
            </a:pPr>
            <a:r>
              <a:rPr lang="en-US" sz="2600" dirty="0"/>
              <a:t>A refracting telescope consists of two converging lenses at opposite ends of a long tube. The objective lens is closest to the object, and the eyepiece is closest to the eye.</a:t>
            </a:r>
          </a:p>
          <a:p>
            <a:pPr marL="0" indent="0">
              <a:buNone/>
            </a:pPr>
            <a:r>
              <a:rPr lang="en-US" sz="2600" dirty="0"/>
              <a:t>The magnification is given by</a:t>
            </a:r>
          </a:p>
        </p:txBody>
      </p:sp>
      <p:graphicFrame>
        <p:nvGraphicFramePr>
          <p:cNvPr id="3" name="Object 2" descr="M equals StartFraction theta prime over theta EndFraction equals StartFraction (h divided by f subscript e Baseline) over (h divided by f subscript o Baseline) EndFraction equals negative StartFraction f subscript o Baseline over f subscript e EndFraction. [telescope magnification]"/>
          <p:cNvGraphicFramePr>
            <a:graphicFrameLocks noChangeAspect="1"/>
          </p:cNvGraphicFramePr>
          <p:nvPr>
            <p:extLst>
              <p:ext uri="{D42A27DB-BD31-4B8C-83A1-F6EECF244321}">
                <p14:modId xmlns:p14="http://schemas.microsoft.com/office/powerpoint/2010/main" val="510335841"/>
              </p:ext>
            </p:extLst>
          </p:nvPr>
        </p:nvGraphicFramePr>
        <p:xfrm>
          <a:off x="1466850" y="4343400"/>
          <a:ext cx="6324600" cy="965200"/>
        </p:xfrm>
        <a:graphic>
          <a:graphicData uri="http://schemas.openxmlformats.org/presentationml/2006/ole">
            <mc:AlternateContent xmlns:mc="http://schemas.openxmlformats.org/markup-compatibility/2006">
              <mc:Choice xmlns:v="urn:schemas-microsoft-com:vml" Requires="v">
                <p:oleObj name="Equation" r:id="rId3" imgW="6324480" imgH="965160" progId="Equation.DSMT4">
                  <p:embed/>
                </p:oleObj>
              </mc:Choice>
              <mc:Fallback>
                <p:oleObj name="Equation" r:id="rId3" imgW="6324480" imgH="965160" progId="Equation.DSMT4">
                  <p:embed/>
                  <p:pic>
                    <p:nvPicPr>
                      <p:cNvPr id="0" name=""/>
                      <p:cNvPicPr/>
                      <p:nvPr/>
                    </p:nvPicPr>
                    <p:blipFill>
                      <a:blip r:embed="rId4"/>
                      <a:stretch>
                        <a:fillRect/>
                      </a:stretch>
                    </p:blipFill>
                    <p:spPr>
                      <a:xfrm>
                        <a:off x="1466850" y="4343400"/>
                        <a:ext cx="6324600" cy="965200"/>
                      </a:xfrm>
                      <a:prstGeom prst="rect">
                        <a:avLst/>
                      </a:prstGeom>
                    </p:spPr>
                  </p:pic>
                </p:oleObj>
              </mc:Fallback>
            </mc:AlternateContent>
          </a:graphicData>
        </a:graphic>
      </p:graphicFrame>
    </p:spTree>
    <p:extLst>
      <p:ext uri="{BB962C8B-B14F-4D97-AF65-F5344CB8AC3E}">
        <p14:creationId xmlns:p14="http://schemas.microsoft.com/office/powerpoint/2010/main" val="896833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33-8 Telescopes </a:t>
            </a:r>
            <a:r>
              <a:rPr lang="en-US" altLang="en-US" sz="2000" b="0" dirty="0"/>
              <a:t>(2 of 4)</a:t>
            </a:r>
            <a:endParaRPr lang="en-IN" sz="2000" b="0" dirty="0"/>
          </a:p>
        </p:txBody>
      </p:sp>
      <p:pic>
        <p:nvPicPr>
          <p:cNvPr id="2" name="Picture 1" descr="The figure illustrates the refraction of light rays inside an astronomical telescop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702358"/>
            <a:ext cx="6120000" cy="4483750"/>
          </a:xfrm>
          <a:prstGeom prst="rect">
            <a:avLst/>
          </a:prstGeom>
        </p:spPr>
      </p:pic>
    </p:spTree>
    <p:extLst>
      <p:ext uri="{BB962C8B-B14F-4D97-AF65-F5344CB8AC3E}">
        <p14:creationId xmlns:p14="http://schemas.microsoft.com/office/powerpoint/2010/main" val="1686509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33-8 Telescopes </a:t>
            </a:r>
            <a:r>
              <a:rPr lang="en-US" altLang="en-US" sz="2000" b="0" dirty="0"/>
              <a:t>(3 of 4)</a:t>
            </a:r>
            <a:endParaRPr lang="en-IN" sz="2000" b="0" dirty="0"/>
          </a:p>
        </p:txBody>
      </p:sp>
      <p:sp>
        <p:nvSpPr>
          <p:cNvPr id="2" name="Content Placeholder 1"/>
          <p:cNvSpPr>
            <a:spLocks noGrp="1"/>
          </p:cNvSpPr>
          <p:nvPr>
            <p:ph idx="1"/>
          </p:nvPr>
        </p:nvSpPr>
        <p:spPr>
          <a:xfrm>
            <a:off x="457200" y="1600202"/>
            <a:ext cx="8229600" cy="2057398"/>
          </a:xfrm>
        </p:spPr>
        <p:txBody>
          <a:bodyPr/>
          <a:lstStyle/>
          <a:p>
            <a:pPr marL="0" indent="0">
              <a:buNone/>
            </a:pPr>
            <a:r>
              <a:rPr lang="en-US" sz="2600" dirty="0"/>
              <a:t>Astronomical telescopes need to gather as much light as possible, meaning that the objective must be as large as possible. Hence, mirrors are used instead of lenses, as they can be made much larger and with more precision.</a:t>
            </a:r>
          </a:p>
        </p:txBody>
      </p:sp>
      <p:pic>
        <p:nvPicPr>
          <p:cNvPr id="3" name="Picture 2" descr="The figure consists of four parts labeled (“a”), (b), (c), and (d), where a concave mirror is used as an objective of a telescop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3810000"/>
            <a:ext cx="7560000" cy="2058000"/>
          </a:xfrm>
          <a:prstGeom prst="rect">
            <a:avLst/>
          </a:prstGeom>
        </p:spPr>
      </p:pic>
    </p:spTree>
    <p:extLst>
      <p:ext uri="{BB962C8B-B14F-4D97-AF65-F5344CB8AC3E}">
        <p14:creationId xmlns:p14="http://schemas.microsoft.com/office/powerpoint/2010/main" val="307739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33-8 Telescopes </a:t>
            </a:r>
            <a:r>
              <a:rPr lang="en-US" altLang="en-US" sz="2000" b="0" dirty="0"/>
              <a:t>(4 of 4)</a:t>
            </a:r>
            <a:endParaRPr lang="en-IN" sz="2000" b="0" dirty="0"/>
          </a:p>
        </p:txBody>
      </p:sp>
      <p:sp>
        <p:nvSpPr>
          <p:cNvPr id="2" name="Content Placeholder 1"/>
          <p:cNvSpPr>
            <a:spLocks noGrp="1"/>
          </p:cNvSpPr>
          <p:nvPr>
            <p:ph idx="1"/>
          </p:nvPr>
        </p:nvSpPr>
        <p:spPr>
          <a:xfrm>
            <a:off x="457200" y="1600202"/>
            <a:ext cx="8229600" cy="1295398"/>
          </a:xfrm>
        </p:spPr>
        <p:txBody>
          <a:bodyPr/>
          <a:lstStyle/>
          <a:p>
            <a:pPr marL="0" indent="0">
              <a:buNone/>
            </a:pPr>
            <a:r>
              <a:rPr lang="en-US" sz="2600" dirty="0"/>
              <a:t>A terrestrial telescope, used for viewing objects on Earth, should produce an upright image. Here are two models, a Galilean type and a spyglass:</a:t>
            </a:r>
          </a:p>
        </p:txBody>
      </p:sp>
      <p:pic>
        <p:nvPicPr>
          <p:cNvPr id="3" name="Picture 2" descr="The image consists of two parts labeled (“a”) and (b), respectively, that illustrate the image formed by a telescop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657600"/>
            <a:ext cx="7560000" cy="1748250"/>
          </a:xfrm>
          <a:prstGeom prst="rect">
            <a:avLst/>
          </a:prstGeom>
        </p:spPr>
      </p:pic>
    </p:spTree>
    <p:extLst>
      <p:ext uri="{BB962C8B-B14F-4D97-AF65-F5344CB8AC3E}">
        <p14:creationId xmlns:p14="http://schemas.microsoft.com/office/powerpoint/2010/main" val="4097097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33-9 Compound Microscope </a:t>
            </a:r>
            <a:r>
              <a:rPr lang="en-US" altLang="en-US" sz="2000" b="0" dirty="0"/>
              <a:t>(1 of 3)</a:t>
            </a:r>
            <a:endParaRPr lang="en-IN" sz="2000" b="0" dirty="0"/>
          </a:p>
        </p:txBody>
      </p:sp>
      <p:sp>
        <p:nvSpPr>
          <p:cNvPr id="2" name="Content Placeholder 1"/>
          <p:cNvSpPr>
            <a:spLocks noGrp="1"/>
          </p:cNvSpPr>
          <p:nvPr>
            <p:ph idx="1"/>
          </p:nvPr>
        </p:nvSpPr>
        <p:spPr>
          <a:xfrm>
            <a:off x="457200" y="1600202"/>
            <a:ext cx="8229600" cy="1142998"/>
          </a:xfrm>
        </p:spPr>
        <p:txBody>
          <a:bodyPr/>
          <a:lstStyle/>
          <a:p>
            <a:pPr marL="0" indent="0">
              <a:buNone/>
            </a:pPr>
            <a:r>
              <a:rPr lang="en-US" sz="2400" dirty="0"/>
              <a:t>A compound microscope also has an objective and an eyepiece; it is different from a telescope in that the object is placed very close to the eyepiece.</a:t>
            </a:r>
          </a:p>
        </p:txBody>
      </p:sp>
      <p:pic>
        <p:nvPicPr>
          <p:cNvPr id="3" name="Picture 2" descr="The figure consists of two parts labeled (“a”) and (b) that shows the ray diagram of a compound microscope and a photograph of a microscope, respectively.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97165"/>
            <a:ext cx="6840000" cy="3025750"/>
          </a:xfrm>
          <a:prstGeom prst="rect">
            <a:avLst/>
          </a:prstGeom>
        </p:spPr>
      </p:pic>
    </p:spTree>
    <p:extLst>
      <p:ext uri="{BB962C8B-B14F-4D97-AF65-F5344CB8AC3E}">
        <p14:creationId xmlns:p14="http://schemas.microsoft.com/office/powerpoint/2010/main" val="4062929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33-9 Compound Microscope </a:t>
            </a:r>
            <a:r>
              <a:rPr lang="en-US" altLang="en-US" sz="2000" b="0" dirty="0"/>
              <a:t>(2 of 3)</a:t>
            </a:r>
            <a:endParaRPr lang="en-IN" sz="2000" b="0" dirty="0"/>
          </a:p>
        </p:txBody>
      </p:sp>
      <p:sp>
        <p:nvSpPr>
          <p:cNvPr id="2" name="Content Placeholder 1"/>
          <p:cNvSpPr>
            <a:spLocks noGrp="1"/>
          </p:cNvSpPr>
          <p:nvPr>
            <p:ph idx="1"/>
          </p:nvPr>
        </p:nvSpPr>
        <p:spPr>
          <a:xfrm>
            <a:off x="457200" y="1600202"/>
            <a:ext cx="4495800" cy="457198"/>
          </a:xfrm>
        </p:spPr>
        <p:txBody>
          <a:bodyPr/>
          <a:lstStyle/>
          <a:p>
            <a:pPr marL="0" indent="0">
              <a:buNone/>
            </a:pPr>
            <a:r>
              <a:rPr lang="en-US" sz="2600" dirty="0"/>
              <a:t>The magnification is given by</a:t>
            </a:r>
          </a:p>
          <a:p>
            <a:endParaRPr lang="en-US" sz="2600" dirty="0"/>
          </a:p>
        </p:txBody>
      </p:sp>
      <p:pic>
        <p:nvPicPr>
          <p:cNvPr id="6" name="Picture 5" descr="M equals M subscipt e Baseline m subscript o Baseline equals (StartFraction N over f subscript e Baseline EndFraction )(StartFraction script l minus f subscript e Baseline over d subscript o Baseline EndFraction) [microscope magnification]">
            <a:extLst>
              <a:ext uri="{FF2B5EF4-FFF2-40B4-BE49-F238E27FC236}">
                <a16:creationId xmlns:a16="http://schemas.microsoft.com/office/drawing/2014/main" id="{5268FC18-E332-3E5E-4242-139B80A6B656}"/>
              </a:ext>
            </a:extLst>
          </p:cNvPr>
          <p:cNvPicPr>
            <a:picLocks noChangeAspect="1"/>
          </p:cNvPicPr>
          <p:nvPr/>
        </p:nvPicPr>
        <p:blipFill>
          <a:blip r:embed="rId3"/>
          <a:stretch>
            <a:fillRect/>
          </a:stretch>
        </p:blipFill>
        <p:spPr>
          <a:xfrm>
            <a:off x="1376762" y="2295648"/>
            <a:ext cx="6390476" cy="980952"/>
          </a:xfrm>
          <a:prstGeom prst="rect">
            <a:avLst/>
          </a:prstGeom>
        </p:spPr>
      </p:pic>
      <p:pic>
        <p:nvPicPr>
          <p:cNvPr id="8" name="Picture 7" descr="approximately equals StartFraction N script l over f subscript e Baseline f subscript o Baseline EndFraction. [f subscript o Baseline and f subscript e Baseline much lesser than script l]">
            <a:extLst>
              <a:ext uri="{FF2B5EF4-FFF2-40B4-BE49-F238E27FC236}">
                <a16:creationId xmlns:a16="http://schemas.microsoft.com/office/drawing/2014/main" id="{204C64F3-805A-11B2-5D25-7A73AF0887D1}"/>
              </a:ext>
            </a:extLst>
          </p:cNvPr>
          <p:cNvPicPr>
            <a:picLocks noChangeAspect="1"/>
          </p:cNvPicPr>
          <p:nvPr/>
        </p:nvPicPr>
        <p:blipFill>
          <a:blip r:embed="rId4"/>
          <a:stretch>
            <a:fillRect/>
          </a:stretch>
        </p:blipFill>
        <p:spPr>
          <a:xfrm>
            <a:off x="1619619" y="4259596"/>
            <a:ext cx="5904762" cy="876190"/>
          </a:xfrm>
          <a:prstGeom prst="rect">
            <a:avLst/>
          </a:prstGeom>
        </p:spPr>
      </p:pic>
    </p:spTree>
    <p:extLst>
      <p:ext uri="{BB962C8B-B14F-4D97-AF65-F5344CB8AC3E}">
        <p14:creationId xmlns:p14="http://schemas.microsoft.com/office/powerpoint/2010/main" val="1039454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33-9 Compound Microscope </a:t>
            </a:r>
            <a:r>
              <a:rPr lang="en-US" altLang="en-US" sz="2000" b="0" dirty="0"/>
              <a:t>(3 of 3)</a:t>
            </a:r>
            <a:endParaRPr lang="en-IN" sz="2000" b="0" dirty="0"/>
          </a:p>
        </p:txBody>
      </p:sp>
      <p:sp>
        <p:nvSpPr>
          <p:cNvPr id="2" name="Content Placeholder 1"/>
          <p:cNvSpPr>
            <a:spLocks noGrp="1"/>
          </p:cNvSpPr>
          <p:nvPr>
            <p:ph idx="1"/>
          </p:nvPr>
        </p:nvSpPr>
        <p:spPr>
          <a:xfrm>
            <a:off x="457200" y="1600202"/>
            <a:ext cx="8229600" cy="2636854"/>
          </a:xfrm>
        </p:spPr>
        <p:txBody>
          <a:bodyPr/>
          <a:lstStyle/>
          <a:p>
            <a:pPr marL="0" indent="0">
              <a:buNone/>
            </a:pPr>
            <a:r>
              <a:rPr lang="en-US" sz="2600" b="1" dirty="0"/>
              <a:t>Example 33-15: Microscope.</a:t>
            </a:r>
          </a:p>
          <a:p>
            <a:pPr marL="0" indent="0">
              <a:buNone/>
            </a:pPr>
            <a:r>
              <a:rPr lang="en-US" sz="2600" dirty="0"/>
              <a:t>A compound microscope consists of a 10</a:t>
            </a:r>
            <a:r>
              <a:rPr lang="en-US" sz="1000" dirty="0"/>
              <a:t> </a:t>
            </a:r>
            <a:r>
              <a:rPr lang="en-US" sz="2600" dirty="0"/>
              <a:t>X eyepiece and a 50</a:t>
            </a:r>
            <a:r>
              <a:rPr lang="en-US" sz="100" dirty="0"/>
              <a:t> </a:t>
            </a:r>
            <a:r>
              <a:rPr lang="en-US" sz="2600" dirty="0"/>
              <a:t>X objective 17.0 c</a:t>
            </a:r>
            <a:r>
              <a:rPr lang="en-US" sz="100" dirty="0"/>
              <a:t> </a:t>
            </a:r>
            <a:r>
              <a:rPr lang="en-US" sz="2600" dirty="0"/>
              <a:t>m apart. Determine (a) the overall magnification, (b) the focal length of each lens, and (c) the position of the object when the final image is in focus with the eye relaxed. Assume a normal eye, so</a:t>
            </a:r>
          </a:p>
        </p:txBody>
      </p:sp>
      <p:graphicFrame>
        <p:nvGraphicFramePr>
          <p:cNvPr id="3" name="Object 2" descr="n equals 25 cm."/>
          <p:cNvGraphicFramePr>
            <a:graphicFrameLocks noChangeAspect="1"/>
          </p:cNvGraphicFramePr>
          <p:nvPr>
            <p:extLst>
              <p:ext uri="{D42A27DB-BD31-4B8C-83A1-F6EECF244321}">
                <p14:modId xmlns:p14="http://schemas.microsoft.com/office/powerpoint/2010/main" val="3675864061"/>
              </p:ext>
            </p:extLst>
          </p:nvPr>
        </p:nvGraphicFramePr>
        <p:xfrm>
          <a:off x="426601" y="4237056"/>
          <a:ext cx="1447800" cy="368300"/>
        </p:xfrm>
        <a:graphic>
          <a:graphicData uri="http://schemas.openxmlformats.org/presentationml/2006/ole">
            <mc:AlternateContent xmlns:mc="http://schemas.openxmlformats.org/markup-compatibility/2006">
              <mc:Choice xmlns:v="urn:schemas-microsoft-com:vml" Requires="v">
                <p:oleObj name="Equation" r:id="rId3" imgW="1447560" imgH="368280" progId="Equation.DSMT4">
                  <p:embed/>
                </p:oleObj>
              </mc:Choice>
              <mc:Fallback>
                <p:oleObj name="Equation" r:id="rId3" imgW="1447560" imgH="368280" progId="Equation.DSMT4">
                  <p:embed/>
                  <p:pic>
                    <p:nvPicPr>
                      <p:cNvPr id="0" name=""/>
                      <p:cNvPicPr/>
                      <p:nvPr/>
                    </p:nvPicPr>
                    <p:blipFill>
                      <a:blip r:embed="rId4"/>
                      <a:stretch>
                        <a:fillRect/>
                      </a:stretch>
                    </p:blipFill>
                    <p:spPr>
                      <a:xfrm>
                        <a:off x="426601" y="4237056"/>
                        <a:ext cx="1447800" cy="368300"/>
                      </a:xfrm>
                      <a:prstGeom prst="rect">
                        <a:avLst/>
                      </a:prstGeom>
                    </p:spPr>
                  </p:pic>
                </p:oleObj>
              </mc:Fallback>
            </mc:AlternateContent>
          </a:graphicData>
        </a:graphic>
      </p:graphicFrame>
    </p:spTree>
    <p:extLst>
      <p:ext uri="{BB962C8B-B14F-4D97-AF65-F5344CB8AC3E}">
        <p14:creationId xmlns:p14="http://schemas.microsoft.com/office/powerpoint/2010/main" val="19881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33-1 Thin Lenses; Ray Tracing and Focal Length </a:t>
            </a:r>
            <a:r>
              <a:rPr lang="en-US" altLang="en-US" sz="2000" b="0" dirty="0"/>
              <a:t>(2 of 8)</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3124200" cy="2514599"/>
          </a:xfrm>
        </p:spPr>
        <p:txBody>
          <a:bodyPr/>
          <a:lstStyle/>
          <a:p>
            <a:pPr marL="0" indent="0">
              <a:buSzPts val="2800"/>
              <a:buNone/>
            </a:pPr>
            <a:r>
              <a:rPr lang="en-US" sz="2600" dirty="0">
                <a:latin typeface="Arial" panose="020B0604020202020204" pitchFamily="34" charset="0"/>
              </a:rPr>
              <a:t>Parallel rays are brought to a focus by a converging lens (one that is thicker in the center than it is at the edge).</a:t>
            </a:r>
          </a:p>
        </p:txBody>
      </p:sp>
      <p:pic>
        <p:nvPicPr>
          <p:cNvPr id="4" name="Picture 3" descr="The figure consists of two parts labeled (“a”) and (b), respectively, that illustrate a converging lens and its action on parallel ray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615273"/>
            <a:ext cx="3240000" cy="4340093"/>
          </a:xfrm>
          <a:prstGeom prst="rect">
            <a:avLst/>
          </a:prstGeom>
        </p:spPr>
      </p:pic>
    </p:spTree>
    <p:extLst>
      <p:ext uri="{BB962C8B-B14F-4D97-AF65-F5344CB8AC3E}">
        <p14:creationId xmlns:p14="http://schemas.microsoft.com/office/powerpoint/2010/main" val="1927235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33-10 Aberrations of Lenses and Mirrors </a:t>
            </a:r>
            <a:r>
              <a:rPr lang="en-US" altLang="en-US" sz="2000" b="0" dirty="0"/>
              <a:t>(1 of 4)</a:t>
            </a:r>
            <a:endParaRPr lang="en-IN" sz="2000" b="0" dirty="0"/>
          </a:p>
        </p:txBody>
      </p:sp>
      <p:sp>
        <p:nvSpPr>
          <p:cNvPr id="2" name="Content Placeholder 1"/>
          <p:cNvSpPr>
            <a:spLocks noGrp="1"/>
          </p:cNvSpPr>
          <p:nvPr>
            <p:ph idx="1"/>
          </p:nvPr>
        </p:nvSpPr>
        <p:spPr>
          <a:xfrm>
            <a:off x="457200" y="1600202"/>
            <a:ext cx="8001000" cy="838198"/>
          </a:xfrm>
        </p:spPr>
        <p:txBody>
          <a:bodyPr/>
          <a:lstStyle/>
          <a:p>
            <a:pPr marL="0" indent="0">
              <a:buNone/>
            </a:pPr>
            <a:r>
              <a:rPr lang="en-US" sz="2600" dirty="0"/>
              <a:t>Spherical aberration: rays far from the lens axis do not focus at the focal point.</a:t>
            </a:r>
          </a:p>
        </p:txBody>
      </p:sp>
      <p:pic>
        <p:nvPicPr>
          <p:cNvPr id="3" name="Picture 2" descr="The figure illustrates an exaggerated spherical aberration by a convex len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507901"/>
            <a:ext cx="5760000" cy="2648000"/>
          </a:xfrm>
          <a:prstGeom prst="rect">
            <a:avLst/>
          </a:prstGeom>
        </p:spPr>
      </p:pic>
      <p:sp>
        <p:nvSpPr>
          <p:cNvPr id="6" name="Content Placeholder 1"/>
          <p:cNvSpPr txBox="1">
            <a:spLocks/>
          </p:cNvSpPr>
          <p:nvPr/>
        </p:nvSpPr>
        <p:spPr>
          <a:xfrm>
            <a:off x="457200" y="5359402"/>
            <a:ext cx="8001000" cy="8381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Solutions: compound-lens systems; use only central part of lens.</a:t>
            </a:r>
          </a:p>
        </p:txBody>
      </p:sp>
    </p:spTree>
    <p:extLst>
      <p:ext uri="{BB962C8B-B14F-4D97-AF65-F5344CB8AC3E}">
        <p14:creationId xmlns:p14="http://schemas.microsoft.com/office/powerpoint/2010/main" val="308107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33-10 Aberrations of Lenses and Mirrors </a:t>
            </a:r>
            <a:r>
              <a:rPr lang="en-US" altLang="en-US" sz="2000" b="0" dirty="0"/>
              <a:t>(2 of 4)</a:t>
            </a:r>
            <a:endParaRPr lang="en-IN" sz="2000" b="0" dirty="0"/>
          </a:p>
        </p:txBody>
      </p:sp>
      <p:sp>
        <p:nvSpPr>
          <p:cNvPr id="2" name="Content Placeholder 1"/>
          <p:cNvSpPr>
            <a:spLocks noGrp="1"/>
          </p:cNvSpPr>
          <p:nvPr>
            <p:ph idx="1"/>
          </p:nvPr>
        </p:nvSpPr>
        <p:spPr>
          <a:xfrm>
            <a:off x="457200" y="1600202"/>
            <a:ext cx="8229600" cy="914398"/>
          </a:xfrm>
        </p:spPr>
        <p:txBody>
          <a:bodyPr/>
          <a:lstStyle/>
          <a:p>
            <a:pPr marL="0" indent="0">
              <a:buNone/>
            </a:pPr>
            <a:r>
              <a:rPr lang="en-US" sz="2600" dirty="0"/>
              <a:t>Distortion: caused by variation in magnification with distance from the lens. Barrel and pincushion distortion:</a:t>
            </a:r>
          </a:p>
        </p:txBody>
      </p:sp>
      <p:pic>
        <p:nvPicPr>
          <p:cNvPr id="3" name="Picture 2" descr="The figure consists of two parts (“a”) and (b) that illustrate the distortions due to lenses on a square grid of perpendicular line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67000"/>
            <a:ext cx="7560000" cy="3627750"/>
          </a:xfrm>
          <a:prstGeom prst="rect">
            <a:avLst/>
          </a:prstGeom>
        </p:spPr>
      </p:pic>
    </p:spTree>
    <p:extLst>
      <p:ext uri="{BB962C8B-B14F-4D97-AF65-F5344CB8AC3E}">
        <p14:creationId xmlns:p14="http://schemas.microsoft.com/office/powerpoint/2010/main" val="493081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33-10 Aberrations of Lenses and Mirrors </a:t>
            </a:r>
            <a:r>
              <a:rPr lang="en-US" altLang="en-US" sz="2000" b="0" dirty="0"/>
              <a:t>(3 of 4)</a:t>
            </a:r>
            <a:endParaRPr lang="en-IN" sz="2000" b="0" dirty="0"/>
          </a:p>
        </p:txBody>
      </p:sp>
      <p:sp>
        <p:nvSpPr>
          <p:cNvPr id="2" name="Content Placeholder 1"/>
          <p:cNvSpPr>
            <a:spLocks noGrp="1"/>
          </p:cNvSpPr>
          <p:nvPr>
            <p:ph idx="1"/>
          </p:nvPr>
        </p:nvSpPr>
        <p:spPr>
          <a:xfrm>
            <a:off x="457200" y="1600202"/>
            <a:ext cx="8001000" cy="1219198"/>
          </a:xfrm>
        </p:spPr>
        <p:txBody>
          <a:bodyPr/>
          <a:lstStyle/>
          <a:p>
            <a:pPr marL="0" lvl="0" indent="0" fontAlgn="base">
              <a:spcBef>
                <a:spcPct val="50000"/>
              </a:spcBef>
              <a:spcAft>
                <a:spcPct val="0"/>
              </a:spcAft>
              <a:buClrTx/>
              <a:buSzTx/>
              <a:buNone/>
              <a:defRPr/>
            </a:pPr>
            <a:r>
              <a:rPr lang="en-US" altLang="en-US" sz="2600" dirty="0">
                <a:latin typeface="Arial" panose="020B0604020202020204" pitchFamily="34" charset="0"/>
              </a:rPr>
              <a:t>Chromatic aberration: light of different wavelengths has different indices of refraction and focuses at different points.</a:t>
            </a:r>
          </a:p>
        </p:txBody>
      </p:sp>
      <p:pic>
        <p:nvPicPr>
          <p:cNvPr id="3" name="Picture 2" descr="The figure illustrates a chromatic aberration by a convex len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971800"/>
            <a:ext cx="6120000" cy="3115250"/>
          </a:xfrm>
          <a:prstGeom prst="rect">
            <a:avLst/>
          </a:prstGeom>
        </p:spPr>
      </p:pic>
    </p:spTree>
    <p:extLst>
      <p:ext uri="{BB962C8B-B14F-4D97-AF65-F5344CB8AC3E}">
        <p14:creationId xmlns:p14="http://schemas.microsoft.com/office/powerpoint/2010/main" val="123620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33-10 Aberrations of Lenses and Mirrors </a:t>
            </a:r>
            <a:r>
              <a:rPr lang="en-US" altLang="en-US" sz="2000" b="0" dirty="0"/>
              <a:t>(4 of 4)</a:t>
            </a:r>
            <a:endParaRPr lang="en-IN" sz="2000" b="0" dirty="0"/>
          </a:p>
        </p:txBody>
      </p:sp>
      <p:sp>
        <p:nvSpPr>
          <p:cNvPr id="2" name="Content Placeholder 1"/>
          <p:cNvSpPr>
            <a:spLocks noGrp="1"/>
          </p:cNvSpPr>
          <p:nvPr>
            <p:ph idx="1"/>
          </p:nvPr>
        </p:nvSpPr>
        <p:spPr>
          <a:xfrm>
            <a:off x="457200" y="1600202"/>
            <a:ext cx="8001000" cy="838198"/>
          </a:xfrm>
        </p:spPr>
        <p:txBody>
          <a:bodyPr/>
          <a:lstStyle/>
          <a:p>
            <a:pPr marL="0" lvl="0" indent="0" fontAlgn="base">
              <a:spcBef>
                <a:spcPct val="50000"/>
              </a:spcBef>
              <a:spcAft>
                <a:spcPct val="0"/>
              </a:spcAft>
              <a:buClrTx/>
              <a:buSzTx/>
              <a:buNone/>
              <a:defRPr/>
            </a:pPr>
            <a:r>
              <a:rPr lang="en-US" altLang="en-US" sz="2600" dirty="0">
                <a:latin typeface="Arial" panose="020B0604020202020204" pitchFamily="34" charset="0"/>
              </a:rPr>
              <a:t>Solution: Achromatic doublet, made of lenses of two different materials</a:t>
            </a:r>
          </a:p>
        </p:txBody>
      </p:sp>
      <p:pic>
        <p:nvPicPr>
          <p:cNvPr id="3" name="Picture 2" descr="The figure illustrates an achromatic doublet. A converging and a diverging lens are cemented together and placed on a horizontal axis. The left boundary has the surface of the converging lens and the right boundary has the surface of the diverging lens.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743200"/>
            <a:ext cx="6480000" cy="3474000"/>
          </a:xfrm>
          <a:prstGeom prst="rect">
            <a:avLst/>
          </a:prstGeom>
        </p:spPr>
      </p:pic>
    </p:spTree>
    <p:extLst>
      <p:ext uri="{BB962C8B-B14F-4D97-AF65-F5344CB8AC3E}">
        <p14:creationId xmlns:p14="http://schemas.microsoft.com/office/powerpoint/2010/main" val="2248996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Summary of Chapter 33 </a:t>
            </a:r>
            <a:r>
              <a:rPr lang="en-US" altLang="en-US" sz="2000" b="0" dirty="0"/>
              <a:t>(1 of 5)</a:t>
            </a:r>
            <a:endParaRPr lang="en-IN" sz="2000" b="0" dirty="0"/>
          </a:p>
        </p:txBody>
      </p:sp>
      <p:sp>
        <p:nvSpPr>
          <p:cNvPr id="2" name="Content Placeholder 1"/>
          <p:cNvSpPr>
            <a:spLocks noGrp="1"/>
          </p:cNvSpPr>
          <p:nvPr>
            <p:ph idx="1"/>
          </p:nvPr>
        </p:nvSpPr>
        <p:spPr>
          <a:xfrm>
            <a:off x="457200" y="1600202"/>
            <a:ext cx="8229600" cy="2082798"/>
          </a:xfrm>
        </p:spPr>
        <p:txBody>
          <a:bodyPr/>
          <a:lstStyle/>
          <a:p>
            <a:pPr lvl="0" fontAlgn="base">
              <a:spcBef>
                <a:spcPct val="50000"/>
              </a:spcBef>
              <a:spcAft>
                <a:spcPct val="0"/>
              </a:spcAft>
              <a:buSzTx/>
              <a:defRPr/>
            </a:pPr>
            <a:r>
              <a:rPr lang="en-US" altLang="en-US" sz="2600" dirty="0">
                <a:latin typeface="Arial" panose="020B0604020202020204" pitchFamily="34" charset="0"/>
              </a:rPr>
              <a:t>Lens uses refraction to form real or virtual image.</a:t>
            </a:r>
          </a:p>
          <a:p>
            <a:pPr lvl="0" fontAlgn="base">
              <a:spcBef>
                <a:spcPct val="50000"/>
              </a:spcBef>
              <a:spcAft>
                <a:spcPct val="0"/>
              </a:spcAft>
              <a:buSzTx/>
              <a:defRPr/>
            </a:pPr>
            <a:r>
              <a:rPr lang="en-US" altLang="en-US" sz="2600" dirty="0">
                <a:latin typeface="Arial" panose="020B0604020202020204" pitchFamily="34" charset="0"/>
              </a:rPr>
              <a:t>Converging lens: rays converge at focal point.</a:t>
            </a:r>
          </a:p>
          <a:p>
            <a:pPr lvl="0" fontAlgn="base">
              <a:spcBef>
                <a:spcPct val="50000"/>
              </a:spcBef>
              <a:spcAft>
                <a:spcPct val="0"/>
              </a:spcAft>
              <a:buSzTx/>
              <a:defRPr/>
            </a:pPr>
            <a:r>
              <a:rPr lang="en-US" altLang="en-US" sz="2600" dirty="0">
                <a:latin typeface="Arial" panose="020B0604020202020204" pitchFamily="34" charset="0"/>
              </a:rPr>
              <a:t>Diverging lens: rays appear to diverge from focal point.</a:t>
            </a:r>
          </a:p>
        </p:txBody>
      </p:sp>
      <p:sp>
        <p:nvSpPr>
          <p:cNvPr id="8" name="Content Placeholder 1"/>
          <p:cNvSpPr txBox="1">
            <a:spLocks/>
          </p:cNvSpPr>
          <p:nvPr/>
        </p:nvSpPr>
        <p:spPr>
          <a:xfrm>
            <a:off x="457200" y="3810001"/>
            <a:ext cx="41148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fontAlgn="base">
              <a:spcBef>
                <a:spcPct val="50000"/>
              </a:spcBef>
              <a:spcAft>
                <a:spcPct val="0"/>
              </a:spcAft>
              <a:buSzTx/>
              <a:defRPr/>
            </a:pPr>
            <a:r>
              <a:rPr lang="en-US" altLang="en-US" sz="2600" dirty="0">
                <a:latin typeface="Arial" panose="020B0604020202020204" pitchFamily="34" charset="0"/>
              </a:rPr>
              <a:t>Power is given in diopters </a:t>
            </a:r>
          </a:p>
        </p:txBody>
      </p:sp>
      <p:graphicFrame>
        <p:nvGraphicFramePr>
          <p:cNvPr id="5" name="Object 4" descr="(m raised to negative 1 power):">
            <a:extLst>
              <a:ext uri="{FF2B5EF4-FFF2-40B4-BE49-F238E27FC236}">
                <a16:creationId xmlns:a16="http://schemas.microsoft.com/office/drawing/2014/main" id="{0CD40CD3-911A-4047-A8A5-13B573289E7B}"/>
              </a:ext>
            </a:extLst>
          </p:cNvPr>
          <p:cNvGraphicFramePr>
            <a:graphicFrameLocks noChangeAspect="1"/>
          </p:cNvGraphicFramePr>
          <p:nvPr>
            <p:extLst>
              <p:ext uri="{D42A27DB-BD31-4B8C-83A1-F6EECF244321}">
                <p14:modId xmlns:p14="http://schemas.microsoft.com/office/powerpoint/2010/main" val="1681371403"/>
              </p:ext>
            </p:extLst>
          </p:nvPr>
        </p:nvGraphicFramePr>
        <p:xfrm>
          <a:off x="4548369" y="3767468"/>
          <a:ext cx="939800" cy="457200"/>
        </p:xfrm>
        <a:graphic>
          <a:graphicData uri="http://schemas.openxmlformats.org/presentationml/2006/ole">
            <mc:AlternateContent xmlns:mc="http://schemas.openxmlformats.org/markup-compatibility/2006">
              <mc:Choice xmlns:v="urn:schemas-microsoft-com:vml" Requires="v">
                <p:oleObj name="Equation" r:id="rId3" imgW="939600" imgH="457200" progId="Equation.DSMT4">
                  <p:embed/>
                </p:oleObj>
              </mc:Choice>
              <mc:Fallback>
                <p:oleObj name="Equation" r:id="rId3" imgW="939600" imgH="457200" progId="Equation.DSMT4">
                  <p:embed/>
                  <p:pic>
                    <p:nvPicPr>
                      <p:cNvPr id="5" name="Object 4" descr="(m raised to negative 1 power):">
                        <a:extLst>
                          <a:ext uri="{FF2B5EF4-FFF2-40B4-BE49-F238E27FC236}">
                            <a16:creationId xmlns:a16="http://schemas.microsoft.com/office/drawing/2014/main" id="{0CD40CD3-911A-4047-A8A5-13B573289E7B}"/>
                          </a:ext>
                        </a:extLst>
                      </p:cNvPr>
                      <p:cNvPicPr/>
                      <p:nvPr/>
                    </p:nvPicPr>
                    <p:blipFill>
                      <a:blip r:embed="rId4"/>
                      <a:stretch>
                        <a:fillRect/>
                      </a:stretch>
                    </p:blipFill>
                    <p:spPr>
                      <a:xfrm>
                        <a:off x="4548369" y="3767468"/>
                        <a:ext cx="939800" cy="457200"/>
                      </a:xfrm>
                      <a:prstGeom prst="rect">
                        <a:avLst/>
                      </a:prstGeom>
                    </p:spPr>
                  </p:pic>
                </p:oleObj>
              </mc:Fallback>
            </mc:AlternateContent>
          </a:graphicData>
        </a:graphic>
      </p:graphicFrame>
      <p:graphicFrame>
        <p:nvGraphicFramePr>
          <p:cNvPr id="3" name="Object 2" descr="P equals StartFraction 1 over f EndFraction."/>
          <p:cNvGraphicFramePr>
            <a:graphicFrameLocks noChangeAspect="1"/>
          </p:cNvGraphicFramePr>
          <p:nvPr>
            <p:extLst>
              <p:ext uri="{D42A27DB-BD31-4B8C-83A1-F6EECF244321}">
                <p14:modId xmlns:p14="http://schemas.microsoft.com/office/powerpoint/2010/main" val="3010701661"/>
              </p:ext>
            </p:extLst>
          </p:nvPr>
        </p:nvGraphicFramePr>
        <p:xfrm>
          <a:off x="3730028" y="4572000"/>
          <a:ext cx="952500" cy="850900"/>
        </p:xfrm>
        <a:graphic>
          <a:graphicData uri="http://schemas.openxmlformats.org/presentationml/2006/ole">
            <mc:AlternateContent xmlns:mc="http://schemas.openxmlformats.org/markup-compatibility/2006">
              <mc:Choice xmlns:v="urn:schemas-microsoft-com:vml" Requires="v">
                <p:oleObj name="Equation" r:id="rId5" imgW="952200" imgH="850680" progId="Equation.DSMT4">
                  <p:embed/>
                </p:oleObj>
              </mc:Choice>
              <mc:Fallback>
                <p:oleObj name="Equation" r:id="rId5" imgW="952200" imgH="850680" progId="Equation.DSMT4">
                  <p:embed/>
                  <p:pic>
                    <p:nvPicPr>
                      <p:cNvPr id="0" name=""/>
                      <p:cNvPicPr/>
                      <p:nvPr/>
                    </p:nvPicPr>
                    <p:blipFill>
                      <a:blip r:embed="rId6"/>
                      <a:stretch>
                        <a:fillRect/>
                      </a:stretch>
                    </p:blipFill>
                    <p:spPr>
                      <a:xfrm>
                        <a:off x="3730028" y="4572000"/>
                        <a:ext cx="952500" cy="850900"/>
                      </a:xfrm>
                      <a:prstGeom prst="rect">
                        <a:avLst/>
                      </a:prstGeom>
                    </p:spPr>
                  </p:pic>
                </p:oleObj>
              </mc:Fallback>
            </mc:AlternateContent>
          </a:graphicData>
        </a:graphic>
      </p:graphicFrame>
    </p:spTree>
    <p:extLst>
      <p:ext uri="{BB962C8B-B14F-4D97-AF65-F5344CB8AC3E}">
        <p14:creationId xmlns:p14="http://schemas.microsoft.com/office/powerpoint/2010/main" val="4198555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Summary of Chapter 33 </a:t>
            </a:r>
            <a:r>
              <a:rPr lang="en-US" altLang="en-US" sz="2000" b="0" dirty="0"/>
              <a:t>(2 of 5)</a:t>
            </a:r>
            <a:endParaRPr lang="en-IN" sz="2000" b="0" dirty="0"/>
          </a:p>
        </p:txBody>
      </p:sp>
      <p:sp>
        <p:nvSpPr>
          <p:cNvPr id="2" name="Content Placeholder 1"/>
          <p:cNvSpPr>
            <a:spLocks noGrp="1"/>
          </p:cNvSpPr>
          <p:nvPr>
            <p:ph idx="1"/>
          </p:nvPr>
        </p:nvSpPr>
        <p:spPr>
          <a:xfrm>
            <a:off x="457200" y="1600202"/>
            <a:ext cx="8001000" cy="457198"/>
          </a:xfrm>
        </p:spPr>
        <p:txBody>
          <a:bodyPr/>
          <a:lstStyle/>
          <a:p>
            <a:pPr lvl="0" fontAlgn="base">
              <a:spcBef>
                <a:spcPct val="50000"/>
              </a:spcBef>
              <a:spcAft>
                <a:spcPct val="0"/>
              </a:spcAft>
              <a:buSzTx/>
              <a:defRPr/>
            </a:pPr>
            <a:r>
              <a:rPr lang="en-US" altLang="en-US" sz="2600" dirty="0">
                <a:latin typeface="Arial" panose="020B0604020202020204" pitchFamily="34" charset="0"/>
              </a:rPr>
              <a:t>Thin lens equation:</a:t>
            </a:r>
          </a:p>
        </p:txBody>
      </p:sp>
      <p:graphicFrame>
        <p:nvGraphicFramePr>
          <p:cNvPr id="3" name="Object 2" descr="StartFraction 1 over d subscript o EndFraction plus StartFraction 1 over d subscript i EndFraction equals StartFraction 1 over f EndFraction."/>
          <p:cNvGraphicFramePr>
            <a:graphicFrameLocks noChangeAspect="1"/>
          </p:cNvGraphicFramePr>
          <p:nvPr>
            <p:extLst>
              <p:ext uri="{D42A27DB-BD31-4B8C-83A1-F6EECF244321}">
                <p14:modId xmlns:p14="http://schemas.microsoft.com/office/powerpoint/2010/main" val="359961238"/>
              </p:ext>
            </p:extLst>
          </p:nvPr>
        </p:nvGraphicFramePr>
        <p:xfrm>
          <a:off x="3429000" y="2514600"/>
          <a:ext cx="1714500" cy="876300"/>
        </p:xfrm>
        <a:graphic>
          <a:graphicData uri="http://schemas.openxmlformats.org/presentationml/2006/ole">
            <mc:AlternateContent xmlns:mc="http://schemas.openxmlformats.org/markup-compatibility/2006">
              <mc:Choice xmlns:v="urn:schemas-microsoft-com:vml" Requires="v">
                <p:oleObj name="Equation" r:id="rId3" imgW="1714320" imgH="876240" progId="Equation.DSMT4">
                  <p:embed/>
                </p:oleObj>
              </mc:Choice>
              <mc:Fallback>
                <p:oleObj name="Equation" r:id="rId3" imgW="1714320" imgH="876240" progId="Equation.DSMT4">
                  <p:embed/>
                  <p:pic>
                    <p:nvPicPr>
                      <p:cNvPr id="0" name=""/>
                      <p:cNvPicPr/>
                      <p:nvPr/>
                    </p:nvPicPr>
                    <p:blipFill>
                      <a:blip r:embed="rId4"/>
                      <a:stretch>
                        <a:fillRect/>
                      </a:stretch>
                    </p:blipFill>
                    <p:spPr>
                      <a:xfrm>
                        <a:off x="3429000" y="2514600"/>
                        <a:ext cx="1714500" cy="876300"/>
                      </a:xfrm>
                      <a:prstGeom prst="rect">
                        <a:avLst/>
                      </a:prstGeom>
                    </p:spPr>
                  </p:pic>
                </p:oleObj>
              </mc:Fallback>
            </mc:AlternateContent>
          </a:graphicData>
        </a:graphic>
      </p:graphicFrame>
      <p:sp>
        <p:nvSpPr>
          <p:cNvPr id="5" name="Content Placeholder 1"/>
          <p:cNvSpPr txBox="1">
            <a:spLocks/>
          </p:cNvSpPr>
          <p:nvPr/>
        </p:nvSpPr>
        <p:spPr>
          <a:xfrm>
            <a:off x="457200" y="3997962"/>
            <a:ext cx="8001000" cy="4571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fontAlgn="base">
              <a:spcBef>
                <a:spcPct val="50000"/>
              </a:spcBef>
              <a:spcAft>
                <a:spcPct val="0"/>
              </a:spcAft>
              <a:buSzTx/>
              <a:defRPr/>
            </a:pPr>
            <a:r>
              <a:rPr lang="en-US" altLang="en-US" sz="2600" dirty="0">
                <a:latin typeface="Arial" panose="020B0604020202020204" pitchFamily="34" charset="0"/>
              </a:rPr>
              <a:t>Magnification:</a:t>
            </a:r>
          </a:p>
        </p:txBody>
      </p:sp>
      <p:graphicFrame>
        <p:nvGraphicFramePr>
          <p:cNvPr id="7" name="Object 6" descr="m equals StartFraction h subscript i Baseline over h subscript o EndFraction equals negative StartFraction d subscript i Baseline over d subscript o EndFraction."/>
          <p:cNvGraphicFramePr>
            <a:graphicFrameLocks noChangeAspect="1"/>
          </p:cNvGraphicFramePr>
          <p:nvPr>
            <p:extLst>
              <p:ext uri="{D42A27DB-BD31-4B8C-83A1-F6EECF244321}">
                <p14:modId xmlns:p14="http://schemas.microsoft.com/office/powerpoint/2010/main" val="2455849498"/>
              </p:ext>
            </p:extLst>
          </p:nvPr>
        </p:nvGraphicFramePr>
        <p:xfrm>
          <a:off x="3390900" y="4800600"/>
          <a:ext cx="1930400" cy="876300"/>
        </p:xfrm>
        <a:graphic>
          <a:graphicData uri="http://schemas.openxmlformats.org/presentationml/2006/ole">
            <mc:AlternateContent xmlns:mc="http://schemas.openxmlformats.org/markup-compatibility/2006">
              <mc:Choice xmlns:v="urn:schemas-microsoft-com:vml" Requires="v">
                <p:oleObj name="Equation" r:id="rId5" imgW="1930320" imgH="876240" progId="Equation.DSMT4">
                  <p:embed/>
                </p:oleObj>
              </mc:Choice>
              <mc:Fallback>
                <p:oleObj name="Equation" r:id="rId5" imgW="1930320" imgH="876240" progId="Equation.DSMT4">
                  <p:embed/>
                  <p:pic>
                    <p:nvPicPr>
                      <p:cNvPr id="0" name=""/>
                      <p:cNvPicPr/>
                      <p:nvPr/>
                    </p:nvPicPr>
                    <p:blipFill>
                      <a:blip r:embed="rId6"/>
                      <a:stretch>
                        <a:fillRect/>
                      </a:stretch>
                    </p:blipFill>
                    <p:spPr>
                      <a:xfrm>
                        <a:off x="3390900" y="4800600"/>
                        <a:ext cx="1930400" cy="876300"/>
                      </a:xfrm>
                      <a:prstGeom prst="rect">
                        <a:avLst/>
                      </a:prstGeom>
                    </p:spPr>
                  </p:pic>
                </p:oleObj>
              </mc:Fallback>
            </mc:AlternateContent>
          </a:graphicData>
        </a:graphic>
      </p:graphicFrame>
    </p:spTree>
    <p:extLst>
      <p:ext uri="{BB962C8B-B14F-4D97-AF65-F5344CB8AC3E}">
        <p14:creationId xmlns:p14="http://schemas.microsoft.com/office/powerpoint/2010/main" val="1029467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Summary of Chapter 33 </a:t>
            </a:r>
            <a:r>
              <a:rPr lang="en-US" altLang="en-US" sz="2000" b="0" dirty="0"/>
              <a:t>(3 of 5)</a:t>
            </a:r>
            <a:endParaRPr lang="en-IN" sz="2000" b="0" dirty="0"/>
          </a:p>
        </p:txBody>
      </p:sp>
      <p:sp>
        <p:nvSpPr>
          <p:cNvPr id="2" name="Content Placeholder 1"/>
          <p:cNvSpPr>
            <a:spLocks noGrp="1"/>
          </p:cNvSpPr>
          <p:nvPr>
            <p:ph idx="1"/>
          </p:nvPr>
        </p:nvSpPr>
        <p:spPr>
          <a:xfrm>
            <a:off x="457200" y="1600202"/>
            <a:ext cx="7772400" cy="3581398"/>
          </a:xfrm>
        </p:spPr>
        <p:txBody>
          <a:bodyPr/>
          <a:lstStyle/>
          <a:p>
            <a:pPr lvl="0" fontAlgn="base">
              <a:spcBef>
                <a:spcPct val="50000"/>
              </a:spcBef>
              <a:spcAft>
                <a:spcPct val="0"/>
              </a:spcAft>
              <a:buSzTx/>
              <a:defRPr/>
            </a:pPr>
            <a:r>
              <a:rPr lang="en-US" altLang="en-US" sz="2600" dirty="0">
                <a:latin typeface="Arial" panose="020B0604020202020204" pitchFamily="34" charset="0"/>
              </a:rPr>
              <a:t>Camera focuses image on film or electronic sensor; lens can be moved and size of opening adjusted (</a:t>
            </a:r>
            <a:r>
              <a:rPr lang="en-US" altLang="en-US" sz="2600" i="1" dirty="0">
                <a:latin typeface="Arial" panose="020B0604020202020204" pitchFamily="34" charset="0"/>
              </a:rPr>
              <a:t>f</a:t>
            </a:r>
            <a:r>
              <a:rPr lang="en-US" altLang="en-US" sz="2600" dirty="0">
                <a:latin typeface="Arial" panose="020B0604020202020204" pitchFamily="34" charset="0"/>
              </a:rPr>
              <a:t>-stop).</a:t>
            </a:r>
          </a:p>
          <a:p>
            <a:pPr lvl="0" fontAlgn="base">
              <a:spcBef>
                <a:spcPct val="50000"/>
              </a:spcBef>
              <a:spcAft>
                <a:spcPct val="0"/>
              </a:spcAft>
              <a:buSzTx/>
              <a:defRPr/>
            </a:pPr>
            <a:r>
              <a:rPr lang="en-US" altLang="en-US" sz="2600" dirty="0">
                <a:latin typeface="Arial" panose="020B0604020202020204" pitchFamily="34" charset="0"/>
              </a:rPr>
              <a:t>Human eye also makes adjustments, by changing shape of lens and size of pupil.</a:t>
            </a:r>
          </a:p>
          <a:p>
            <a:pPr lvl="0" fontAlgn="base">
              <a:spcBef>
                <a:spcPct val="50000"/>
              </a:spcBef>
              <a:spcAft>
                <a:spcPct val="0"/>
              </a:spcAft>
              <a:buSzTx/>
              <a:defRPr/>
            </a:pPr>
            <a:r>
              <a:rPr lang="en-US" altLang="en-US" sz="2600" dirty="0">
                <a:latin typeface="Arial" panose="020B0604020202020204" pitchFamily="34" charset="0"/>
              </a:rPr>
              <a:t>Nearsighted eye is corrected by diverging lens.</a:t>
            </a:r>
          </a:p>
          <a:p>
            <a:pPr lvl="0" fontAlgn="base">
              <a:spcBef>
                <a:spcPct val="50000"/>
              </a:spcBef>
              <a:spcAft>
                <a:spcPct val="0"/>
              </a:spcAft>
              <a:buSzTx/>
              <a:defRPr/>
            </a:pPr>
            <a:r>
              <a:rPr lang="en-US" altLang="en-US" sz="2600" dirty="0">
                <a:latin typeface="Arial" panose="020B0604020202020204" pitchFamily="34" charset="0"/>
              </a:rPr>
              <a:t>Farsighted eye is corrected by converging lens.</a:t>
            </a:r>
          </a:p>
        </p:txBody>
      </p:sp>
    </p:spTree>
    <p:extLst>
      <p:ext uri="{BB962C8B-B14F-4D97-AF65-F5344CB8AC3E}">
        <p14:creationId xmlns:p14="http://schemas.microsoft.com/office/powerpoint/2010/main" val="3164485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Summary of Chapter 33 </a:t>
            </a:r>
            <a:r>
              <a:rPr lang="en-US" altLang="en-US" sz="2000" b="0" dirty="0"/>
              <a:t>(4 of 5)</a:t>
            </a:r>
            <a:endParaRPr lang="en-IN" sz="2000" b="0" dirty="0"/>
          </a:p>
        </p:txBody>
      </p:sp>
      <p:sp>
        <p:nvSpPr>
          <p:cNvPr id="2" name="Content Placeholder 1"/>
          <p:cNvSpPr>
            <a:spLocks noGrp="1"/>
          </p:cNvSpPr>
          <p:nvPr>
            <p:ph idx="1"/>
          </p:nvPr>
        </p:nvSpPr>
        <p:spPr>
          <a:xfrm>
            <a:off x="457199" y="1600202"/>
            <a:ext cx="8001001" cy="457198"/>
          </a:xfrm>
        </p:spPr>
        <p:txBody>
          <a:bodyPr/>
          <a:lstStyle/>
          <a:p>
            <a:pPr fontAlgn="base">
              <a:spcBef>
                <a:spcPct val="50000"/>
              </a:spcBef>
              <a:spcAft>
                <a:spcPct val="0"/>
              </a:spcAft>
              <a:buSzTx/>
              <a:defRPr/>
            </a:pPr>
            <a:r>
              <a:rPr lang="en-US" altLang="en-US" sz="2600" dirty="0">
                <a:latin typeface="Arial" panose="020B0604020202020204" pitchFamily="34" charset="0"/>
              </a:rPr>
              <a:t>Magnification of simple magnifier:</a:t>
            </a:r>
          </a:p>
        </p:txBody>
      </p:sp>
      <p:graphicFrame>
        <p:nvGraphicFramePr>
          <p:cNvPr id="3" name="Object 2" descr="m equals StartFraction theta prime  over theta EndFraction equals StartFraction h divided by f over h divided by N EndFraction equals StartFraction N over F EndFraction. [eye focused at infinity; N equals 25 c m for normal eye]"/>
          <p:cNvGraphicFramePr>
            <a:graphicFrameLocks noChangeAspect="1"/>
          </p:cNvGraphicFramePr>
          <p:nvPr>
            <p:extLst>
              <p:ext uri="{D42A27DB-BD31-4B8C-83A1-F6EECF244321}">
                <p14:modId xmlns:p14="http://schemas.microsoft.com/office/powerpoint/2010/main" val="1038148449"/>
              </p:ext>
            </p:extLst>
          </p:nvPr>
        </p:nvGraphicFramePr>
        <p:xfrm>
          <a:off x="889000" y="2546350"/>
          <a:ext cx="6515100" cy="952500"/>
        </p:xfrm>
        <a:graphic>
          <a:graphicData uri="http://schemas.openxmlformats.org/presentationml/2006/ole">
            <mc:AlternateContent xmlns:mc="http://schemas.openxmlformats.org/markup-compatibility/2006">
              <mc:Choice xmlns:v="urn:schemas-microsoft-com:vml" Requires="v">
                <p:oleObj name="Equation" r:id="rId3" imgW="6514920" imgH="952200" progId="Equation.DSMT4">
                  <p:embed/>
                </p:oleObj>
              </mc:Choice>
              <mc:Fallback>
                <p:oleObj name="Equation" r:id="rId3" imgW="6514920" imgH="952200" progId="Equation.DSMT4">
                  <p:embed/>
                  <p:pic>
                    <p:nvPicPr>
                      <p:cNvPr id="0" name=""/>
                      <p:cNvPicPr/>
                      <p:nvPr/>
                    </p:nvPicPr>
                    <p:blipFill>
                      <a:blip r:embed="rId4"/>
                      <a:stretch>
                        <a:fillRect/>
                      </a:stretch>
                    </p:blipFill>
                    <p:spPr>
                      <a:xfrm>
                        <a:off x="889000" y="2546350"/>
                        <a:ext cx="6515100" cy="952500"/>
                      </a:xfrm>
                      <a:prstGeom prst="rect">
                        <a:avLst/>
                      </a:prstGeom>
                    </p:spPr>
                  </p:pic>
                </p:oleObj>
              </mc:Fallback>
            </mc:AlternateContent>
          </a:graphicData>
        </a:graphic>
      </p:graphicFrame>
      <p:sp>
        <p:nvSpPr>
          <p:cNvPr id="6" name="Content Placeholder 1"/>
          <p:cNvSpPr txBox="1">
            <a:spLocks/>
          </p:cNvSpPr>
          <p:nvPr/>
        </p:nvSpPr>
        <p:spPr>
          <a:xfrm>
            <a:off x="457199" y="3979289"/>
            <a:ext cx="7975041" cy="82131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fontAlgn="base">
              <a:spcBef>
                <a:spcPct val="50000"/>
              </a:spcBef>
              <a:spcAft>
                <a:spcPct val="0"/>
              </a:spcAft>
              <a:buSzTx/>
              <a:defRPr/>
            </a:pPr>
            <a:r>
              <a:rPr lang="en-US" altLang="en-US" sz="2600" dirty="0">
                <a:latin typeface="Arial" panose="020B0604020202020204" pitchFamily="34" charset="0"/>
              </a:rPr>
              <a:t>Telescope: objective lens or mirror plus eyepiece lens. Magnification:</a:t>
            </a:r>
          </a:p>
        </p:txBody>
      </p:sp>
      <p:graphicFrame>
        <p:nvGraphicFramePr>
          <p:cNvPr id="7" name="Object 6" descr="M equals StartFraction theta prime over theta EndFraction equals StartFraction (h divided by f subscript e Baseline) over (h divided by f subscript o Baseline) EndFraction equals negative StartFraction f subscript O Baseline over f subscript e EndFraction. [telescope]"/>
          <p:cNvGraphicFramePr>
            <a:graphicFrameLocks noChangeAspect="1"/>
          </p:cNvGraphicFramePr>
          <p:nvPr>
            <p:extLst>
              <p:ext uri="{D42A27DB-BD31-4B8C-83A1-F6EECF244321}">
                <p14:modId xmlns:p14="http://schemas.microsoft.com/office/powerpoint/2010/main" val="2975199058"/>
              </p:ext>
            </p:extLst>
          </p:nvPr>
        </p:nvGraphicFramePr>
        <p:xfrm>
          <a:off x="1454150" y="5067300"/>
          <a:ext cx="5600700" cy="965200"/>
        </p:xfrm>
        <a:graphic>
          <a:graphicData uri="http://schemas.openxmlformats.org/presentationml/2006/ole">
            <mc:AlternateContent xmlns:mc="http://schemas.openxmlformats.org/markup-compatibility/2006">
              <mc:Choice xmlns:v="urn:schemas-microsoft-com:vml" Requires="v">
                <p:oleObj name="Equation" r:id="rId5" imgW="5600520" imgH="965160" progId="Equation.DSMT4">
                  <p:embed/>
                </p:oleObj>
              </mc:Choice>
              <mc:Fallback>
                <p:oleObj name="Equation" r:id="rId5" imgW="5600520" imgH="965160" progId="Equation.DSMT4">
                  <p:embed/>
                  <p:pic>
                    <p:nvPicPr>
                      <p:cNvPr id="0" name=""/>
                      <p:cNvPicPr/>
                      <p:nvPr/>
                    </p:nvPicPr>
                    <p:blipFill>
                      <a:blip r:embed="rId6"/>
                      <a:stretch>
                        <a:fillRect/>
                      </a:stretch>
                    </p:blipFill>
                    <p:spPr>
                      <a:xfrm>
                        <a:off x="1454150" y="5067300"/>
                        <a:ext cx="5600700" cy="965200"/>
                      </a:xfrm>
                      <a:prstGeom prst="rect">
                        <a:avLst/>
                      </a:prstGeom>
                    </p:spPr>
                  </p:pic>
                </p:oleObj>
              </mc:Fallback>
            </mc:AlternateContent>
          </a:graphicData>
        </a:graphic>
      </p:graphicFrame>
    </p:spTree>
    <p:extLst>
      <p:ext uri="{BB962C8B-B14F-4D97-AF65-F5344CB8AC3E}">
        <p14:creationId xmlns:p14="http://schemas.microsoft.com/office/powerpoint/2010/main" val="3905613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33 </a:t>
            </a:r>
            <a:r>
              <a:rPr lang="en-US" sz="2000" b="0" dirty="0"/>
              <a:t>(5 of 5)</a:t>
            </a:r>
            <a:endParaRPr lang="en-IN" sz="2000" b="0" dirty="0"/>
          </a:p>
        </p:txBody>
      </p:sp>
      <p:sp>
        <p:nvSpPr>
          <p:cNvPr id="3" name="Content Placeholder 2"/>
          <p:cNvSpPr>
            <a:spLocks noGrp="1"/>
          </p:cNvSpPr>
          <p:nvPr>
            <p:ph sz="quarter" idx="13"/>
          </p:nvPr>
        </p:nvSpPr>
        <p:spPr>
          <a:xfrm>
            <a:off x="588334" y="1767335"/>
            <a:ext cx="8077200" cy="823465"/>
          </a:xfrm>
        </p:spPr>
        <p:txBody>
          <a:bodyPr/>
          <a:lstStyle/>
          <a:p>
            <a:r>
              <a:rPr lang="fr-FR" sz="2600" dirty="0"/>
              <a:t>Microscope: objective </a:t>
            </a:r>
            <a:r>
              <a:rPr lang="fr-FR" sz="2600" dirty="0" err="1"/>
              <a:t>lens</a:t>
            </a:r>
            <a:r>
              <a:rPr lang="fr-FR" sz="2600" dirty="0"/>
              <a:t> plus </a:t>
            </a:r>
            <a:r>
              <a:rPr lang="fr-FR" sz="2600" dirty="0" err="1"/>
              <a:t>eyepiece</a:t>
            </a:r>
            <a:r>
              <a:rPr lang="fr-FR" sz="2600" dirty="0"/>
              <a:t> </a:t>
            </a:r>
            <a:r>
              <a:rPr lang="fr-FR" sz="2600" dirty="0" err="1"/>
              <a:t>lens</a:t>
            </a:r>
            <a:r>
              <a:rPr lang="fr-FR" sz="2600" dirty="0"/>
              <a:t>. Magnification:</a:t>
            </a:r>
          </a:p>
        </p:txBody>
      </p:sp>
      <p:pic>
        <p:nvPicPr>
          <p:cNvPr id="4" name="Picture 3" descr="M equals M subscipt e Baseline m subscript o Baseline equals (StartFraction N over f subscript e Baseline EndFraction )(StartFraction script l minus f subscript e Baseline over d subscript o Baseline EndFraction) [microscope magnification]">
            <a:extLst>
              <a:ext uri="{FF2B5EF4-FFF2-40B4-BE49-F238E27FC236}">
                <a16:creationId xmlns:a16="http://schemas.microsoft.com/office/drawing/2014/main" id="{DCA02741-78E7-441A-7C4A-DE1A368B7E19}"/>
              </a:ext>
            </a:extLst>
          </p:cNvPr>
          <p:cNvPicPr>
            <a:picLocks noChangeAspect="1"/>
          </p:cNvPicPr>
          <p:nvPr/>
        </p:nvPicPr>
        <p:blipFill>
          <a:blip r:embed="rId2"/>
          <a:stretch>
            <a:fillRect/>
          </a:stretch>
        </p:blipFill>
        <p:spPr>
          <a:xfrm>
            <a:off x="1186262" y="2938524"/>
            <a:ext cx="6390476" cy="980952"/>
          </a:xfrm>
          <a:prstGeom prst="rect">
            <a:avLst/>
          </a:prstGeom>
        </p:spPr>
      </p:pic>
      <p:pic>
        <p:nvPicPr>
          <p:cNvPr id="7" name="Picture 6" descr="approximately equals StartFraction N script l over f subscript e Baseline f subscript o Baseline EndFraction. [f subscript o Baseline and f subscript e Baseline much lesser than script l]">
            <a:extLst>
              <a:ext uri="{FF2B5EF4-FFF2-40B4-BE49-F238E27FC236}">
                <a16:creationId xmlns:a16="http://schemas.microsoft.com/office/drawing/2014/main" id="{6BEFEEE2-19F9-3E11-729A-768E66AC30C5}"/>
              </a:ext>
            </a:extLst>
          </p:cNvPr>
          <p:cNvPicPr>
            <a:picLocks noChangeAspect="1"/>
          </p:cNvPicPr>
          <p:nvPr/>
        </p:nvPicPr>
        <p:blipFill>
          <a:blip r:embed="rId3"/>
          <a:stretch>
            <a:fillRect/>
          </a:stretch>
        </p:blipFill>
        <p:spPr>
          <a:xfrm>
            <a:off x="1429119" y="4419600"/>
            <a:ext cx="5904762" cy="876190"/>
          </a:xfrm>
          <a:prstGeom prst="rect">
            <a:avLst/>
          </a:prstGeom>
        </p:spPr>
      </p:pic>
    </p:spTree>
    <p:extLst>
      <p:ext uri="{BB962C8B-B14F-4D97-AF65-F5344CB8AC3E}">
        <p14:creationId xmlns:p14="http://schemas.microsoft.com/office/powerpoint/2010/main" val="2536102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33-1 Thin Lenses; Ray Tracing and Focal Length </a:t>
            </a:r>
            <a:r>
              <a:rPr lang="en-US" altLang="en-US" sz="2000" b="0" dirty="0"/>
              <a:t>(3 of 8)</a:t>
            </a:r>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7848600" cy="1752598"/>
          </a:xfrm>
        </p:spPr>
        <p:txBody>
          <a:bodyPr/>
          <a:lstStyle/>
          <a:p>
            <a:pPr marL="0" indent="0">
              <a:buSzPts val="2800"/>
              <a:buNone/>
            </a:pPr>
            <a:r>
              <a:rPr lang="en-US" sz="2600" dirty="0">
                <a:latin typeface="Arial" panose="020B0604020202020204" pitchFamily="34" charset="0"/>
              </a:rPr>
              <a:t>A diverging lens (thicker at the edges than in the center) makes parallel light diverge; the focal point is that point where the diverging rays would converge if projected back.</a:t>
            </a:r>
          </a:p>
        </p:txBody>
      </p:sp>
      <p:pic>
        <p:nvPicPr>
          <p:cNvPr id="4" name="Picture 3" descr="The figure illustrates a diverging len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870" y="3429000"/>
            <a:ext cx="4519054" cy="2520000"/>
          </a:xfrm>
          <a:prstGeom prst="rect">
            <a:avLst/>
          </a:prstGeom>
        </p:spPr>
      </p:pic>
    </p:spTree>
    <p:extLst>
      <p:ext uri="{BB962C8B-B14F-4D97-AF65-F5344CB8AC3E}">
        <p14:creationId xmlns:p14="http://schemas.microsoft.com/office/powerpoint/2010/main" val="374831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33-1 Thin Lenses; Ray Tracing and Focal Length </a:t>
            </a:r>
            <a:r>
              <a:rPr lang="en-US" altLang="en-US" sz="2000" b="0" dirty="0"/>
              <a:t>(4 of 8)</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7772400" cy="457199"/>
          </a:xfrm>
        </p:spPr>
        <p:txBody>
          <a:bodyPr/>
          <a:lstStyle/>
          <a:p>
            <a:pPr marL="0" indent="0">
              <a:buSzPts val="2800"/>
              <a:buNone/>
            </a:pPr>
            <a:r>
              <a:rPr lang="en-US" sz="2600" dirty="0">
                <a:latin typeface="Arial" panose="020B0604020202020204" pitchFamily="34" charset="0"/>
              </a:rPr>
              <a:t>The power of a lens is the inverse of its focal length:</a:t>
            </a:r>
          </a:p>
        </p:txBody>
      </p:sp>
      <p:graphicFrame>
        <p:nvGraphicFramePr>
          <p:cNvPr id="4" name="Object 3" descr="P equals StartFraction 1 over f EndFraction. "/>
          <p:cNvGraphicFramePr>
            <a:graphicFrameLocks noChangeAspect="1"/>
          </p:cNvGraphicFramePr>
          <p:nvPr>
            <p:extLst>
              <p:ext uri="{D42A27DB-BD31-4B8C-83A1-F6EECF244321}">
                <p14:modId xmlns:p14="http://schemas.microsoft.com/office/powerpoint/2010/main" val="2665065420"/>
              </p:ext>
            </p:extLst>
          </p:nvPr>
        </p:nvGraphicFramePr>
        <p:xfrm>
          <a:off x="3657600" y="2438400"/>
          <a:ext cx="952500" cy="850900"/>
        </p:xfrm>
        <a:graphic>
          <a:graphicData uri="http://schemas.openxmlformats.org/presentationml/2006/ole">
            <mc:AlternateContent xmlns:mc="http://schemas.openxmlformats.org/markup-compatibility/2006">
              <mc:Choice xmlns:v="urn:schemas-microsoft-com:vml" Requires="v">
                <p:oleObj name="Equation" r:id="rId3" imgW="952200" imgH="850680" progId="Equation.DSMT4">
                  <p:embed/>
                </p:oleObj>
              </mc:Choice>
              <mc:Fallback>
                <p:oleObj name="Equation" r:id="rId3" imgW="952200" imgH="850680" progId="Equation.DSMT4">
                  <p:embed/>
                  <p:pic>
                    <p:nvPicPr>
                      <p:cNvPr id="0" name=""/>
                      <p:cNvPicPr/>
                      <p:nvPr/>
                    </p:nvPicPr>
                    <p:blipFill>
                      <a:blip r:embed="rId4"/>
                      <a:stretch>
                        <a:fillRect/>
                      </a:stretch>
                    </p:blipFill>
                    <p:spPr>
                      <a:xfrm>
                        <a:off x="3657600" y="2438400"/>
                        <a:ext cx="952500" cy="850900"/>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79792EF8-BE43-4772-B7D0-85A79A0B3B25}"/>
              </a:ext>
            </a:extLst>
          </p:cNvPr>
          <p:cNvSpPr txBox="1">
            <a:spLocks/>
          </p:cNvSpPr>
          <p:nvPr/>
        </p:nvSpPr>
        <p:spPr>
          <a:xfrm>
            <a:off x="457200" y="3723641"/>
            <a:ext cx="60198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SzPts val="2800"/>
              <a:buNone/>
            </a:pPr>
            <a:r>
              <a:rPr lang="en-US" sz="2600" dirty="0">
                <a:latin typeface="Arial" panose="020B0604020202020204" pitchFamily="34" charset="0"/>
              </a:rPr>
              <a:t>Lens power is measured in diopters, D:</a:t>
            </a:r>
          </a:p>
        </p:txBody>
      </p:sp>
      <p:graphicFrame>
        <p:nvGraphicFramePr>
          <p:cNvPr id="8" name="Object 7" descr="1 D equals 1 m raised to negative 1 power.">
            <a:extLst>
              <a:ext uri="{FF2B5EF4-FFF2-40B4-BE49-F238E27FC236}">
                <a16:creationId xmlns:a16="http://schemas.microsoft.com/office/drawing/2014/main" id="{AA327154-A109-47AA-9352-3D146D664EBE}"/>
              </a:ext>
            </a:extLst>
          </p:cNvPr>
          <p:cNvGraphicFramePr>
            <a:graphicFrameLocks noChangeAspect="1"/>
          </p:cNvGraphicFramePr>
          <p:nvPr>
            <p:extLst>
              <p:ext uri="{D42A27DB-BD31-4B8C-83A1-F6EECF244321}">
                <p14:modId xmlns:p14="http://schemas.microsoft.com/office/powerpoint/2010/main" val="4275542109"/>
              </p:ext>
            </p:extLst>
          </p:nvPr>
        </p:nvGraphicFramePr>
        <p:xfrm>
          <a:off x="3638550" y="4648200"/>
          <a:ext cx="1536700" cy="457200"/>
        </p:xfrm>
        <a:graphic>
          <a:graphicData uri="http://schemas.openxmlformats.org/presentationml/2006/ole">
            <mc:AlternateContent xmlns:mc="http://schemas.openxmlformats.org/markup-compatibility/2006">
              <mc:Choice xmlns:v="urn:schemas-microsoft-com:vml" Requires="v">
                <p:oleObj name="Equation" r:id="rId5" imgW="1536480" imgH="457200" progId="Equation.DSMT4">
                  <p:embed/>
                </p:oleObj>
              </mc:Choice>
              <mc:Fallback>
                <p:oleObj name="Equation" r:id="rId5" imgW="1536480" imgH="457200" progId="Equation.DSMT4">
                  <p:embed/>
                  <p:pic>
                    <p:nvPicPr>
                      <p:cNvPr id="5" name="Object 4" descr="1 D equals 1 m raised to negative 1 power.">
                        <a:extLst>
                          <a:ext uri="{FF2B5EF4-FFF2-40B4-BE49-F238E27FC236}">
                            <a16:creationId xmlns:a16="http://schemas.microsoft.com/office/drawing/2014/main" id="{AA327154-A109-47AA-9352-3D146D664EBE}"/>
                          </a:ext>
                        </a:extLst>
                      </p:cNvPr>
                      <p:cNvPicPr/>
                      <p:nvPr/>
                    </p:nvPicPr>
                    <p:blipFill>
                      <a:blip r:embed="rId6"/>
                      <a:stretch>
                        <a:fillRect/>
                      </a:stretch>
                    </p:blipFill>
                    <p:spPr>
                      <a:xfrm>
                        <a:off x="3638550" y="4648200"/>
                        <a:ext cx="1536700" cy="457200"/>
                      </a:xfrm>
                      <a:prstGeom prst="rect">
                        <a:avLst/>
                      </a:prstGeom>
                    </p:spPr>
                  </p:pic>
                </p:oleObj>
              </mc:Fallback>
            </mc:AlternateContent>
          </a:graphicData>
        </a:graphic>
      </p:graphicFrame>
    </p:spTree>
    <p:extLst>
      <p:ext uri="{BB962C8B-B14F-4D97-AF65-F5344CB8AC3E}">
        <p14:creationId xmlns:p14="http://schemas.microsoft.com/office/powerpoint/2010/main" val="198992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33-1 Thin Lenses; Ray Tracing and Focal Length </a:t>
            </a:r>
            <a:r>
              <a:rPr lang="en-US" altLang="en-US" sz="2000" b="0" dirty="0">
                <a:solidFill>
                  <a:schemeClr val="bg2"/>
                </a:solidFill>
              </a:rPr>
              <a:t>(5 of 8)</a:t>
            </a:r>
            <a:endParaRPr lang="en-US" sz="2000" b="0" dirty="0">
              <a:solidFill>
                <a:schemeClr val="bg2"/>
              </a:solidFill>
            </a:endParaRPr>
          </a:p>
        </p:txBody>
      </p:sp>
      <p:sp>
        <p:nvSpPr>
          <p:cNvPr id="13" name="Content Placeholder 5"/>
          <p:cNvSpPr>
            <a:spLocks noGrp="1"/>
          </p:cNvSpPr>
          <p:nvPr>
            <p:ph idx="1"/>
          </p:nvPr>
        </p:nvSpPr>
        <p:spPr>
          <a:xfrm>
            <a:off x="457200" y="1600201"/>
            <a:ext cx="8229600" cy="3733799"/>
          </a:xfrm>
        </p:spPr>
        <p:txBody>
          <a:bodyPr/>
          <a:lstStyle/>
          <a:p>
            <a:pPr marL="0" indent="0">
              <a:buNone/>
            </a:pPr>
            <a:r>
              <a:rPr lang="en-US" sz="2600" dirty="0"/>
              <a:t>Ray tracing for thin lenses is similar to that for mirrors. We have three key rays:</a:t>
            </a:r>
          </a:p>
          <a:p>
            <a:pPr marL="514350" indent="-514350">
              <a:buFont typeface="+mj-lt"/>
              <a:buAutoNum type="arabicPeriod"/>
            </a:pPr>
            <a:r>
              <a:rPr lang="en-US" sz="2600" dirty="0"/>
              <a:t>This ray comes in parallel to the axis and exits through the focal point.</a:t>
            </a:r>
          </a:p>
          <a:p>
            <a:pPr marL="514350" indent="-514350">
              <a:buFont typeface="+mj-lt"/>
              <a:buAutoNum type="arabicPeriod"/>
            </a:pPr>
            <a:r>
              <a:rPr lang="en-US" sz="2600" dirty="0"/>
              <a:t>This ray comes in through the focal point and exits parallel to the axis.</a:t>
            </a:r>
          </a:p>
          <a:p>
            <a:pPr marL="514350" indent="-514350">
              <a:buFont typeface="+mj-lt"/>
              <a:buAutoNum type="arabicPeriod"/>
            </a:pPr>
            <a:r>
              <a:rPr lang="en-US" sz="2600" dirty="0"/>
              <a:t>This ray goes through the center of the lens and is </a:t>
            </a:r>
            <a:r>
              <a:rPr lang="en-US" sz="2600" dirty="0" err="1"/>
              <a:t>undeflected</a:t>
            </a:r>
            <a:r>
              <a:rPr lang="en-US" sz="2600" dirty="0"/>
              <a:t>.</a:t>
            </a:r>
          </a:p>
        </p:txBody>
      </p:sp>
    </p:spTree>
    <p:extLst>
      <p:ext uri="{BB962C8B-B14F-4D97-AF65-F5344CB8AC3E}">
        <p14:creationId xmlns:p14="http://schemas.microsoft.com/office/powerpoint/2010/main" val="197851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33-1 Thin Lenses; Ray Tracing and Focal Length </a:t>
            </a:r>
            <a:r>
              <a:rPr lang="en-US" altLang="en-US" sz="2000" b="0" dirty="0">
                <a:solidFill>
                  <a:schemeClr val="bg2"/>
                </a:solidFill>
              </a:rPr>
              <a:t>(6 of 8)</a:t>
            </a:r>
            <a:endParaRPr lang="en-US" sz="2000" b="0" dirty="0">
              <a:solidFill>
                <a:schemeClr val="bg2"/>
              </a:solidFill>
            </a:endParaRPr>
          </a:p>
        </p:txBody>
      </p:sp>
      <p:pic>
        <p:nvPicPr>
          <p:cNvPr id="3" name="Picture 2" descr="The figure consists of three parts labeled (&quot;a&quot;), (b), and (c) respectively, that illustrate how to find an image by tracing the light rays converging from a double convex len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538" y="1600200"/>
            <a:ext cx="5943600" cy="4626927"/>
          </a:xfrm>
          <a:prstGeom prst="rect">
            <a:avLst/>
          </a:prstGeom>
        </p:spPr>
      </p:pic>
    </p:spTree>
    <p:extLst>
      <p:ext uri="{BB962C8B-B14F-4D97-AF65-F5344CB8AC3E}">
        <p14:creationId xmlns:p14="http://schemas.microsoft.com/office/powerpoint/2010/main" val="1922710851"/>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1FBB0-A257-4A59-BD16-21E6CAE03D53}">
  <ds:schemaRefs>
    <ds:schemaRef ds:uri="7c1bd8dc-4e40-424f-a15f-9ffcd522197f"/>
    <ds:schemaRef ds:uri="http://www.w3.org/XML/1998/namespace"/>
    <ds:schemaRef ds:uri="http://schemas.openxmlformats.org/package/2006/metadata/core-properties"/>
    <ds:schemaRef ds:uri="http://schemas.microsoft.com/office/2006/metadata/properties"/>
    <ds:schemaRef ds:uri="http://purl.org/dc/terms/"/>
    <ds:schemaRef ds:uri="6125ffc9-2c56-435e-8267-1393444907b2"/>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CDD3562-E3C1-4415-9EFC-AFFEB3320D76}">
  <ds:schemaRefs>
    <ds:schemaRef ds:uri="http://schemas.microsoft.com/sharepoint/v3/contenttype/forms"/>
  </ds:schemaRefs>
</ds:datastoreItem>
</file>

<file path=customXml/itemProps3.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24876</TotalTime>
  <Words>11535</Words>
  <Application>Microsoft Office PowerPoint</Application>
  <PresentationFormat>On-screen Show (4:3)</PresentationFormat>
  <Paragraphs>325</Paragraphs>
  <Slides>59</Slides>
  <Notes>56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Arial</vt:lpstr>
      <vt:lpstr>Calibri</vt:lpstr>
      <vt:lpstr>Noto Sans Symbols</vt:lpstr>
      <vt:lpstr>Times New Roman</vt:lpstr>
      <vt:lpstr>Verdana</vt:lpstr>
      <vt:lpstr>Wingdings</vt:lpstr>
      <vt:lpstr>1_508 Lecture</vt:lpstr>
      <vt:lpstr>Equation</vt:lpstr>
      <vt:lpstr>Physics for Scientists and Engineers with Modern Physics</vt:lpstr>
      <vt:lpstr>Units of Chapter 33 (1 of 2)</vt:lpstr>
      <vt:lpstr>Units of Chapter 33 (2 of 2)</vt:lpstr>
      <vt:lpstr>33-1 Thin Lenses; Ray Tracing and Focal Length (1 of 8)</vt:lpstr>
      <vt:lpstr>33-1 Thin Lenses; Ray Tracing and Focal Length (2 of 8)</vt:lpstr>
      <vt:lpstr>33-1 Thin Lenses; Ray Tracing and Focal Length (3 of 8)</vt:lpstr>
      <vt:lpstr>33-1 Thin Lenses; Ray Tracing and Focal Length (4 of 8)</vt:lpstr>
      <vt:lpstr>33-1 Thin Lenses; Ray Tracing and Focal Length (5 of 8)</vt:lpstr>
      <vt:lpstr>33-1 Thin Lenses; Ray Tracing and Focal Length (6 of 8)</vt:lpstr>
      <vt:lpstr>33-1 Thin Lenses; Ray Tracing and Focal Length (7 of 8)</vt:lpstr>
      <vt:lpstr>33-1 Thin Lenses; Ray Tracing and Focal Length (8 of 8)</vt:lpstr>
      <vt:lpstr>33-2 The Thin Lens Equation (1 of 7)</vt:lpstr>
      <vt:lpstr>33-2 The Thin Lens Equation (2 of 7)</vt:lpstr>
      <vt:lpstr>33-2 The Thin Lens Equation (3 of 7)</vt:lpstr>
      <vt:lpstr>33-2 The Thin Lens Equation (4 of 7)</vt:lpstr>
      <vt:lpstr>33-2 The Thin Lens Equation (5 of 7)</vt:lpstr>
      <vt:lpstr>33-2 The Thin Lens Equation (6 of 7)</vt:lpstr>
      <vt:lpstr>33-2 The Thin Lens Equation (7 of 7)</vt:lpstr>
      <vt:lpstr>33-3 Combinations of Lenses (1 of 3)</vt:lpstr>
      <vt:lpstr>33-3 Combinations of Lenses (2 of 3)</vt:lpstr>
      <vt:lpstr>33-3 Combinations of Lenses (3 of 3)</vt:lpstr>
      <vt:lpstr>33-4 Lensmaker’s Equation (1 of 2)</vt:lpstr>
      <vt:lpstr>33-4 Lensmaker’s Equation (2 of 2)</vt:lpstr>
      <vt:lpstr>33-5 Cameras: Film and Digital (1 of 8)</vt:lpstr>
      <vt:lpstr>33-5 Cameras: Film and Digital (2 of 8)</vt:lpstr>
      <vt:lpstr>33-5 Cameras: Film and Digital (3 of 8)</vt:lpstr>
      <vt:lpstr>33-5 Cameras: Film and Digital (4 of 8)</vt:lpstr>
      <vt:lpstr>33-5 Cameras: Film and Digital (5 of 8)</vt:lpstr>
      <vt:lpstr>33-5 Cameras: Film and Digital (6 of 8)</vt:lpstr>
      <vt:lpstr>33-5 Cameras: Film and Digital (7 of 8)</vt:lpstr>
      <vt:lpstr>33-5 Cameras: Film and Digital (8 of 8)</vt:lpstr>
      <vt:lpstr>33-6 The Human Eye; Corrective Lenses (1 of 8)</vt:lpstr>
      <vt:lpstr>33-6 The Human Eye; Corrective Lenses (2 of 8)</vt:lpstr>
      <vt:lpstr>33-6 The Human Eye; Corrective Lenses (3 of 8)</vt:lpstr>
      <vt:lpstr>33-6 The Human Eye; Corrective Lenses (4 of 8)</vt:lpstr>
      <vt:lpstr>33-6 The Human Eye; Corrective Lenses (5 of 8)</vt:lpstr>
      <vt:lpstr>33-6 The Human Eye; Corrective Lenses (6 of 8)</vt:lpstr>
      <vt:lpstr>33-6 The Human Eye; Corrective Lenses (7 of 8)</vt:lpstr>
      <vt:lpstr>33-6 The Human Eye; Corrective Lenses (8 of 8)</vt:lpstr>
      <vt:lpstr>33-7 Magnifying Glass (1 of 3)</vt:lpstr>
      <vt:lpstr>33-7 Magnifying Glass (2 of 3)</vt:lpstr>
      <vt:lpstr>33-7 Magnifying Glass (3 of 3)</vt:lpstr>
      <vt:lpstr>33-8 Telescopes (1 of 4)</vt:lpstr>
      <vt:lpstr>33-8 Telescopes (2 of 4)</vt:lpstr>
      <vt:lpstr>33-8 Telescopes (3 of 4)</vt:lpstr>
      <vt:lpstr>33-8 Telescopes (4 of 4)</vt:lpstr>
      <vt:lpstr>33-9 Compound Microscope (1 of 3)</vt:lpstr>
      <vt:lpstr>33-9 Compound Microscope (2 of 3)</vt:lpstr>
      <vt:lpstr>33-9 Compound Microscope (3 of 3)</vt:lpstr>
      <vt:lpstr>33-10 Aberrations of Lenses and Mirrors (1 of 4)</vt:lpstr>
      <vt:lpstr>33-10 Aberrations of Lenses and Mirrors (2 of 4)</vt:lpstr>
      <vt:lpstr>33-10 Aberrations of Lenses and Mirrors (3 of 4)</vt:lpstr>
      <vt:lpstr>33-10 Aberrations of Lenses and Mirrors (4 of 4)</vt:lpstr>
      <vt:lpstr>Summary of Chapter 33 (1 of 5)</vt:lpstr>
      <vt:lpstr>Summary of Chapter 33 (2 of 5)</vt:lpstr>
      <vt:lpstr>Summary of Chapter 33 (3 of 5)</vt:lpstr>
      <vt:lpstr>Summary of Chapter 33 (4 of 5)</vt:lpstr>
      <vt:lpstr>Summary of Chapter 33 (5 of 5)</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4420</cp:revision>
  <dcterms:created xsi:type="dcterms:W3CDTF">2014-07-14T20:04:21Z</dcterms:created>
  <dcterms:modified xsi:type="dcterms:W3CDTF">2025-03-16T17:28:00Z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