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55"/>
  </p:notesMasterIdLst>
  <p:handoutMasterIdLst>
    <p:handoutMasterId r:id="rId56"/>
  </p:handoutMasterIdLst>
  <p:sldIdLst>
    <p:sldId id="659" r:id="rId5"/>
    <p:sldId id="484" r:id="rId6"/>
    <p:sldId id="793" r:id="rId7"/>
    <p:sldId id="671" r:id="rId8"/>
    <p:sldId id="775" r:id="rId9"/>
    <p:sldId id="776" r:id="rId10"/>
    <p:sldId id="777" r:id="rId11"/>
    <p:sldId id="778" r:id="rId12"/>
    <p:sldId id="638" r:id="rId13"/>
    <p:sldId id="760" r:id="rId14"/>
    <p:sldId id="258" r:id="rId15"/>
    <p:sldId id="612" r:id="rId16"/>
    <p:sldId id="762" r:id="rId17"/>
    <p:sldId id="639" r:id="rId18"/>
    <p:sldId id="641" r:id="rId19"/>
    <p:sldId id="749" r:id="rId20"/>
    <p:sldId id="259" r:id="rId21"/>
    <p:sldId id="821" r:id="rId22"/>
    <p:sldId id="723" r:id="rId23"/>
    <p:sldId id="785" r:id="rId24"/>
    <p:sldId id="618" r:id="rId25"/>
    <p:sldId id="761" r:id="rId26"/>
    <p:sldId id="797" r:id="rId27"/>
    <p:sldId id="642" r:id="rId28"/>
    <p:sldId id="794" r:id="rId29"/>
    <p:sldId id="795" r:id="rId30"/>
    <p:sldId id="796" r:id="rId31"/>
    <p:sldId id="779" r:id="rId32"/>
    <p:sldId id="681" r:id="rId33"/>
    <p:sldId id="643" r:id="rId34"/>
    <p:sldId id="706" r:id="rId35"/>
    <p:sldId id="746" r:id="rId36"/>
    <p:sldId id="707" r:id="rId37"/>
    <p:sldId id="709" r:id="rId38"/>
    <p:sldId id="710" r:id="rId39"/>
    <p:sldId id="721" r:id="rId40"/>
    <p:sldId id="711" r:id="rId41"/>
    <p:sldId id="712" r:id="rId42"/>
    <p:sldId id="713" r:id="rId43"/>
    <p:sldId id="798" r:id="rId44"/>
    <p:sldId id="814" r:id="rId45"/>
    <p:sldId id="815" r:id="rId46"/>
    <p:sldId id="818" r:id="rId47"/>
    <p:sldId id="817" r:id="rId48"/>
    <p:sldId id="819" r:id="rId49"/>
    <p:sldId id="820" r:id="rId50"/>
    <p:sldId id="811" r:id="rId51"/>
    <p:sldId id="812" r:id="rId52"/>
    <p:sldId id="813" r:id="rId53"/>
    <p:sldId id="66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0" userDrawn="1">
          <p15:clr>
            <a:srgbClr val="A4A3A4"/>
          </p15:clr>
        </p15:guide>
        <p15:guide id="5" orient="horz" pos="1488" userDrawn="1">
          <p15:clr>
            <a:srgbClr val="A4A3A4"/>
          </p15:clr>
        </p15:guide>
        <p15:guide id="7" pos="192" userDrawn="1">
          <p15:clr>
            <a:srgbClr val="A4A3A4"/>
          </p15:clr>
        </p15:guide>
        <p15:guide id="8" pos="5232" userDrawn="1">
          <p15:clr>
            <a:srgbClr val="A4A3A4"/>
          </p15:clr>
        </p15:guide>
        <p15:guide id="9" orient="horz" pos="144" userDrawn="1">
          <p15:clr>
            <a:srgbClr val="A4A3A4"/>
          </p15:clr>
        </p15:guide>
        <p15:guide id="10" orient="horz" pos="41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D20064"/>
    <a:srgbClr val="FF0066"/>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81081" autoAdjust="0"/>
  </p:normalViewPr>
  <p:slideViewPr>
    <p:cSldViewPr>
      <p:cViewPr varScale="1">
        <p:scale>
          <a:sx n="63" d="100"/>
          <a:sy n="63" d="100"/>
        </p:scale>
        <p:origin x="1144" y="52"/>
      </p:cViewPr>
      <p:guideLst>
        <p:guide orient="horz" pos="816"/>
        <p:guide pos="2880"/>
        <p:guide orient="horz" pos="1488"/>
        <p:guide pos="192"/>
        <p:guide pos="5232"/>
        <p:guide orient="horz" pos="144"/>
        <p:guide orient="horz" pos="4176"/>
      </p:guideLst>
    </p:cSldViewPr>
  </p:slideViewPr>
  <p:outlineViewPr>
    <p:cViewPr>
      <p:scale>
        <a:sx n="33" d="100"/>
        <a:sy n="33" d="100"/>
      </p:scale>
      <p:origin x="0" y="-891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3/23/2025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3/23/2025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86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35-8. Slit of width D divided into N strips of width delta y.</a:t>
            </a:r>
          </a:p>
          <a:p>
            <a:r>
              <a:rPr lang="en-US" dirty="0"/>
              <a:t>LD: </a:t>
            </a:r>
            <a:r>
              <a:rPr lang="en-US" sz="1200" kern="1200" dirty="0">
                <a:solidFill>
                  <a:schemeClr val="tx1"/>
                </a:solidFill>
                <a:effectLst/>
                <a:latin typeface="+mn-lt"/>
                <a:ea typeface="+mn-ea"/>
                <a:cs typeface="+mn-cs"/>
              </a:rPr>
              <a:t>Two vertical lines placed one below the other and separated by a distance labeled D are shown. Multiple dots vertically in line with the two lines are shown between the slit. The dots are equidistant from each other. The distance between the top of the slit and the first dot is labeled delta y. Parallel horizontal rays of light are seen passing through the slit from the lower left to the upper right toward the screen. The rays are equidistant from each other. A horizontal dashed line is drawn at the center of the slit. The angle between the rays of light and the horizontal is theta. A diagonal dashed line inclined at an angle theta from the vertical lines is drawn from the top of the slit and extends toward the lower right. The diagonal line is drawn such that it is perpendicular to the rays of light. The perpendicular distance between the first dot and the diagonal line is delta y sine theta. The perpendicular distance between the bottom of the slit and the diagonal line is delta y sine theta.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57204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11</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Figure 35-9. Phasor diagram for single-slit diffraction, giving the total amplitude E sub </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θ</a:t>
            </a:r>
            <a:r>
              <a:rPr lang="en-US"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four different angles </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θ</a:t>
            </a:r>
            <a:r>
              <a:rPr lang="en-US"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is labeled At center, theta equals 0. A long arrow pointing horizontally to the right is shown. The arrow is labeled E subscript 0 (equals N Delta E subscript 0). Multiple tiny arrows with triangle arrowheads pointing to the right are shown below the long arrow. Each tiny arrow has a length of delta E subscript 0. The arrows are attached one beside the other. Together, the tiny arrows form a horizontal line. Part (b) is labeled Between center and first minimum (length of arc of tiny arrows equals E subscript 0). A long arrow from the bottom left points diagonally toward the upper right. The arrow is labeled E subscript theta. Multiple tiny arrows with triangle arrowheads pointing to the right are shown attached one beside the other forming an arc below E subscript theta. The arc spans from the tail to the head of E subscript theta and its total length is labeled E subscript 0. A horizontal dashed line is drawn from the tail of E subscript theta. A dashed line is drawn tangential to the second tiny arrow and close to the horizontal dashed line. The distance between the two dashed lines is labeled Delta beta. A dashed line drawn tangential to the last arrow of the arc close to the head of E subscript theta extends toward the lower left and meets the horizontal dashed line. The angle between these two dashed lines is beta equals N Delta beta. Part (c) is labeled First minimum, E subscript theta equals 0 (beta equals 2 pi equals 360 degrees). Multiple tiny arrows with triangle arrowheads pointing in the counterclockwise direction are shown attached one beside the other forming a complete circle. Part (d) is labeled Near secondary maximum. Multiple tiny arrows with triangle arrowheads pointing in the counterclockwise direction are shown attached one beside the other forming a complete circle and a half circle. An arrow labeled E subscript theta from where the half circle starts extends toward the upper left till the head of the last tiny arrow.</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12</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35-10. Determining amplitude E sub θ as a function of θ for single-slit diffraction.</a:t>
            </a:r>
          </a:p>
          <a:p>
            <a:r>
              <a:rPr lang="en-US" dirty="0"/>
              <a:t>LD: </a:t>
            </a:r>
            <a:r>
              <a:rPr lang="en-US" sz="1200" kern="1200" dirty="0">
                <a:solidFill>
                  <a:schemeClr val="tx1"/>
                </a:solidFill>
                <a:effectLst/>
                <a:latin typeface="+mn-lt"/>
                <a:ea typeface="+mn-ea"/>
                <a:cs typeface="+mn-cs"/>
              </a:rPr>
              <a:t>A long arrow labeled E subscript theta from the bottom left points diagonally toward the upper right. An arc is shown below E subscript theta. The arc spans from the tail to the head of E subscript theta and is labeled E subscript 0. The center of the arc is shown toward the upper left such that it is vertically above the tail of E subscript theta. Two lines each labeled r connect the center of the arc to the two ends of the arc. A horizontal line tangential to the arc from the tail of E subscript theta extends to the right. A diagonal line tangential to the arc from the head of E subscript theta extends to the lower left. The angle between the two lines in the counterclockwise direction is labeled beta. A diagonal dashed line from the center of the arc bisects the arc. The angle between each r and the diagonal dashed line is beta by 2.</a:t>
            </a:r>
            <a:endParaRPr lang="en-US" dirty="0"/>
          </a:p>
        </p:txBody>
      </p:sp>
    </p:spTree>
    <p:extLst>
      <p:ext uri="{BB962C8B-B14F-4D97-AF65-F5344CB8AC3E}">
        <p14:creationId xmlns:p14="http://schemas.microsoft.com/office/powerpoint/2010/main" val="25796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13</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911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14</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eaLnBrk="1" hangingPunct="1"/>
            <a:endParaRPr lang="en-US" altLang="en-US" dirty="0"/>
          </a:p>
        </p:txBody>
      </p:sp>
    </p:spTree>
    <p:extLst>
      <p:ext uri="{BB962C8B-B14F-4D97-AF65-F5344CB8AC3E}">
        <p14:creationId xmlns:p14="http://schemas.microsoft.com/office/powerpoint/2010/main" val="284254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15</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850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16</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35-11. (a) Diffraction factor, (b) interference factor, and (c) the resultant intensity </a:t>
            </a:r>
            <a:r>
              <a:rPr lang="en-US" dirty="0" err="1"/>
              <a:t>Iθ</a:t>
            </a:r>
            <a:r>
              <a:rPr lang="en-US" dirty="0"/>
              <a:t>, plotted as a function of θ for d = 6D = 60λ.</a:t>
            </a:r>
          </a:p>
          <a:p>
            <a:r>
              <a:rPr lang="en-US" dirty="0"/>
              <a:t>LD: </a:t>
            </a:r>
            <a:r>
              <a:rPr lang="en-US" sz="1200" kern="1200" dirty="0">
                <a:solidFill>
                  <a:schemeClr val="tx1"/>
                </a:solidFill>
                <a:effectLst/>
                <a:latin typeface="+mn-lt"/>
                <a:ea typeface="+mn-ea"/>
                <a:cs typeface="+mn-cs"/>
              </a:rPr>
              <a:t>Part (“a”) is labeled Diffraction factor,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(sine square beta by 2) over (beta by 2) whole squared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versus theta. The horizontal axis is labeled theta and ranges from negative 10 degrees to 10 degrees in increments of 5 degrees. The two axes have their origin at 0. The diffraction pattern resembles a transverse wave with three peaks. The central peak has the highest amplitude while the other two peaks have the same amplitude. The wave starts at approximately (negative 11 degrees, 0), extends to the upper right, has a small peak, and ends at approximately (negative 6 degrees, 0). From (negative 6 degrees, 0), the wave rises toward the upper right, reaches its maximum at a point on the vertical axis, extends toward the lower right, and ends at approximately (6 degrees, 0). From (6 degrees, 0), the wave extends to the upper right, has a small peak, and ends at approximately (11 degrees, 0). Part (b) is labeled Interference factor, cosine square delta by 2 versus theta. The horizontal axis is labeled theta and ranges from negative 10 degrees to 10 degrees in increments of 5 degrees. The two axes have their origin at 0. The interference pattern resembles a transverse wave with consistent amplitude and wavelength across all the cycles of the wave. The wave appears compressed and approximately five cycles are seen </a:t>
            </a:r>
            <a:r>
              <a:rPr lang="en-US" sz="1200" kern="1200" dirty="0" err="1">
                <a:solidFill>
                  <a:schemeClr val="tx1"/>
                </a:solidFill>
                <a:effectLst/>
                <a:latin typeface="+mn-lt"/>
                <a:ea typeface="+mn-ea"/>
                <a:cs typeface="+mn-cs"/>
              </a:rPr>
              <a:t>withing</a:t>
            </a:r>
            <a:r>
              <a:rPr lang="en-US" sz="1200" kern="1200" dirty="0">
                <a:solidFill>
                  <a:schemeClr val="tx1"/>
                </a:solidFill>
                <a:effectLst/>
                <a:latin typeface="+mn-lt"/>
                <a:ea typeface="+mn-ea"/>
                <a:cs typeface="+mn-cs"/>
              </a:rPr>
              <a:t> each interval. Part (c) is labeled Intensity, I subscript theta versus theta. The horizontal axis is labeled theta and ranges from negative 10 degrees to 10 degrees in increments of 5 degrees. The two axes have their origin at 0. A dashed outline of the wave from part (“a”) is shown. The resultant intensity is shown as a transverse wave with a consistent wavelength similar to part (b) but varying amplitudes across the cycles. The peaks of the wave lie on the dashed outline of the wave from part (“a”).</a:t>
            </a:r>
            <a:endParaRPr lang="en-US" dirty="0"/>
          </a:p>
        </p:txBody>
      </p:sp>
    </p:spTree>
    <p:extLst>
      <p:ext uri="{BB962C8B-B14F-4D97-AF65-F5344CB8AC3E}">
        <p14:creationId xmlns:p14="http://schemas.microsoft.com/office/powerpoint/2010/main" val="3681172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17</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r>
              <a:rPr lang="en-US" dirty="0"/>
              <a:t>Figure 35-11. (c) the resultant intensity </a:t>
            </a:r>
            <a:r>
              <a:rPr lang="en-US" dirty="0" err="1"/>
              <a:t>Iθ</a:t>
            </a:r>
            <a:r>
              <a:rPr lang="en-US" dirty="0"/>
              <a:t>, plotted as a function of θ for d = 6D = 60λ.</a:t>
            </a:r>
          </a:p>
          <a:p>
            <a:r>
              <a:rPr lang="en-US" dirty="0"/>
              <a:t>LD: </a:t>
            </a:r>
            <a:r>
              <a:rPr lang="en-US" sz="1200" kern="1200" dirty="0">
                <a:solidFill>
                  <a:schemeClr val="tx1"/>
                </a:solidFill>
                <a:effectLst/>
                <a:latin typeface="+mn-lt"/>
                <a:ea typeface="+mn-ea"/>
                <a:cs typeface="+mn-cs"/>
              </a:rPr>
              <a:t>Part (c) is labeled Intensity, I subscript theta versus theta. The horizontal axis is labeled theta and ranges from negative 10 degrees to 10 degrees in increments of 5 degrees. The two axes have their origin at 0. A dashed outline of the wave from part (“a”) is shown. The resultant intensity is shown as a transverse wave with a consistent wavelength similar to part (b) but varying amplitudes across the cycles. The peaks of the wave lie on the dashed outline of the wave from part (“a”).</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19</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4271159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20</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35-14. Intensity of light across the diffraction pattern of a circular hole.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horizontal axis is labeled theta and has the markings of negative 1.22 lambda by D, 0, and 1.22 lambda by D on it from left to right. the marking 0 is at the point where the two axes meet. The vertical axis is labeled Intensity. The diffraction pattern resembles a transverse wave with five peaks. The peak at the center has the highest intensity. It starts at (negative 1.22 lambda by D, 0), has its vertex at a point on the vertical axis, and ends at (1.22 lambda by D, 0). Two small peaks are seen on the left and on the right of the central peak, respectively.</a:t>
            </a:r>
            <a:endParaRPr lang="en-US" dirty="0"/>
          </a:p>
        </p:txBody>
      </p:sp>
    </p:spTree>
    <p:extLst>
      <p:ext uri="{BB962C8B-B14F-4D97-AF65-F5344CB8AC3E}">
        <p14:creationId xmlns:p14="http://schemas.microsoft.com/office/powerpoint/2010/main" val="398765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11412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35-15. The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Rayleigh criterion</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Two images are just resolvable when the center of the diffraction peak of one is directly over the first minimum in the diffraction pattern of the other. The two point objects O and O</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subtend an angle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θ</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the lens; only one ray (it passes through the center of the lens) is drawn for each object, to indicate the center of the diffraction pattern of its image.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The points are on the left and the screen is on the right. The lens is in between the points and the screen such that it is closer to the points. O is vertically above O prime and are separated by a small distance of s. A ray from O extends toward the lower right, passes through the center of the lens, and ends at a point on the screen. Another ray from O prime extends toward the upper right, passes through the center of the lens, and ends on the screen at a point above the point where the ray from O meets the screen. The angle between the two rays is theta. Two vertical transverse waves are shown along the screen such that their peaks are toward the left of the screen. The waves formed by the rays have their maximums on their respective rays. The ray from O coincides with the point where the lower end of the maximum of the wave formed by O prime meets the screen. The ray from O prime coincides with the point where the lower end of the maximum of the wave formed by O meets the screen.</a:t>
            </a:r>
            <a:endParaRPr lang="en-US" dirty="0"/>
          </a:p>
        </p:txBody>
      </p:sp>
    </p:spTree>
    <p:extLst>
      <p:ext uri="{BB962C8B-B14F-4D97-AF65-F5344CB8AC3E}">
        <p14:creationId xmlns:p14="http://schemas.microsoft.com/office/powerpoint/2010/main" val="91329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92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50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24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714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41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412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35-19. Intensity as a function of viewing angle θ (or position on the screen) for (a) two slits, (b) six slits. For a diffraction grating, the number of slits is very large (≈104) and the peaks are narrower still.</a:t>
            </a:r>
          </a:p>
          <a:p>
            <a:r>
              <a:rPr lang="en-US" dirty="0"/>
              <a:t>LD: </a:t>
            </a:r>
            <a:r>
              <a:rPr lang="en-US" sz="1200" kern="1200" dirty="0">
                <a:solidFill>
                  <a:schemeClr val="tx1"/>
                </a:solidFill>
                <a:effectLst/>
                <a:latin typeface="+mn-lt"/>
                <a:ea typeface="+mn-ea"/>
                <a:cs typeface="+mn-cs"/>
              </a:rPr>
              <a:t>In both parts, a horizontal axis with the following intervals from left to right is shown: m equals 1, m equals 0, and m equals 1. In part (“a”), a transverse wave with three peaks having a consistent wavelength and amplitude is shown. The peaks of the waves are at m equals 1, m equals 0, and m equals 1. In part (b), a wave having three maximum peaks with four small peaks of similar amplitude in between two maximum peaks is shown. The maximums of the wave are at m equals 1, m equals 0, and m equals 1. The wave has a consistent wavelength. Two more small peaks having similar amplitude are shown before the first maximum peak and after the third maximum peak, respectively.</a:t>
            </a:r>
            <a:endParaRPr lang="en-US" dirty="0"/>
          </a:p>
        </p:txBody>
      </p:sp>
    </p:spTree>
    <p:extLst>
      <p:ext uri="{BB962C8B-B14F-4D97-AF65-F5344CB8AC3E}">
        <p14:creationId xmlns:p14="http://schemas.microsoft.com/office/powerpoint/2010/main" val="3927788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35-20. Spectra produced by a grating: (a) two wavelengths, 400 nm and 700 nm; (b) white light. The second order will normally be dimmer than the first order. (Higher orders are not shown.) If the grating spacing is small enough, the second and higher orders will be missing.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part (“a”), a horizontal thin stripe colored blue is shown. A thin white vertical line shown at the center is labeled m equals 0; Both lambda. To the right of the white line, going from left to right in a sequential order, the following lines are seen: A purple vertical line labeled m equals 1, 400 n m; a red vertical line labeled m equals 1, 700 n m; a purple vertical line labeled m equals 2, 400 n m; and a red vertical line labeled m equals 2, 700 n m. The red line at m equals 1 and the purple line at m equals 2 are close to each other. To the left of the white line, going from right to left in a sequential order, the following lines are seen: A purple vertical line labeled m equals 1, 400 n m; a red vertical line labeled m equals 1, 700 n m; a purple vertical line labeled m equals 2, 400 n m; and a red vertical line labeled m equals 2, 700 n m. The red line at m equals 1 and the purple line at m equals 2 are close to each other. The entire spectrum is a palindrome.  In part (b), a horizontal thin stripe colored blue is shown. A thin white vertical line shown at the center is labeled m equals 0; White. A point labeled m equals 1 shown to the left of m equals 0 has thin vertical beams representing VIBGYOR (in the sequence mentioned) and is labeled Rainbow. A point labeled m equals 2 shown to the left of m equals 1 has thin vertical beams representing VIBGYOR (in the sequence mentioned) and is labeled Rainbow (fainter). The intensity of the beams at m equals 2 is lesser than at m equals 1. The portion on the left of the central line labeled White is a mirror reflection of the portion on the right.</a:t>
            </a:r>
            <a:endParaRPr lang="en-US" dirty="0"/>
          </a:p>
        </p:txBody>
      </p:sp>
    </p:spTree>
    <p:extLst>
      <p:ext uri="{BB962C8B-B14F-4D97-AF65-F5344CB8AC3E}">
        <p14:creationId xmlns:p14="http://schemas.microsoft.com/office/powerpoint/2010/main" val="1001967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87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716537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683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35-21. Spectrometer or spectroscope.</a:t>
            </a:r>
          </a:p>
          <a:p>
            <a:r>
              <a:rPr lang="en-US" dirty="0"/>
              <a:t>LD: </a:t>
            </a:r>
            <a:r>
              <a:rPr lang="en-US" sz="1200" kern="1200" dirty="0">
                <a:solidFill>
                  <a:schemeClr val="tx1"/>
                </a:solidFill>
                <a:effectLst/>
                <a:latin typeface="+mn-lt"/>
                <a:ea typeface="+mn-ea"/>
                <a:cs typeface="+mn-cs"/>
              </a:rPr>
              <a:t>A vertically oriented Grating is shown at the center of a circle. A horizontally aligned tube labeled Collimator is shown on the left of the grating. The right end of the collimator has a lens labeled L. Its left end is outside the circle and has a small slit labeled S. A tube labeled Telescope shown on the lower right of the circle is slanted toward the left. Both the ends of the tube have lenses. The lower portion of the tube is outside the circle and is in line with a human eye. A point labeled Source is shown on the left of the slit.  A horizontal dashed line from the center of the grating extends toward the right till the circumference of the circle. A horizontal ray of light from the source extends to the right, passes through S and L, strikes the center of the grating, gets deflected toward the lower right making an angle of theta with the horizontal dashed line, passes through the telescope, and meets the Eye.</a:t>
            </a:r>
            <a:r>
              <a:rPr lang="en-US" dirty="0"/>
              <a:t> </a:t>
            </a:r>
          </a:p>
        </p:txBody>
      </p:sp>
    </p:spTree>
    <p:extLst>
      <p:ext uri="{BB962C8B-B14F-4D97-AF65-F5344CB8AC3E}">
        <p14:creationId xmlns:p14="http://schemas.microsoft.com/office/powerpoint/2010/main" val="2847439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35-22. Line spectra for the gases indicated, and the spectrum from the Sun showing absorption lines</a:t>
            </a:r>
          </a:p>
          <a:p>
            <a:r>
              <a:rPr lang="en-US" dirty="0"/>
              <a:t>LD: </a:t>
            </a:r>
            <a:r>
              <a:rPr lang="en-US" sz="1200" kern="1200" dirty="0">
                <a:solidFill>
                  <a:schemeClr val="tx1"/>
                </a:solidFill>
                <a:effectLst/>
                <a:latin typeface="+mn-lt"/>
                <a:ea typeface="+mn-ea"/>
                <a:cs typeface="+mn-cs"/>
              </a:rPr>
              <a:t>All four parts consist of thin vertical stripes colored black. In part (“a”), a purple vertical line is shown close to the left end of the stripe. A blue vertical line is shown to the left of the purple line. Another blue vertical line is shown to the right of the first blue line. A red vertical line is shown to the right of the center of the stripe. In part (b), a purple vertical line is shown close to the left end of the stripe. A blue vertical line is shown to the left of the purple line. The placement of the first two lines is similar to that seen in part (“a”). A green vertical line is shown to the left of the center of the stripe. Two yellow vertical lines are seen very close to each other at the center of the stripe. Three red lines are toward the right of the stripe. The red lines on the left and right of the central line are equally spaced from the central line. In part (c), only two yellow vertical lines are seen very close to each other at the center of the stripe. In part (d), a small portion at the extreme left of the stripe is colored purple, a slightly larger portion next to purple is colored blue. The central portion of the stripe is colored yellow. The region between blue and yellow is colored green. A small portion to the right of yellow is colored orange. A small portion to the right of orange is colored red. The remaining portion the right of red is colored black. Two vertical purple lines are seen close to each other and are in the purple region of the stripe. A vertical blue line is seen in the blue region of the stripe and is close to the green region. Two vertical black lines are seen close to each other and at the center of the stripe. A vertical black line is seen in the red region of the stripe.</a:t>
            </a:r>
            <a:endParaRPr lang="en-US" dirty="0"/>
          </a:p>
        </p:txBody>
      </p:sp>
    </p:spTree>
    <p:extLst>
      <p:ext uri="{BB962C8B-B14F-4D97-AF65-F5344CB8AC3E}">
        <p14:creationId xmlns:p14="http://schemas.microsoft.com/office/powerpoint/2010/main" val="2736661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n-US" altLang="en-US" dirty="0"/>
          </a:p>
        </p:txBody>
      </p:sp>
    </p:spTree>
    <p:extLst>
      <p:ext uri="{BB962C8B-B14F-4D97-AF65-F5344CB8AC3E}">
        <p14:creationId xmlns:p14="http://schemas.microsoft.com/office/powerpoint/2010/main" val="1429431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35-23. Phasor diagram for two slits (a) at the central maximum, (b) at the nearest minimum.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35-24. Phasor diagram for six slits (a) at the central maximum, (b) at the nearest minimum.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is labeled Central maximum: theta equals 0, delta equals 0. A short horizontal arrow labeled E subscript 0 pointing right is shown. Two tiny identical arrows with triangle arrowheads pointing right are placed one beside the other such that they form a line having the same length as E subscript 0.  Part (b) is labeled Minimum: delta equals 180 degrees. Two tiny identical arrows with triangle arrowheads are placed one above the other. The tiny arrow at the bottom points to the right while the tiny arrow on the top points to the left. A horizontal dashed line from the tip of the arrow at the bottom extends to the right. A double-headed curved arrow labeled delta equals 180 degrees points at the arrow on the top and the horizontal dashed line. Note: E equals 0.</a:t>
            </a:r>
            <a:endParaRPr lang="en-US" dirty="0"/>
          </a:p>
          <a:p>
            <a:r>
              <a:rPr lang="en-US" dirty="0"/>
              <a:t>LD: </a:t>
            </a:r>
            <a:r>
              <a:rPr lang="en-US" sz="1200" kern="1200" dirty="0">
                <a:solidFill>
                  <a:schemeClr val="tx1"/>
                </a:solidFill>
                <a:effectLst/>
                <a:latin typeface="+mn-lt"/>
                <a:ea typeface="+mn-ea"/>
                <a:cs typeface="+mn-cs"/>
              </a:rPr>
              <a:t>Part (“a”) is labeled Central maximum: theta equals 0, delta equals 0. A long horizontal arrow labeled E subscript 0 pointing right is shown. Six tiny identical arrows with triangle arrowheads pointing right are placed one beside the other such that they form a line having the same length as E subscript 0.  Part (b) is labeled Minimum: delta equals 60 degrees, E subscript theta equals 0. Six tiny identical arrows with triangle arrowheads pointing in the counterclockwise direction are placed one beside the other such that they form a hexagon. A horizontal dashed line extends to the right from the base of the hexagon. The angle between the dashed line and the adjacent arrow is delta equals 60 degrees.</a:t>
            </a:r>
            <a:endParaRPr lang="en-US" dirty="0"/>
          </a:p>
        </p:txBody>
      </p:sp>
    </p:spTree>
    <p:extLst>
      <p:ext uri="{BB962C8B-B14F-4D97-AF65-F5344CB8AC3E}">
        <p14:creationId xmlns:p14="http://schemas.microsoft.com/office/powerpoint/2010/main" val="3335524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1124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242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35-28. X-ray diffraction by a crystal.</a:t>
            </a:r>
          </a:p>
          <a:p>
            <a:r>
              <a:rPr lang="en-US" dirty="0"/>
              <a:t>LD: </a:t>
            </a:r>
            <a:r>
              <a:rPr lang="en-US" sz="1200" kern="1200" dirty="0">
                <a:solidFill>
                  <a:schemeClr val="tx1"/>
                </a:solidFill>
                <a:effectLst/>
                <a:latin typeface="+mn-lt"/>
                <a:ea typeface="+mn-ea"/>
                <a:cs typeface="+mn-cs"/>
              </a:rPr>
              <a:t>A ray labeled 1 (in Roman numerals) from the upper left strikes the third point in the second row and reflects toward the upper right. A ray labeled 2 (in Roman numerals) from the upper left strikes the third point in the first row and reflects toward the upper right. The two rays are parallel. A horizontal dashed line is shown passing through the first row of points. The angle between the incident ray of the ray labeled 1 and the horizontal dashed line is labeled phi. The angle between the reflected ray of the ray labeled 1 and the horizontal dashed line is also labeled phi. A vertical dashed line is drawn between the third point in the first row and the third point in the second row. A diagonal dashed line inclined at an angle of phi from the third point in the first row extends toward the lower left and meets the incident ray of the ray labeled 1. This diagonal dashed line is perpendicular to the incident ray of the ray labeled 1. Another diagonal dashed line inclined at an angle of phi from the third point in the first row extends toward the lower right and meets the reflected ray of the ray labeled 1. This diagonal dashed line is perpendicular to the reflected ray of the ray labeled 1. The distance between the third point in the second row and points where the diagonal dashed lines meet the ray labeled 1 is labeled d sine phi.</a:t>
            </a:r>
            <a:r>
              <a:rPr lang="en-US" dirty="0"/>
              <a:t> </a:t>
            </a:r>
          </a:p>
        </p:txBody>
      </p:sp>
    </p:spTree>
    <p:extLst>
      <p:ext uri="{BB962C8B-B14F-4D97-AF65-F5344CB8AC3E}">
        <p14:creationId xmlns:p14="http://schemas.microsoft.com/office/powerpoint/2010/main" val="4013692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35-29. X-rays can be diffracted from many possible planes within a crystal.</a:t>
            </a:r>
          </a:p>
          <a:p>
            <a:r>
              <a:rPr lang="en-US" dirty="0"/>
              <a:t>LD: </a:t>
            </a:r>
            <a:r>
              <a:rPr lang="en-US" sz="1200" kern="1200" dirty="0">
                <a:solidFill>
                  <a:schemeClr val="tx1"/>
                </a:solidFill>
                <a:effectLst/>
                <a:latin typeface="+mn-lt"/>
                <a:ea typeface="+mn-ea"/>
                <a:cs typeface="+mn-cs"/>
              </a:rPr>
              <a:t>Two parallel planes are seen passing through the third and the fourth points in the first row, and the first and second points of the second row, respectively. A third parallel plane is seen passing through the fifth point in the first row, third point in the second row, and the first point in the third row. Two parallel planes are seen passing through the sixth and seventh points in the first row, the fifth and sixth points in the second row, the fourth and fifth points in the third row, the third and fourth points in the fourth row, and the second and third points in the fifth row, respectively. Three parallel planes are seen passing through the eighth, ninth, and tenth points of the first row, and the ninth, tenth, and eleventh points of the second row, respectively. They extend downward till they exit the viewing window. </a:t>
            </a:r>
            <a:endParaRPr lang="en-US" dirty="0"/>
          </a:p>
        </p:txBody>
      </p:sp>
    </p:spTree>
    <p:extLst>
      <p:ext uri="{BB962C8B-B14F-4D97-AF65-F5344CB8AC3E}">
        <p14:creationId xmlns:p14="http://schemas.microsoft.com/office/powerpoint/2010/main" val="404668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35-1. If light is a wave, a bright spot will appear at the center of the shadow of a solid disk illuminated by a point source of monochromatic light.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circular disk oriented vertically is seen on the left. A vertical plane with a circular shadow of the disk on its left face is seen on the right. The disc and the plane are parallel to each other. The disc is labeled Solid disk and its shadow is labeled Shadow. Two parallel horizontal transverse waves appear to travel from the left and strike the upper and lower edges of the disk from where they bend inward such that they converge at a point at the center of the shadow of the disc on the plane. A circular spot labeled Bright spot is seen at the point where the waves converge at the center of the shadow.</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615316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35-31. Conventional X-ray imaging, which is essentially shadowing.</a:t>
            </a:r>
          </a:p>
          <a:p>
            <a:r>
              <a:rPr lang="en-US" dirty="0"/>
              <a:t>LD: </a:t>
            </a:r>
            <a:r>
              <a:rPr lang="en-US" sz="1200" kern="1200" dirty="0">
                <a:solidFill>
                  <a:schemeClr val="tx1"/>
                </a:solidFill>
                <a:effectLst/>
                <a:latin typeface="+mn-lt"/>
                <a:ea typeface="+mn-ea"/>
                <a:cs typeface="+mn-cs"/>
              </a:rPr>
              <a:t>The X-ray source is shown on the right. The rectangular film on which the X-rayed image will be cast is shown on the left. A man is shown standing in between the source and the film. The man is facing the source. Two rays emerge from the source, pass through the man, and meet the upper and lower ends of the film, respectively. The bones in the chest and the arms of the men are highlighted. An image of the rib cage is projected on the film.</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788113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35-32. Tomographic imaging: the X-ray source and detector move together across the body, the transmitted intensity being measured at a large number of points. Then the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source detector</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assembly is rotated slightly (say, 1</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around a vertical axis, and another scan is made. This process is repeated for perhaps 180</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The computer reconstructs the image of the slice and it is presented on a computer screen. Normally the patient is not standing but lying down.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X-ray source is shown on the right. Two parallel rectangular plates with a hole at the center and separated by a distance are horizontally to the left of the X-ray source. Each of the plates is labeled Collimator. A short rod labeled Detector is horizontally to the left of the hole of the second rectangular plate that is away from the X-ray source. The other end of the detector is connected to the computer by a wire. A beam supports the X-ray source, the collimators, and the detector. A man, facing the X-ray source, is seen standing between the collimators such that his right arm is in between the two holes of the collimators. A beam of light emerges from the X-ray source. Two straight parallel rays are seen passing through the collimator plate close to the source, the arm of the man, and the second collimator and striking the detector. An image of the horizontal cross section of the bone is seen on the screen of the computer.</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812196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35-33. (a) Fan-beam scanner. Rays transmitted through the entire body are measured simultaneously at each angle. The source and detector rotate to take measurements at different angles. In another type of fan-beam scanner, there are detectors around the entire 360</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of the circle which remain fixed as the source moves. (b) In still another type, a beam of electrons from a source is directed by magnetic fields at tungsten targets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surrounding the patient.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200" b="0" i="0" u="none" strike="noStrike" kern="1200" baseline="0" dirty="0">
                <a:solidFill>
                  <a:schemeClr val="tx1"/>
                </a:solidFill>
                <a:latin typeface="+mn-lt"/>
                <a:ea typeface="+mn-ea"/>
                <a:cs typeface="+mn-cs"/>
              </a:rPr>
              <a:t>LD: </a:t>
            </a:r>
            <a:r>
              <a:rPr lang="en-US" sz="1200" kern="1200" dirty="0">
                <a:solidFill>
                  <a:schemeClr val="tx1"/>
                </a:solidFill>
                <a:effectLst/>
                <a:latin typeface="+mn-lt"/>
                <a:ea typeface="+mn-ea"/>
                <a:cs typeface="+mn-cs"/>
              </a:rPr>
              <a:t>Part (“a”): A vertical circular ring with a man lying horizontally at the center, such that his head is facing the viewer, is shown. An elliptical object labeled X-ray source is shown next to the inner rim of the ring on the left. The X-rays are emitted toward the right from an opening on the right of the source. The rays are emitted from a single point but spread out such that they meet the opposite side of the ring at different angles. The points at which the rays meet the ring are shown as tiny quadrilaterals placed side by side along the arc of the ring and are labeled Detector array. The rays seem to pass through the man. The source and the ring seem to be rotating in the clockwise direction.  Part (b): A type of fan-beam scanner machine is shown. The patient table is shown on the right. To its left, a thick circular structure is shown. The upper half of the circular structure is labeled Detector ring. The bottom half contains multiple semicircular rings labeled Tungsten target rings (X-rays created). To the left of the circular structure, an instrument consisting of an electron source, a magnetic deflection coil, and a circular disk having a diameter greater than the magnetic deflection coil, is shown. The disk is closer to the circular structure. The magnetic deflection coil is in between the electron source and the disk. The electron source, the magnetic deflection coil, and the circular disk are aligned such that they are horizontally in line with the center of the circular structure and the patient bed. The electron beam consisting of multiple rays originates from the source, strikes the magnetic deflection coil, gets deflected outward, meets the outer rim of the disk, gets deflected inward, converge at a single point on the Tungsten target rings, and gets deflected vertically upward.</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2859112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35-34. Two CT images, with different resolutions, each showing a cross section of a brain. Photo (a) is of low resolution; photo (b), of higher resolution, shows a brain tumor, and uses false color to highlight 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is a low resolution black-and-white image of the scan. The outlines of the skull and the brain are visible. The outline of the skull is thin and white. The brain is colored gray. A thick uniform white space is seen between the brain and the skull.  Part (b) is a high resolution colored image of the scan. The top view of the brain with its two distinct hemispheres is visible. A clear thick outline of the skull is also visible. The brain and the outline of the skull are colored orange. A thick uniform white space is seen between the brain and the skull. A blue spot is seen near the central sulcus of the right hemisphere of the brain.</a:t>
            </a:r>
            <a:endParaRPr lang="en-US" dirty="0"/>
          </a:p>
          <a:p>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4008830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35-37. Object</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say, a bacterium</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 a water solution.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200" b="0" i="0" u="none" strike="noStrike" kern="1200" baseline="0" dirty="0">
                <a:solidFill>
                  <a:schemeClr val="tx1"/>
                </a:solidFill>
                <a:latin typeface="+mn-lt"/>
                <a:ea typeface="+mn-ea"/>
                <a:cs typeface="+mn-cs"/>
              </a:rPr>
              <a:t>LD: </a:t>
            </a:r>
            <a:r>
              <a:rPr lang="en-US" sz="1200" kern="1200" dirty="0">
                <a:solidFill>
                  <a:schemeClr val="tx1"/>
                </a:solidFill>
                <a:effectLst/>
                <a:latin typeface="+mn-lt"/>
                <a:ea typeface="+mn-ea"/>
                <a:cs typeface="+mn-cs"/>
              </a:rPr>
              <a:t>The water solution is represented as a rectangular surface labeled H subscript 2 O and is shown on the right of the figure. A vertical rod-shaped elliptical structure labeled Object is shown at the center of the rectangle. Two transverse waves of light with the same intensity and wavelength pass through the water solution from the left. The first wave on the top passes only through the solution while the second wave at the bottom passes through the solution and the Object that is suspended in it. The point at which the first wave meets the left side of the rectangular surface is labeled “a,” and the point at which it meets the right face of the rectangle after passing through the solution is labeled c. The wavelength of the wave reduces when it passes through the solution. The point at which the second wave meets the left side of the rectangular surface is labeled b, and the point at which it meets the right face of the rectangle after passing through the solution and the object is labeled d. The wavelength of the wave reduces when it enters the solution and reduces further as it enters the object. The wavelength of the wave increases after it exits the object and has a wavelength similar to the wavelength of the wave in the solution. </a:t>
            </a:r>
            <a:endParaRPr lang="en-US" sz="1200" b="0" i="0" u="none" strike="noStrike" kern="1200" baseline="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3611680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35-38. Diagram of an interference microscope.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two half-silvered mirrors are labeled M S subscript 1 and M S subscript 2, respectively. The two mirrors are labeled M subscript 1 and M subscript 2, respectively. The four mirrors are slanted to the right and are aligned such that they appear to be at the four corners of a rectangle. M S subscript 1 is at the lower-left corner, M subscript 1 is at the upper left corner, M S subscript 2 is at the upper right corner, and M subscript 2 is at the lower right corner of the rectangle. One of the objective lenses is between M subscript 1 and M S subscript 2 on the top side and is oriented vertically. The other objective lens is between M subscript 2 and M S subscript 2 on the right side and is oriented horizontally. The slide labeled Object is oriented horizontally and is between M subscript 2 and the objective lens on the right side of the rectangle. The slide labeled Comparison slide is oriented vertically and is between M subscript 1 and the objective lens on the top side of the rectangle. The two slides are close to their respective objective lenses. The lens labeled Eyepiece is horizontally to the right of M S subscript 2. A human eye is shown horizontally to the right of the Eyepiece. The source is shown horizontally to the left of M S subscript 1 on the lower-left corner of the rectangle. The ray of light originates at the source, travels to the right, and strikes M S subscript 1. After striking M S subscript 1, the ray splits into two. The first split ray travels straight toward the right along the bottom side of the rectangle and strikes M subscript 2. From there, the ray gets deflected upward, travels along the right side of the rectangle, passes through the Object slide and the object lens next to it, and strikes M S subscript 2. The second split ray gets deflected upward, travels along the left side of the rectangle, and strikes M subscript 1. From there, the ray gets deflected toward the right, travels along the top side of the rectangle, passes through the Comparison slide and the object lens next to it, and strikes M S subscript 2. The two rays that strike M S subscript 2 converge to form a single ray. This ray gets deflected horizontally to the right, passes through the Eyepiece, and meets the eye.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722248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9225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8262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8646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50</a:t>
            </a:fld>
            <a:endParaRPr lang="en-US" dirty="0"/>
          </a:p>
        </p:txBody>
      </p:sp>
    </p:spTree>
    <p:extLst>
      <p:ext uri="{BB962C8B-B14F-4D97-AF65-F5344CB8AC3E}">
        <p14:creationId xmlns:p14="http://schemas.microsoft.com/office/powerpoint/2010/main" val="94800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35-2. Diffraction pattern of (a) a circular disk (a coin), (b) razor, (c) a single slit, each illuminated by a coherent point source of monochromatic light, such as a laser.</a:t>
            </a:r>
          </a:p>
          <a:p>
            <a:r>
              <a:rPr lang="en-US" dirty="0"/>
              <a:t>LD: </a:t>
            </a:r>
            <a:r>
              <a:rPr lang="en-US" sz="1200" kern="1200" dirty="0">
                <a:solidFill>
                  <a:schemeClr val="tx1"/>
                </a:solidFill>
                <a:effectLst/>
                <a:latin typeface="+mn-lt"/>
                <a:ea typeface="+mn-ea"/>
                <a:cs typeface="+mn-cs"/>
              </a:rPr>
              <a:t>Part (“a”) is a photograph of a shadow of a circular disk. The shadow appears black against a gray background. A bright spot is seen at the center of the circular shadow. Few concentric dark curved lines are seen below the shadow. Part (b) is a photograph of a sharp shadow of a swivel potato peeler. The shadow appears black against a gray background. A bright outline is seen near all the edges of the shadow. Part (c) is a photograph of the diffraction pattern of a single vertical slit. The pattern appears blue against a black background and resembles a set of vertical stripes. The stripe at the center is brightest. The intensity of the stripes adjacent to the central stripe gradually decreases as we move away from the central stripe.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7182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35-4. Analysis of diffraction pattern formed by light passing through a narrow slit of width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all four parts, two vertical lines placed one below the other and separated by a distance of D are shown. Parallel equidistant rays of light are shown passing through that slit at different angles. The first and the last rays are in contact with the top and the bottom of the slit, respectively. Part (“a”) is labeled (“a”) theta equals 0, Bright. Here, seven rays of light are moving horizontally from left to right. Part (b) is labeled (b) sine theta equals lambda by D, Dark. A dashed horizontal line is drawn at the top of the slit. The rays of light are moving from upper left to lower right and are inclined at an angle theta from the horizontal dashed line. A diagonal dashed line drawn from the bottom of the slit extends toward the upper right and meets the horizontal dashed line. The diagonal line is drawn such that it is perpendicular to the rays of light. The distance between the top of the slit and the point where the diagonal dashed line meets the first ray is lambda. The distance between the slit and the point where the diagonal dashed line meets the fourth ray is one-half lambda. Part (c) is labeled (c) sine theta equals 3 lambda by 2 D, Bright. A dashed horizontal line is drawn at the top of the slit. Seven rays of light are moving from upper left to lower right and are inclined at an angle theta from the horizontal dashed line. A diagonal dashed line drawn from the bottom of the slit extends toward the upper right and meets the horizontal dashed line. The diagonal line is drawn such that it is perpendicular to the rays of light. The distance between the top of the slit and the point where the diagonal dashed line meets the first ray is 3 by 2 lambda. The distance between the slit and the point where the diagonal dashed line meets the third ray is lambda. The distance between the slit and the point where the diagonal dashed line meets the fifth ray is one-half lambda. Part (d) is labeled (d) sine theta equals 2 lambda by D, Dark. A dashed horizontal line is drawn at the top of the slit. Five rays of light are moving from upper left to lower right and are inclined at an angle theta from the horizontal dashed line. A diagonal dashed line drawn from the bottom of the slit extends toward the upper right and meets the horizontal dashed line. The diagonal line is drawn such that it is perpendicular to the rays of light. The horizontal distance between the top of the slit and the point where the diagonal dashed line meets the first is 2 lambda. The distance between the slit and the point where the diagonal dashed line meets the second ray is 3 by 2 lambda. The distance between the slit and the point where the diagonal dashed line meets the third ray is lambda. The distance between the slit and the point where the diagonal dashed line meets the fourth ray is one-half lambda.</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53813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35-5. Intensity in the diffraction pattern of a single slit as a function of sin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θ</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Note that the central maximum is not only much higher than the maxima to each side, but it is also twice as wide (2</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λ</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 wide) as compared  to the others (only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λ</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 wide each).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x axis is labeled sine theta and ranges from negative 3 lambda by D to 3 lambda by D in increments of lambda by D units. The y axis is labeled Intensity. The diffraction pattern resembles a transverse wave with five peaks. The wave starts at (negative 3 lambda by D, 0), rises to the upper right, has a small peak, and ends at (negative 2 lambda by D, 0). From (negative 2 lambda by D, 0), the wave rises to the upper right, has a small peak, and ends at (negative lambda by D, 0). From (negative lambda by D, 0), the wave rises to the upper right, reaches its maxima at a point on the y axis, extends toward the lower right, and ends at (lambda by D, 0). This peak has the highest intensity. From (lambda by D, 0), the wave rises to the upper right, has a small peak, and ends at (2 lambda by D, 0). From (2 lambda by D, 0), the wave rises to the upper right, has a small peak, and ends at (3 lambda by D, 0). The other four small peaks have nearly the same intensity.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153287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35-6. Example 35</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Two vertical lines placed one below the other and separated by a small distance labeled Slit are shown. Parallel horizontal rays of light are seen striking the two lines from the left. The rays are equidistant from each other. To the right of the two lines, another vertical line representing the screen is shown. The distance between the slit and the screen is 20 c m. The diffraction pattern of the light is shown as a curved wave along the screen with a peak on the left. The wave is labeled Light intensity on screen. The peak of the curve is horizontally in line with the center of the slit. The vertical distance between the peak and the points where the curved wave meets the screen on either side is x. Two diagonal dashed lines from the center of the slit extend toward the upper and the lower right, respectively, and end at the points where the curved wave meets the screen. The angle between the two dashed lines and a horizontal drawn from the center of the slit is 49 degrees.</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206808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35-7. Example 35</a:t>
            </a:r>
            <a:r>
              <a:rPr lang="en-US" sz="1800" kern="1200" dirty="0">
                <a:solidFill>
                  <a:srgbClr val="000000"/>
                </a:solidFill>
                <a:effectLst/>
                <a:latin typeface="Arial" panose="020B0604020202020204" pitchFamily="34" charset="0"/>
                <a:ea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25420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787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i="0" cap="none" baseline="0">
                <a:solidFill>
                  <a:srgbClr val="007FA3"/>
                </a:solidFill>
                <a:latin typeface="+mj-lt"/>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748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6"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8808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3/23/2025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476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35611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51079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43297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pic>
        <p:nvPicPr>
          <p:cNvPr id="15"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17288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6580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2508390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106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25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3/23/2025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397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8660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b="1" i="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3/23/2025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8242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803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9894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78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062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5" r:id="rId18"/>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0.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49.wmf"/><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6.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12.bin"/><Relationship Id="rId14" Type="http://schemas.openxmlformats.org/officeDocument/2006/relationships/image" Target="../media/image50.wmf"/></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17.xml"/><Relationship Id="rId4" Type="http://schemas.openxmlformats.org/officeDocument/2006/relationships/image" Target="../media/image69.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1186345"/>
          </a:xfrm>
        </p:spPr>
        <p:txBody>
          <a:bodyPr anchor="t"/>
          <a:lstStyle/>
          <a:p>
            <a:r>
              <a:rPr kumimoji="0" lang="en-US" altLang="en-US" sz="3400" b="1" u="none" strike="noStrike" kern="1200" cap="none" spc="0" normalizeH="0" baseline="0" noProof="0" dirty="0">
                <a:ln>
                  <a:noFill/>
                </a:ln>
                <a:effectLst/>
                <a:uLnTx/>
                <a:uFillTx/>
                <a:latin typeface="Arial" panose="020B0604020202020204" pitchFamily="34" charset="0"/>
                <a:ea typeface="+mn-ea"/>
                <a:cs typeface="+mn-cs"/>
              </a:rPr>
              <a:t>Physics for Scientists and Engineers with Modern Physics</a:t>
            </a:r>
            <a:endParaRPr lang="en-US" sz="34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199" y="1370591"/>
            <a:ext cx="8229600" cy="413524"/>
          </a:xfrm>
        </p:spPr>
        <p:txBody>
          <a:bodyPr anchor="ctr"/>
          <a:lstStyle/>
          <a:p>
            <a:r>
              <a:rPr lang="en-US" altLang="en-US" dirty="0">
                <a:solidFill>
                  <a:schemeClr val="bg2"/>
                </a:solidFill>
              </a:rPr>
              <a:t>Fifth Edition</a:t>
            </a:r>
            <a:endParaRPr lang="en-IN" dirty="0">
              <a:solidFill>
                <a:schemeClr val="bg2"/>
              </a:solidFill>
            </a:endParaRPr>
          </a:p>
        </p:txBody>
      </p:sp>
      <p:pic>
        <p:nvPicPr>
          <p:cNvPr id="8" name="Picture 7" descr="Physics for Scientists &amp; Engineers, with Modern Physics Fifth Edition by Giancoli">
            <a:extLst>
              <a:ext uri="{FF2B5EF4-FFF2-40B4-BE49-F238E27FC236}">
                <a16:creationId xmlns:a16="http://schemas.microsoft.com/office/drawing/2014/main" id="{F742BD05-A876-3B09-CA06-AE3AAE1B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69" y="1871400"/>
            <a:ext cx="3452631" cy="44532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a:t>
            </a:r>
            <a:r>
              <a:rPr lang="en-US" dirty="0"/>
              <a:t>35</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785811"/>
          </a:xfrm>
        </p:spPr>
        <p:txBody>
          <a:bodyPr/>
          <a:lstStyle/>
          <a:p>
            <a:pPr>
              <a:spcBef>
                <a:spcPct val="50000"/>
              </a:spcBef>
              <a:buClrTx/>
            </a:pPr>
            <a:r>
              <a:rPr lang="en-US" dirty="0"/>
              <a:t>Diffraction</a:t>
            </a:r>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p:nvPicPr>
        <p:blipFill>
          <a:blip r:embed="rId4"/>
          <a:srcRect t="22152" b="22152"/>
          <a:stretch>
            <a:fillRect/>
          </a:stretch>
        </p:blipFill>
        <p:spPr>
          <a:xfrm>
            <a:off x="315677" y="6420639"/>
            <a:ext cx="1176574" cy="296443"/>
          </a:xfrm>
          <a:prstGeom prst="rect">
            <a:avLst/>
          </a:prstGeom>
        </p:spPr>
      </p:pic>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57185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35-2 Intensity in Single-Slit Diffraction Pattern </a:t>
            </a:r>
            <a:r>
              <a:rPr lang="en-US" altLang="en-US" sz="2000" b="0" dirty="0">
                <a:solidFill>
                  <a:schemeClr val="bg2"/>
                </a:solidFill>
              </a:rPr>
              <a:t>(1 of 5)</a:t>
            </a:r>
            <a:endParaRPr lang="en-US" sz="2000" b="0" dirty="0">
              <a:solidFill>
                <a:schemeClr val="bg2"/>
              </a:solidFill>
            </a:endParaRPr>
          </a:p>
        </p:txBody>
      </p:sp>
      <p:sp>
        <p:nvSpPr>
          <p:cNvPr id="4" name="Content Placeholder 3"/>
          <p:cNvSpPr>
            <a:spLocks noGrp="1"/>
          </p:cNvSpPr>
          <p:nvPr>
            <p:ph idx="1"/>
          </p:nvPr>
        </p:nvSpPr>
        <p:spPr>
          <a:xfrm>
            <a:off x="533400" y="1600200"/>
            <a:ext cx="3886200" cy="3962400"/>
          </a:xfrm>
        </p:spPr>
        <p:txBody>
          <a:bodyPr/>
          <a:lstStyle/>
          <a:p>
            <a:pPr marL="0" indent="0">
              <a:buNone/>
            </a:pPr>
            <a:r>
              <a:rPr lang="en-US" dirty="0"/>
              <a:t>Light passing through a single slit can be divided into a series of narrower strips; each contributes the same amplitude to the total intensity on the screen, but the phases differ due to the differing path lengths:</a:t>
            </a:r>
          </a:p>
        </p:txBody>
      </p:sp>
      <p:pic>
        <p:nvPicPr>
          <p:cNvPr id="7" name="Picture 6" descr="The figure illustrates the diffraction pattern formed by a monochromatic light passing through a single slit.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986" y="1752600"/>
            <a:ext cx="3786253" cy="3933770"/>
          </a:xfrm>
          <a:prstGeom prst="rect">
            <a:avLst/>
          </a:prstGeom>
        </p:spPr>
      </p:pic>
      <p:pic>
        <p:nvPicPr>
          <p:cNvPr id="5" name="Picture 4" descr="Delta beta equals StartFraction 2 pi over lambda EndFraction Delta y sine theta.">
            <a:extLst>
              <a:ext uri="{FF2B5EF4-FFF2-40B4-BE49-F238E27FC236}">
                <a16:creationId xmlns:a16="http://schemas.microsoft.com/office/drawing/2014/main" id="{3D5110F6-CC09-6DCA-F21C-2B13999476FA}"/>
              </a:ext>
            </a:extLst>
          </p:cNvPr>
          <p:cNvPicPr>
            <a:picLocks noChangeAspect="1"/>
          </p:cNvPicPr>
          <p:nvPr/>
        </p:nvPicPr>
        <p:blipFill>
          <a:blip r:embed="rId4"/>
          <a:stretch>
            <a:fillRect/>
          </a:stretch>
        </p:blipFill>
        <p:spPr>
          <a:xfrm>
            <a:off x="1476500" y="5591120"/>
            <a:ext cx="2000000" cy="676190"/>
          </a:xfrm>
          <a:prstGeom prst="rect">
            <a:avLst/>
          </a:prstGeom>
        </p:spPr>
      </p:pic>
    </p:spTree>
    <p:extLst>
      <p:ext uri="{BB962C8B-B14F-4D97-AF65-F5344CB8AC3E}">
        <p14:creationId xmlns:p14="http://schemas.microsoft.com/office/powerpoint/2010/main" val="192271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ea typeface="+mn-ea"/>
                <a:cs typeface="+mn-cs"/>
              </a:rPr>
              <a:t>35-2 Intensity in Single-Slit Diffraction Pattern </a:t>
            </a:r>
            <a:r>
              <a:rPr lang="en-US" altLang="en-US" sz="2000" b="0" dirty="0">
                <a:latin typeface="Arial" panose="020B0604020202020204" pitchFamily="34" charset="0"/>
                <a:ea typeface="+mn-ea"/>
                <a:cs typeface="+mn-cs"/>
              </a:rPr>
              <a:t>(2 of 5)</a:t>
            </a:r>
            <a:endParaRPr lang="en-IN" sz="2000" b="0" dirty="0"/>
          </a:p>
        </p:txBody>
      </p:sp>
      <p:sp>
        <p:nvSpPr>
          <p:cNvPr id="3" name="Content Placeholder 2"/>
          <p:cNvSpPr>
            <a:spLocks noGrp="1"/>
          </p:cNvSpPr>
          <p:nvPr>
            <p:ph idx="1"/>
          </p:nvPr>
        </p:nvSpPr>
        <p:spPr>
          <a:xfrm>
            <a:off x="457200" y="1600201"/>
            <a:ext cx="8229600" cy="838199"/>
          </a:xfrm>
        </p:spPr>
        <p:txBody>
          <a:bodyPr/>
          <a:lstStyle/>
          <a:p>
            <a:pPr marL="0" lvl="0" indent="0" fontAlgn="base">
              <a:spcBef>
                <a:spcPts val="700"/>
              </a:spcBef>
              <a:spcAft>
                <a:spcPct val="0"/>
              </a:spcAft>
              <a:buClrTx/>
              <a:buSzTx/>
              <a:buNone/>
              <a:defRPr/>
            </a:pPr>
            <a:r>
              <a:rPr lang="en-US" altLang="en-US" sz="2600" dirty="0">
                <a:latin typeface="Arial" panose="020B0604020202020204" pitchFamily="34" charset="0"/>
              </a:rPr>
              <a:t>Phasor diagrams give us the intensity as a function of angle.</a:t>
            </a:r>
          </a:p>
        </p:txBody>
      </p:sp>
      <p:pic>
        <p:nvPicPr>
          <p:cNvPr id="4" name="Picture 3" descr="The figure consists of four parts labeled (&quot;a&quot;), (b), (c), and (d), respectively, and illustrates phasor diagrams for four different angles theta.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38399"/>
            <a:ext cx="6858000" cy="36052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35-2 Intensity in Single-Slit Diffraction Pattern </a:t>
            </a:r>
            <a:r>
              <a:rPr lang="en-US" altLang="en-US" sz="2000" b="0" dirty="0">
                <a:latin typeface="Arial" panose="020B0604020202020204" pitchFamily="34" charset="0"/>
              </a:rPr>
              <a:t>(3 of 5)</a:t>
            </a:r>
            <a:endParaRPr lang="en-IN" sz="2000" b="0" dirty="0"/>
          </a:p>
        </p:txBody>
      </p:sp>
      <p:sp>
        <p:nvSpPr>
          <p:cNvPr id="3" name="Content Placeholder 2"/>
          <p:cNvSpPr>
            <a:spLocks noGrp="1"/>
          </p:cNvSpPr>
          <p:nvPr>
            <p:ph idx="1"/>
          </p:nvPr>
        </p:nvSpPr>
        <p:spPr>
          <a:xfrm>
            <a:off x="457200" y="1600200"/>
            <a:ext cx="8229600" cy="914400"/>
          </a:xfrm>
        </p:spPr>
        <p:txBody>
          <a:bodyPr/>
          <a:lstStyle/>
          <a:p>
            <a:pPr marL="0" indent="0">
              <a:spcBef>
                <a:spcPts val="1200"/>
              </a:spcBef>
              <a:buNone/>
            </a:pPr>
            <a:r>
              <a:rPr lang="en-US" sz="2600" dirty="0">
                <a:latin typeface="Arial" panose="020B0604020202020204" pitchFamily="34" charset="0"/>
              </a:rPr>
              <a:t>Taking the limit as the width becomes infinitesimally small gives the field as a function of angle:</a:t>
            </a:r>
          </a:p>
        </p:txBody>
      </p:sp>
      <p:graphicFrame>
        <p:nvGraphicFramePr>
          <p:cNvPr id="4" name="Object 3" descr="E subscript theta Baseline equals E subscript 0 Baseline StartFraction sine beta divided by 2 over beta divided by 2 EndFraction."/>
          <p:cNvGraphicFramePr>
            <a:graphicFrameLocks noChangeAspect="1"/>
          </p:cNvGraphicFramePr>
          <p:nvPr>
            <p:extLst>
              <p:ext uri="{D42A27DB-BD31-4B8C-83A1-F6EECF244321}">
                <p14:modId xmlns:p14="http://schemas.microsoft.com/office/powerpoint/2010/main" val="972925036"/>
              </p:ext>
            </p:extLst>
          </p:nvPr>
        </p:nvGraphicFramePr>
        <p:xfrm>
          <a:off x="984250" y="3219450"/>
          <a:ext cx="2171700" cy="850900"/>
        </p:xfrm>
        <a:graphic>
          <a:graphicData uri="http://schemas.openxmlformats.org/presentationml/2006/ole">
            <mc:AlternateContent xmlns:mc="http://schemas.openxmlformats.org/markup-compatibility/2006">
              <mc:Choice xmlns:v="urn:schemas-microsoft-com:vml" Requires="v">
                <p:oleObj name="Equation" r:id="rId3" imgW="2171520" imgH="850680" progId="Equation.DSMT4">
                  <p:embed/>
                </p:oleObj>
              </mc:Choice>
              <mc:Fallback>
                <p:oleObj name="Equation" r:id="rId3" imgW="2171520" imgH="850680" progId="Equation.DSMT4">
                  <p:embed/>
                  <p:pic>
                    <p:nvPicPr>
                      <p:cNvPr id="0" name=""/>
                      <p:cNvPicPr/>
                      <p:nvPr/>
                    </p:nvPicPr>
                    <p:blipFill>
                      <a:blip r:embed="rId4"/>
                      <a:stretch>
                        <a:fillRect/>
                      </a:stretch>
                    </p:blipFill>
                    <p:spPr>
                      <a:xfrm>
                        <a:off x="984250" y="3219450"/>
                        <a:ext cx="2171700" cy="850900"/>
                      </a:xfrm>
                      <a:prstGeom prst="rect">
                        <a:avLst/>
                      </a:prstGeom>
                    </p:spPr>
                  </p:pic>
                </p:oleObj>
              </mc:Fallback>
            </mc:AlternateContent>
          </a:graphicData>
        </a:graphic>
      </p:graphicFrame>
      <p:pic>
        <p:nvPicPr>
          <p:cNvPr id="10" name="Picture 6" descr="The figure illustrates the amplitude E subscript theta as a function of theta for single-slit diffraction. Long description is available in notes, press F6">
            <a:extLst>
              <a:ext uri="{FF2B5EF4-FFF2-40B4-BE49-F238E27FC236}">
                <a16:creationId xmlns:a16="http://schemas.microsoft.com/office/drawing/2014/main" id="{222FB4FF-3252-4859-A0A6-ED9C68365A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2731"/>
          <a:stretch>
            <a:fillRect/>
          </a:stretch>
        </p:blipFill>
        <p:spPr bwMode="auto">
          <a:xfrm>
            <a:off x="4800600" y="2590800"/>
            <a:ext cx="3674341" cy="370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46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35-2 Intensity in Single-Slit Diffraction Pattern </a:t>
            </a:r>
            <a:r>
              <a:rPr lang="en-US" altLang="en-US" sz="2000" b="0" dirty="0">
                <a:latin typeface="Arial" panose="020B0604020202020204" pitchFamily="34" charset="0"/>
              </a:rPr>
              <a:t>(4 of 5)</a:t>
            </a:r>
            <a:endParaRPr lang="en-IN" sz="2000" b="0" dirty="0"/>
          </a:p>
        </p:txBody>
      </p:sp>
      <p:sp>
        <p:nvSpPr>
          <p:cNvPr id="3" name="Content Placeholder 2"/>
          <p:cNvSpPr>
            <a:spLocks noGrp="1"/>
          </p:cNvSpPr>
          <p:nvPr>
            <p:ph idx="1"/>
          </p:nvPr>
        </p:nvSpPr>
        <p:spPr>
          <a:xfrm>
            <a:off x="457199" y="1600200"/>
            <a:ext cx="8328603" cy="914400"/>
          </a:xfrm>
        </p:spPr>
        <p:txBody>
          <a:bodyPr/>
          <a:lstStyle/>
          <a:p>
            <a:pPr marL="0" indent="0">
              <a:spcBef>
                <a:spcPts val="1200"/>
              </a:spcBef>
              <a:buNone/>
            </a:pPr>
            <a:r>
              <a:rPr lang="en-US" sz="2600" dirty="0">
                <a:latin typeface="Arial" panose="020B0604020202020204" pitchFamily="34" charset="0"/>
              </a:rPr>
              <a:t>Finally, we have the phase difference and the intensity as a function of angle:</a:t>
            </a:r>
          </a:p>
        </p:txBody>
      </p:sp>
      <p:pic>
        <p:nvPicPr>
          <p:cNvPr id="6" name="Picture 5" descr="beta equals StartFraction 2 pi over lambda EndFraction D sine theta.">
            <a:extLst>
              <a:ext uri="{FF2B5EF4-FFF2-40B4-BE49-F238E27FC236}">
                <a16:creationId xmlns:a16="http://schemas.microsoft.com/office/drawing/2014/main" id="{AB668472-E8AD-E82C-5960-B114C6CCEC12}"/>
              </a:ext>
            </a:extLst>
          </p:cNvPr>
          <p:cNvPicPr>
            <a:picLocks noChangeAspect="1"/>
          </p:cNvPicPr>
          <p:nvPr/>
        </p:nvPicPr>
        <p:blipFill>
          <a:blip r:embed="rId3"/>
          <a:stretch>
            <a:fillRect/>
          </a:stretch>
        </p:blipFill>
        <p:spPr>
          <a:xfrm>
            <a:off x="3308607" y="2748012"/>
            <a:ext cx="2057143" cy="790476"/>
          </a:xfrm>
          <a:prstGeom prst="rect">
            <a:avLst/>
          </a:prstGeom>
        </p:spPr>
      </p:pic>
      <p:sp>
        <p:nvSpPr>
          <p:cNvPr id="10" name="Content Placeholder 2"/>
          <p:cNvSpPr txBox="1">
            <a:spLocks/>
          </p:cNvSpPr>
          <p:nvPr/>
        </p:nvSpPr>
        <p:spPr>
          <a:xfrm>
            <a:off x="457199" y="3581400"/>
            <a:ext cx="609601" cy="40583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200"/>
              </a:spcBef>
              <a:buNone/>
            </a:pPr>
            <a:r>
              <a:rPr lang="en-US" sz="2600" dirty="0">
                <a:latin typeface="Arial" panose="020B0604020202020204" pitchFamily="34" charset="0"/>
              </a:rPr>
              <a:t>and</a:t>
            </a:r>
          </a:p>
        </p:txBody>
      </p:sp>
      <p:pic>
        <p:nvPicPr>
          <p:cNvPr id="7" name="Picture 6" descr="I subscript theta Baseline equals I subscript 0 Baseline (StartFraction sine beta divided by 2 over beta divided by 2 EndFraction) squared.">
            <a:extLst>
              <a:ext uri="{FF2B5EF4-FFF2-40B4-BE49-F238E27FC236}">
                <a16:creationId xmlns:a16="http://schemas.microsoft.com/office/drawing/2014/main" id="{5B4E23A7-21DE-5CCD-DDEC-D5555F8E4E32}"/>
              </a:ext>
            </a:extLst>
          </p:cNvPr>
          <p:cNvPicPr>
            <a:picLocks noChangeAspect="1"/>
          </p:cNvPicPr>
          <p:nvPr/>
        </p:nvPicPr>
        <p:blipFill>
          <a:blip r:embed="rId4"/>
          <a:stretch>
            <a:fillRect/>
          </a:stretch>
        </p:blipFill>
        <p:spPr>
          <a:xfrm>
            <a:off x="3089559" y="4495800"/>
            <a:ext cx="2495238" cy="990476"/>
          </a:xfrm>
          <a:prstGeom prst="rect">
            <a:avLst/>
          </a:prstGeom>
        </p:spPr>
      </p:pic>
    </p:spTree>
    <p:extLst>
      <p:ext uri="{BB962C8B-B14F-4D97-AF65-F5344CB8AC3E}">
        <p14:creationId xmlns:p14="http://schemas.microsoft.com/office/powerpoint/2010/main" val="401888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238DF3-DD94-7F19-778C-51EAC581357A}"/>
              </a:ext>
            </a:extLst>
          </p:cNvPr>
          <p:cNvSpPr>
            <a:spLocks noGrp="1"/>
          </p:cNvSpPr>
          <p:nvPr>
            <p:ph type="title"/>
          </p:nvPr>
        </p:nvSpPr>
        <p:spPr/>
        <p:txBody>
          <a:bodyPr/>
          <a:lstStyle/>
          <a:p>
            <a:r>
              <a:rPr lang="en-US" altLang="en-US" dirty="0">
                <a:latin typeface="Arial" panose="020B0604020202020204" pitchFamily="34" charset="0"/>
              </a:rPr>
              <a:t>35-2 Intensity in Single-Slit Diffraction Pattern </a:t>
            </a:r>
            <a:r>
              <a:rPr lang="en-US" altLang="en-US" sz="2000" b="0" dirty="0">
                <a:latin typeface="Arial" panose="020B0604020202020204" pitchFamily="34" charset="0"/>
              </a:rPr>
              <a:t>(5 of 5)</a:t>
            </a:r>
            <a:endParaRPr lang="en-CA" sz="2000" dirty="0"/>
          </a:p>
        </p:txBody>
      </p:sp>
      <p:sp>
        <p:nvSpPr>
          <p:cNvPr id="4" name="Content Placeholder 3"/>
          <p:cNvSpPr>
            <a:spLocks noGrp="1"/>
          </p:cNvSpPr>
          <p:nvPr>
            <p:ph idx="1"/>
          </p:nvPr>
        </p:nvSpPr>
        <p:spPr/>
        <p:txBody>
          <a:bodyPr/>
          <a:lstStyle/>
          <a:p>
            <a:pPr marL="0" indent="0">
              <a:spcBef>
                <a:spcPts val="700"/>
              </a:spcBef>
              <a:buNone/>
            </a:pPr>
            <a:r>
              <a:rPr lang="en-US" sz="2600" b="1" dirty="0"/>
              <a:t>Example 35-3: Intensity at secondary maxima.</a:t>
            </a:r>
          </a:p>
          <a:p>
            <a:pPr marL="0" indent="0">
              <a:spcBef>
                <a:spcPts val="700"/>
              </a:spcBef>
              <a:buNone/>
            </a:pPr>
            <a:r>
              <a:rPr lang="en-US" sz="2600" dirty="0"/>
              <a:t>Estimate the intensities of the first two secondary maxima to either side of the central maximum.</a:t>
            </a:r>
          </a:p>
        </p:txBody>
      </p:sp>
    </p:spTree>
    <p:extLst>
      <p:ext uri="{BB962C8B-B14F-4D97-AF65-F5344CB8AC3E}">
        <p14:creationId xmlns:p14="http://schemas.microsoft.com/office/powerpoint/2010/main" val="329760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35-3 Diffraction in the Double-Slit Experiment </a:t>
            </a:r>
            <a:r>
              <a:rPr lang="en-US" altLang="en-US" sz="2000" b="0" dirty="0">
                <a:latin typeface="Arial" panose="020B0604020202020204" pitchFamily="34" charset="0"/>
              </a:rPr>
              <a:t>(1 of 3)</a:t>
            </a:r>
            <a:endParaRPr lang="en-IN" sz="2000" b="0" dirty="0"/>
          </a:p>
        </p:txBody>
      </p:sp>
      <p:sp>
        <p:nvSpPr>
          <p:cNvPr id="10" name="Content Placeholder 2"/>
          <p:cNvSpPr>
            <a:spLocks noGrp="1"/>
          </p:cNvSpPr>
          <p:nvPr>
            <p:ph idx="1"/>
          </p:nvPr>
        </p:nvSpPr>
        <p:spPr>
          <a:xfrm>
            <a:off x="457200" y="1600200"/>
            <a:ext cx="8204200" cy="771525"/>
          </a:xfrm>
        </p:spPr>
        <p:txBody>
          <a:bodyPr/>
          <a:lstStyle/>
          <a:p>
            <a:pPr marL="0" indent="0">
              <a:spcBef>
                <a:spcPts val="1000"/>
              </a:spcBef>
              <a:buNone/>
            </a:pPr>
            <a:r>
              <a:rPr lang="en-US" sz="2600" dirty="0">
                <a:latin typeface="Arial" panose="020B0604020202020204" pitchFamily="34" charset="0"/>
              </a:rPr>
              <a:t>The double-slit experiment also exhibits diffraction effects, as the slits have a finite width. This means the</a:t>
            </a:r>
          </a:p>
        </p:txBody>
      </p:sp>
      <p:sp>
        <p:nvSpPr>
          <p:cNvPr id="13" name="Content Placeholder 2"/>
          <p:cNvSpPr txBox="1">
            <a:spLocks/>
          </p:cNvSpPr>
          <p:nvPr/>
        </p:nvSpPr>
        <p:spPr>
          <a:xfrm>
            <a:off x="457200" y="2371725"/>
            <a:ext cx="3213100" cy="4508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Font typeface="Arial" panose="020B0604020202020204" pitchFamily="34" charset="0"/>
              <a:buNone/>
            </a:pPr>
            <a:r>
              <a:rPr lang="en-US" sz="2600" dirty="0">
                <a:latin typeface="Arial" panose="020B0604020202020204" pitchFamily="34" charset="0"/>
              </a:rPr>
              <a:t>amplitude at an angle</a:t>
            </a:r>
          </a:p>
        </p:txBody>
      </p:sp>
      <p:graphicFrame>
        <p:nvGraphicFramePr>
          <p:cNvPr id="11" name="Object 4" descr="theta">
            <a:extLst>
              <a:ext uri="{FF2B5EF4-FFF2-40B4-BE49-F238E27FC236}">
                <a16:creationId xmlns:a16="http://schemas.microsoft.com/office/drawing/2014/main" id="{C217A7A1-9F54-4595-93B6-848557DE0279}"/>
              </a:ext>
            </a:extLst>
          </p:cNvPr>
          <p:cNvGraphicFramePr>
            <a:graphicFrameLocks noChangeAspect="1"/>
          </p:cNvGraphicFramePr>
          <p:nvPr>
            <p:extLst>
              <p:ext uri="{D42A27DB-BD31-4B8C-83A1-F6EECF244321}">
                <p14:modId xmlns:p14="http://schemas.microsoft.com/office/powerpoint/2010/main" val="966288490"/>
              </p:ext>
            </p:extLst>
          </p:nvPr>
        </p:nvGraphicFramePr>
        <p:xfrm>
          <a:off x="3663950" y="2438400"/>
          <a:ext cx="228600" cy="317500"/>
        </p:xfrm>
        <a:graphic>
          <a:graphicData uri="http://schemas.openxmlformats.org/presentationml/2006/ole">
            <mc:AlternateContent xmlns:mc="http://schemas.openxmlformats.org/markup-compatibility/2006">
              <mc:Choice xmlns:v="urn:schemas-microsoft-com:vml" Requires="v">
                <p:oleObj name="Equation" r:id="rId3" imgW="228600" imgH="317160" progId="Equation.DSMT4">
                  <p:embed/>
                </p:oleObj>
              </mc:Choice>
              <mc:Fallback>
                <p:oleObj name="Equation" r:id="rId3" imgW="228600" imgH="317160" progId="Equation.DSMT4">
                  <p:embed/>
                  <p:pic>
                    <p:nvPicPr>
                      <p:cNvPr id="30724" name="Object 4" descr="theta">
                        <a:extLst>
                          <a:ext uri="{FF2B5EF4-FFF2-40B4-BE49-F238E27FC236}">
                            <a16:creationId xmlns:a16="http://schemas.microsoft.com/office/drawing/2014/main" id="{C217A7A1-9F54-4595-93B6-848557DE0279}"/>
                          </a:ext>
                        </a:extLst>
                      </p:cNvPr>
                      <p:cNvPicPr>
                        <a:picLocks noChangeAspect="1" noChangeArrowheads="1"/>
                      </p:cNvPicPr>
                      <p:nvPr/>
                    </p:nvPicPr>
                    <p:blipFill>
                      <a:blip r:embed="rId4"/>
                      <a:srcRect/>
                      <a:stretch>
                        <a:fillRect/>
                      </a:stretch>
                    </p:blipFill>
                    <p:spPr bwMode="auto">
                      <a:xfrm>
                        <a:off x="3663950" y="2438400"/>
                        <a:ext cx="228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ontent Placeholder 2"/>
          <p:cNvSpPr txBox="1">
            <a:spLocks/>
          </p:cNvSpPr>
          <p:nvPr/>
        </p:nvSpPr>
        <p:spPr>
          <a:xfrm>
            <a:off x="3971925" y="2381250"/>
            <a:ext cx="4622800" cy="4508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will be modified by the same</a:t>
            </a:r>
          </a:p>
        </p:txBody>
      </p:sp>
      <p:sp>
        <p:nvSpPr>
          <p:cNvPr id="15" name="Content Placeholder 2"/>
          <p:cNvSpPr txBox="1">
            <a:spLocks/>
          </p:cNvSpPr>
          <p:nvPr/>
        </p:nvSpPr>
        <p:spPr>
          <a:xfrm>
            <a:off x="444500" y="2755900"/>
            <a:ext cx="7937500" cy="4508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factor as in the single-slit experiment:</a:t>
            </a:r>
          </a:p>
        </p:txBody>
      </p:sp>
      <p:pic>
        <p:nvPicPr>
          <p:cNvPr id="4" name="Picture 3" descr="E subscript theta 0 Baseline equals 2 E subscript 0 Baseline (StartFraction sine beta divided by 2 over beta divided by 2 EndFraction) cosine StartFraction delta over 2 EndFraction.">
            <a:extLst>
              <a:ext uri="{FF2B5EF4-FFF2-40B4-BE49-F238E27FC236}">
                <a16:creationId xmlns:a16="http://schemas.microsoft.com/office/drawing/2014/main" id="{47651AB7-874B-FDED-3AAA-AC2150674AFE}"/>
              </a:ext>
            </a:extLst>
          </p:cNvPr>
          <p:cNvPicPr>
            <a:picLocks noChangeAspect="1"/>
          </p:cNvPicPr>
          <p:nvPr/>
        </p:nvPicPr>
        <p:blipFill>
          <a:blip r:embed="rId5"/>
          <a:stretch>
            <a:fillRect/>
          </a:stretch>
        </p:blipFill>
        <p:spPr>
          <a:xfrm>
            <a:off x="2800571" y="3590925"/>
            <a:ext cx="3542857" cy="923810"/>
          </a:xfrm>
          <a:prstGeom prst="rect">
            <a:avLst/>
          </a:prstGeom>
        </p:spPr>
      </p:pic>
      <p:sp>
        <p:nvSpPr>
          <p:cNvPr id="17" name="Content Placeholder 2"/>
          <p:cNvSpPr txBox="1">
            <a:spLocks/>
          </p:cNvSpPr>
          <p:nvPr/>
        </p:nvSpPr>
        <p:spPr>
          <a:xfrm>
            <a:off x="444500" y="4794250"/>
            <a:ext cx="7937500" cy="84455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The intensity is, as usual, proportional to the square of the field.</a:t>
            </a:r>
          </a:p>
        </p:txBody>
      </p:sp>
    </p:spTree>
    <p:extLst>
      <p:ext uri="{BB962C8B-B14F-4D97-AF65-F5344CB8AC3E}">
        <p14:creationId xmlns:p14="http://schemas.microsoft.com/office/powerpoint/2010/main" val="240653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35-3 Diffraction in the Double-Slit Experiment </a:t>
            </a:r>
            <a:r>
              <a:rPr lang="en-US" altLang="en-US" sz="2000" b="0" dirty="0">
                <a:latin typeface="Arial" panose="020B0604020202020204" pitchFamily="34" charset="0"/>
              </a:rPr>
              <a:t>(2 of 3)</a:t>
            </a:r>
            <a:endParaRPr lang="en-IN" sz="2000" b="0" dirty="0"/>
          </a:p>
        </p:txBody>
      </p:sp>
      <p:sp>
        <p:nvSpPr>
          <p:cNvPr id="10" name="Content Placeholder 2"/>
          <p:cNvSpPr>
            <a:spLocks noGrp="1"/>
          </p:cNvSpPr>
          <p:nvPr>
            <p:ph idx="1"/>
          </p:nvPr>
        </p:nvSpPr>
        <p:spPr>
          <a:xfrm>
            <a:off x="457200" y="1600200"/>
            <a:ext cx="3160713" cy="414338"/>
          </a:xfrm>
        </p:spPr>
        <p:txBody>
          <a:bodyPr/>
          <a:lstStyle/>
          <a:p>
            <a:pPr marL="0" indent="0">
              <a:spcBef>
                <a:spcPts val="1000"/>
              </a:spcBef>
              <a:buNone/>
            </a:pPr>
            <a:r>
              <a:rPr lang="en-US" sz="2600" dirty="0">
                <a:latin typeface="Arial" panose="020B0604020202020204" pitchFamily="34" charset="0"/>
              </a:rPr>
              <a:t>The diffraction factor</a:t>
            </a:r>
          </a:p>
        </p:txBody>
      </p:sp>
      <p:sp>
        <p:nvSpPr>
          <p:cNvPr id="5" name="Content Placeholder 2"/>
          <p:cNvSpPr txBox="1">
            <a:spLocks/>
          </p:cNvSpPr>
          <p:nvPr/>
        </p:nvSpPr>
        <p:spPr>
          <a:xfrm>
            <a:off x="457201" y="2014538"/>
            <a:ext cx="1904999" cy="42386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Font typeface="Arial" panose="020B0604020202020204" pitchFamily="34" charset="0"/>
              <a:buNone/>
            </a:pPr>
            <a:r>
              <a:rPr lang="en-US" sz="2600" dirty="0">
                <a:latin typeface="Arial" panose="020B0604020202020204" pitchFamily="34" charset="0"/>
              </a:rPr>
              <a:t>(depends on</a:t>
            </a:r>
          </a:p>
        </p:txBody>
      </p:sp>
      <p:graphicFrame>
        <p:nvGraphicFramePr>
          <p:cNvPr id="3" name="Object 2" descr="Beta)"/>
          <p:cNvGraphicFramePr>
            <a:graphicFrameLocks noChangeAspect="1"/>
          </p:cNvGraphicFramePr>
          <p:nvPr>
            <p:extLst>
              <p:ext uri="{D42A27DB-BD31-4B8C-83A1-F6EECF244321}">
                <p14:modId xmlns:p14="http://schemas.microsoft.com/office/powerpoint/2010/main" val="3719380306"/>
              </p:ext>
            </p:extLst>
          </p:nvPr>
        </p:nvGraphicFramePr>
        <p:xfrm>
          <a:off x="2351088" y="2043113"/>
          <a:ext cx="381000" cy="368300"/>
        </p:xfrm>
        <a:graphic>
          <a:graphicData uri="http://schemas.openxmlformats.org/presentationml/2006/ole">
            <mc:AlternateContent xmlns:mc="http://schemas.openxmlformats.org/markup-compatibility/2006">
              <mc:Choice xmlns:v="urn:schemas-microsoft-com:vml" Requires="v">
                <p:oleObj name="Equation" r:id="rId3" imgW="380880" imgH="368280" progId="Equation.DSMT4">
                  <p:embed/>
                </p:oleObj>
              </mc:Choice>
              <mc:Fallback>
                <p:oleObj name="Equation" r:id="rId3" imgW="380880" imgH="368280" progId="Equation.DSMT4">
                  <p:embed/>
                  <p:pic>
                    <p:nvPicPr>
                      <p:cNvPr id="0" name=""/>
                      <p:cNvPicPr/>
                      <p:nvPr/>
                    </p:nvPicPr>
                    <p:blipFill>
                      <a:blip r:embed="rId4"/>
                      <a:stretch>
                        <a:fillRect/>
                      </a:stretch>
                    </p:blipFill>
                    <p:spPr>
                      <a:xfrm>
                        <a:off x="2351088" y="2043113"/>
                        <a:ext cx="381000" cy="368300"/>
                      </a:xfrm>
                      <a:prstGeom prst="rect">
                        <a:avLst/>
                      </a:prstGeom>
                    </p:spPr>
                  </p:pic>
                </p:oleObj>
              </mc:Fallback>
            </mc:AlternateContent>
          </a:graphicData>
        </a:graphic>
      </p:graphicFrame>
      <p:sp>
        <p:nvSpPr>
          <p:cNvPr id="6" name="Content Placeholder 2"/>
          <p:cNvSpPr txBox="1">
            <a:spLocks/>
          </p:cNvSpPr>
          <p:nvPr/>
        </p:nvSpPr>
        <p:spPr>
          <a:xfrm>
            <a:off x="2801146" y="2014538"/>
            <a:ext cx="1554953" cy="42386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appears</a:t>
            </a:r>
          </a:p>
        </p:txBody>
      </p:sp>
      <p:sp>
        <p:nvSpPr>
          <p:cNvPr id="7" name="Content Placeholder 2"/>
          <p:cNvSpPr txBox="1">
            <a:spLocks/>
          </p:cNvSpPr>
          <p:nvPr/>
        </p:nvSpPr>
        <p:spPr>
          <a:xfrm>
            <a:off x="496893" y="2428876"/>
            <a:ext cx="3770305" cy="157667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as an “envelope” modifying the more rapidly varying interference factor</a:t>
            </a:r>
          </a:p>
        </p:txBody>
      </p:sp>
      <p:sp>
        <p:nvSpPr>
          <p:cNvPr id="9" name="Content Placeholder 2"/>
          <p:cNvSpPr txBox="1">
            <a:spLocks/>
          </p:cNvSpPr>
          <p:nvPr/>
        </p:nvSpPr>
        <p:spPr>
          <a:xfrm>
            <a:off x="496893" y="4029076"/>
            <a:ext cx="1865307" cy="46672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t>(depends on</a:t>
            </a:r>
          </a:p>
        </p:txBody>
      </p:sp>
      <p:graphicFrame>
        <p:nvGraphicFramePr>
          <p:cNvPr id="13" name="Object 12" descr="delta)."/>
          <p:cNvGraphicFramePr>
            <a:graphicFrameLocks noChangeAspect="1"/>
          </p:cNvGraphicFramePr>
          <p:nvPr>
            <p:extLst>
              <p:ext uri="{D42A27DB-BD31-4B8C-83A1-F6EECF244321}">
                <p14:modId xmlns:p14="http://schemas.microsoft.com/office/powerpoint/2010/main" val="2423899012"/>
              </p:ext>
            </p:extLst>
          </p:nvPr>
        </p:nvGraphicFramePr>
        <p:xfrm>
          <a:off x="2376488" y="4071938"/>
          <a:ext cx="393700" cy="368300"/>
        </p:xfrm>
        <a:graphic>
          <a:graphicData uri="http://schemas.openxmlformats.org/presentationml/2006/ole">
            <mc:AlternateContent xmlns:mc="http://schemas.openxmlformats.org/markup-compatibility/2006">
              <mc:Choice xmlns:v="urn:schemas-microsoft-com:vml" Requires="v">
                <p:oleObj name="Equation" r:id="rId5" imgW="393480" imgH="368280" progId="Equation.DSMT4">
                  <p:embed/>
                </p:oleObj>
              </mc:Choice>
              <mc:Fallback>
                <p:oleObj name="Equation" r:id="rId5" imgW="393480" imgH="368280" progId="Equation.DSMT4">
                  <p:embed/>
                  <p:pic>
                    <p:nvPicPr>
                      <p:cNvPr id="0" name=""/>
                      <p:cNvPicPr/>
                      <p:nvPr/>
                    </p:nvPicPr>
                    <p:blipFill>
                      <a:blip r:embed="rId6"/>
                      <a:stretch>
                        <a:fillRect/>
                      </a:stretch>
                    </p:blipFill>
                    <p:spPr>
                      <a:xfrm>
                        <a:off x="2376488" y="4071938"/>
                        <a:ext cx="393700" cy="368300"/>
                      </a:xfrm>
                      <a:prstGeom prst="rect">
                        <a:avLst/>
                      </a:prstGeom>
                    </p:spPr>
                  </p:pic>
                </p:oleObj>
              </mc:Fallback>
            </mc:AlternateContent>
          </a:graphicData>
        </a:graphic>
      </p:graphicFrame>
      <p:pic>
        <p:nvPicPr>
          <p:cNvPr id="14" name="Picture 13" descr="The figure consists of three parts labeled (&quot;a&quot;), (b), and (c), respectively, and graphically illustrates the diffraction factor, interference factor, and the resultant intensity, I subscript theta as a function of theta. Long description is available in notes, press F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9899" y="1989138"/>
            <a:ext cx="4306594" cy="3696493"/>
          </a:xfrm>
          <a:prstGeom prst="rect">
            <a:avLst/>
          </a:prstGeom>
        </p:spPr>
      </p:pic>
    </p:spTree>
    <p:extLst>
      <p:ext uri="{BB962C8B-B14F-4D97-AF65-F5344CB8AC3E}">
        <p14:creationId xmlns:p14="http://schemas.microsoft.com/office/powerpoint/2010/main" val="107709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lstStyle/>
          <a:p>
            <a:r>
              <a:rPr lang="en-US" altLang="en-US" dirty="0">
                <a:latin typeface="Arial" panose="020B0604020202020204" pitchFamily="34" charset="0"/>
              </a:rPr>
              <a:t>35-3 Diffraction in the Double-Slit Experiment </a:t>
            </a:r>
            <a:r>
              <a:rPr lang="en-US" altLang="en-US" sz="2000" b="0" dirty="0">
                <a:latin typeface="Arial" panose="020B0604020202020204" pitchFamily="34" charset="0"/>
              </a:rPr>
              <a:t>(3 of 3)</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199" y="1600202"/>
            <a:ext cx="7010401" cy="1028698"/>
          </a:xfrm>
        </p:spPr>
        <p:txBody>
          <a:bodyPr/>
          <a:lstStyle/>
          <a:p>
            <a:pPr marL="0" indent="0">
              <a:spcBef>
                <a:spcPct val="50000"/>
              </a:spcBef>
              <a:buNone/>
              <a:defRPr/>
            </a:pPr>
            <a:r>
              <a:rPr lang="en-US" altLang="en-US" sz="2600" b="1" dirty="0"/>
              <a:t>Example 35-4: Diffraction plus interference.</a:t>
            </a:r>
          </a:p>
          <a:p>
            <a:pPr marL="0" indent="0">
              <a:spcBef>
                <a:spcPct val="50000"/>
              </a:spcBef>
              <a:buNone/>
              <a:defRPr/>
            </a:pPr>
            <a:r>
              <a:rPr lang="en-US" altLang="en-US" sz="2600" dirty="0"/>
              <a:t>Show why the central diffraction peak shown,</a:t>
            </a:r>
          </a:p>
        </p:txBody>
      </p:sp>
      <p:sp>
        <p:nvSpPr>
          <p:cNvPr id="6" name="TextBox 5">
            <a:extLst>
              <a:ext uri="{FF2B5EF4-FFF2-40B4-BE49-F238E27FC236}">
                <a16:creationId xmlns:a16="http://schemas.microsoft.com/office/drawing/2014/main" id="{66DB3D3D-2723-24DC-6304-1E0E22FAFC5F}"/>
              </a:ext>
            </a:extLst>
          </p:cNvPr>
          <p:cNvSpPr txBox="1"/>
          <p:nvPr/>
        </p:nvSpPr>
        <p:spPr>
          <a:xfrm>
            <a:off x="457199" y="2589494"/>
            <a:ext cx="3810000" cy="400110"/>
          </a:xfrm>
          <a:prstGeom prst="rect">
            <a:avLst/>
          </a:prstGeom>
          <a:noFill/>
        </p:spPr>
        <p:txBody>
          <a:bodyPr wrap="square" lIns="0" tIns="0" rIns="0" bIns="0">
            <a:spAutoFit/>
          </a:bodyPr>
          <a:lstStyle/>
          <a:p>
            <a:r>
              <a:rPr lang="en-US" altLang="en-US" sz="2600" dirty="0"/>
              <a:t>plotted for the case where</a:t>
            </a:r>
            <a:endParaRPr lang="en-CA" sz="2600" dirty="0"/>
          </a:p>
        </p:txBody>
      </p:sp>
      <p:pic>
        <p:nvPicPr>
          <p:cNvPr id="4" name="Picture 3" descr="d equals 6 D equals 60 lambda,">
            <a:extLst>
              <a:ext uri="{FF2B5EF4-FFF2-40B4-BE49-F238E27FC236}">
                <a16:creationId xmlns:a16="http://schemas.microsoft.com/office/drawing/2014/main" id="{848725F0-D855-BDEC-589B-4CF0AB6EBD00}"/>
              </a:ext>
            </a:extLst>
          </p:cNvPr>
          <p:cNvPicPr>
            <a:picLocks noChangeAspect="1"/>
          </p:cNvPicPr>
          <p:nvPr/>
        </p:nvPicPr>
        <p:blipFill>
          <a:blip r:embed="rId3"/>
          <a:stretch>
            <a:fillRect/>
          </a:stretch>
        </p:blipFill>
        <p:spPr>
          <a:xfrm>
            <a:off x="4362578" y="2651148"/>
            <a:ext cx="2057143" cy="371429"/>
          </a:xfrm>
          <a:prstGeom prst="rect">
            <a:avLst/>
          </a:prstGeom>
        </p:spPr>
      </p:pic>
      <p:sp>
        <p:nvSpPr>
          <p:cNvPr id="7" name="Content Placeholder 2">
            <a:extLst>
              <a:ext uri="{FF2B5EF4-FFF2-40B4-BE49-F238E27FC236}">
                <a16:creationId xmlns:a16="http://schemas.microsoft.com/office/drawing/2014/main" id="{B77A88DC-9363-417C-8412-379BF6ADEB45}"/>
              </a:ext>
            </a:extLst>
          </p:cNvPr>
          <p:cNvSpPr txBox="1">
            <a:spLocks/>
          </p:cNvSpPr>
          <p:nvPr/>
        </p:nvSpPr>
        <p:spPr>
          <a:xfrm>
            <a:off x="457199" y="3044825"/>
            <a:ext cx="4876801" cy="4603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contains 11 interference fringes.</a:t>
            </a:r>
          </a:p>
        </p:txBody>
      </p:sp>
      <p:pic>
        <p:nvPicPr>
          <p:cNvPr id="2" name="Picture 1" descr="The figure consists part labeled (c), respectively, and graphically illustrates the diffraction factor, interference factor, and the resultant intensity, I subscript theta as a function of theta. Long description is available in notes, press F6"/>
          <p:cNvPicPr>
            <a:picLocks noChangeAspect="1"/>
          </p:cNvPicPr>
          <p:nvPr/>
        </p:nvPicPr>
        <p:blipFill rotWithShape="1">
          <a:blip r:embed="rId4">
            <a:extLst>
              <a:ext uri="{28A0092B-C50C-407E-A947-70E740481C1C}">
                <a14:useLocalDpi xmlns:a14="http://schemas.microsoft.com/office/drawing/2010/main" val="0"/>
              </a:ext>
            </a:extLst>
          </a:blip>
          <a:srcRect t="68943"/>
          <a:stretch/>
        </p:blipFill>
        <p:spPr>
          <a:xfrm>
            <a:off x="792000" y="3942198"/>
            <a:ext cx="7560000" cy="20152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F7D4-35BD-FBB5-4D8C-33A5DBC7071D}"/>
              </a:ext>
            </a:extLst>
          </p:cNvPr>
          <p:cNvSpPr>
            <a:spLocks noGrp="1"/>
          </p:cNvSpPr>
          <p:nvPr>
            <p:ph type="title"/>
          </p:nvPr>
        </p:nvSpPr>
        <p:spPr/>
        <p:txBody>
          <a:bodyPr/>
          <a:lstStyle/>
          <a:p>
            <a:r>
              <a:rPr lang="en-US" dirty="0"/>
              <a:t>35-4 Interference vs. Diffraction</a:t>
            </a:r>
            <a:endParaRPr lang="en-CA" dirty="0"/>
          </a:p>
        </p:txBody>
      </p:sp>
      <p:sp>
        <p:nvSpPr>
          <p:cNvPr id="3" name="Content Placeholder 2">
            <a:extLst>
              <a:ext uri="{FF2B5EF4-FFF2-40B4-BE49-F238E27FC236}">
                <a16:creationId xmlns:a16="http://schemas.microsoft.com/office/drawing/2014/main" id="{87F6E284-E1F2-C361-0011-C08D889F11FB}"/>
              </a:ext>
            </a:extLst>
          </p:cNvPr>
          <p:cNvSpPr>
            <a:spLocks noGrp="1"/>
          </p:cNvSpPr>
          <p:nvPr>
            <p:ph idx="1"/>
          </p:nvPr>
        </p:nvSpPr>
        <p:spPr/>
        <p:txBody>
          <a:bodyPr/>
          <a:lstStyle/>
          <a:p>
            <a:r>
              <a:rPr lang="en-US" dirty="0"/>
              <a:t>The patterns due to interference and diffraction arise from the same phenomenon—the superposition of coherent waves of different phase.</a:t>
            </a:r>
          </a:p>
          <a:p>
            <a:r>
              <a:rPr lang="en-US" dirty="0"/>
              <a:t>In general, we use the word “diffraction” when referring to an analysis of many infinitesimal and usually contiguous sources. We use the term “interference” when we superpose the waves from a finite (and usually small) number of coherent sources.</a:t>
            </a:r>
            <a:endParaRPr lang="en-CA" dirty="0"/>
          </a:p>
        </p:txBody>
      </p:sp>
    </p:spTree>
    <p:extLst>
      <p:ext uri="{BB962C8B-B14F-4D97-AF65-F5344CB8AC3E}">
        <p14:creationId xmlns:p14="http://schemas.microsoft.com/office/powerpoint/2010/main" val="256592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35-5 Limits of Resolution; Circular Apertures </a:t>
            </a:r>
            <a:r>
              <a:rPr lang="en-US" altLang="en-US" sz="2000" b="0" dirty="0"/>
              <a:t>(1 of 5)</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8229600" cy="2666999"/>
          </a:xfrm>
        </p:spPr>
        <p:txBody>
          <a:bodyPr/>
          <a:lstStyle/>
          <a:p>
            <a:pPr marL="0" indent="0">
              <a:spcBef>
                <a:spcPct val="50000"/>
              </a:spcBef>
              <a:buNone/>
              <a:defRPr/>
            </a:pPr>
            <a:r>
              <a:rPr lang="en-US" altLang="en-US" sz="2600" dirty="0"/>
              <a:t>Resolution is the distance at which a lens can barely distinguish two separate objects.</a:t>
            </a:r>
          </a:p>
          <a:p>
            <a:pPr marL="0" indent="0">
              <a:spcBef>
                <a:spcPct val="50000"/>
              </a:spcBef>
              <a:buNone/>
              <a:defRPr/>
            </a:pPr>
            <a:r>
              <a:rPr lang="en-US" altLang="en-US" sz="2600" dirty="0"/>
              <a:t>Resolution is limited by aberrations and by diffraction. Aberrations can be minimized, but diffraction is unavoidable; it is due to the size of the lens compared to the wavelength of the light.</a:t>
            </a:r>
          </a:p>
        </p:txBody>
      </p:sp>
    </p:spTree>
    <p:extLst>
      <p:ext uri="{BB962C8B-B14F-4D97-AF65-F5344CB8AC3E}">
        <p14:creationId xmlns:p14="http://schemas.microsoft.com/office/powerpoint/2010/main" val="402957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35 </a:t>
            </a:r>
            <a:r>
              <a:rPr lang="en-US" altLang="en-US" sz="2000" b="0" dirty="0"/>
              <a:t>(1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7209416" cy="3352798"/>
          </a:xfrm>
        </p:spPr>
        <p:txBody>
          <a:bodyPr/>
          <a:lstStyle/>
          <a:p>
            <a:pPr>
              <a:buSzPts val="2800"/>
            </a:pPr>
            <a:r>
              <a:rPr lang="en-US" sz="2600" dirty="0">
                <a:latin typeface="Arial" panose="020B0604020202020204" pitchFamily="34" charset="0"/>
              </a:rPr>
              <a:t>Diffraction by a Single Slit or Disk</a:t>
            </a:r>
          </a:p>
          <a:p>
            <a:pPr>
              <a:buSzPts val="2800"/>
            </a:pPr>
            <a:r>
              <a:rPr lang="en-US" sz="2600" dirty="0">
                <a:latin typeface="Arial" panose="020B0604020202020204" pitchFamily="34" charset="0"/>
              </a:rPr>
              <a:t>Intensity in Single-Slit Diffraction Pattern</a:t>
            </a:r>
          </a:p>
          <a:p>
            <a:pPr>
              <a:buSzPts val="2800"/>
            </a:pPr>
            <a:r>
              <a:rPr lang="en-US" sz="2600" dirty="0">
                <a:latin typeface="Arial" panose="020B0604020202020204" pitchFamily="34" charset="0"/>
              </a:rPr>
              <a:t>Diffraction in the Double-Slit Experiment</a:t>
            </a:r>
          </a:p>
          <a:p>
            <a:pPr>
              <a:buSzPts val="2800"/>
            </a:pPr>
            <a:r>
              <a:rPr lang="en-US" sz="2600" dirty="0">
                <a:latin typeface="Arial" panose="020B0604020202020204" pitchFamily="34" charset="0"/>
              </a:rPr>
              <a:t>Interference vs. Diffraction</a:t>
            </a:r>
          </a:p>
          <a:p>
            <a:pPr>
              <a:buSzPts val="2800"/>
            </a:pPr>
            <a:r>
              <a:rPr lang="en-US" sz="2600" dirty="0">
                <a:latin typeface="Arial" panose="020B0604020202020204" pitchFamily="34" charset="0"/>
              </a:rPr>
              <a:t>Limits of Resolution; Circular Apertures</a:t>
            </a:r>
          </a:p>
          <a:p>
            <a:pPr>
              <a:buSzPts val="2800"/>
            </a:pPr>
            <a:r>
              <a:rPr lang="en-US" sz="2600" dirty="0">
                <a:latin typeface="Arial" panose="020B0604020202020204" pitchFamily="34" charset="0"/>
              </a:rPr>
              <a:t>Resolution of Telescopes and Microscopes; the</a:t>
            </a:r>
          </a:p>
        </p:txBody>
      </p:sp>
      <p:pic>
        <p:nvPicPr>
          <p:cNvPr id="4" name="Picture 3" descr="lambda">
            <a:extLst>
              <a:ext uri="{FF2B5EF4-FFF2-40B4-BE49-F238E27FC236}">
                <a16:creationId xmlns:a16="http://schemas.microsoft.com/office/drawing/2014/main" id="{E2BDAD72-8929-56C5-78FC-3EA30ED5F59C}"/>
              </a:ext>
            </a:extLst>
          </p:cNvPr>
          <p:cNvPicPr>
            <a:picLocks noChangeAspect="1"/>
          </p:cNvPicPr>
          <p:nvPr/>
        </p:nvPicPr>
        <p:blipFill>
          <a:blip r:embed="rId3"/>
          <a:stretch>
            <a:fillRect/>
          </a:stretch>
        </p:blipFill>
        <p:spPr>
          <a:xfrm>
            <a:off x="7646296" y="4589966"/>
            <a:ext cx="228571" cy="304762"/>
          </a:xfrm>
          <a:prstGeom prst="rect">
            <a:avLst/>
          </a:prstGeom>
        </p:spPr>
      </p:pic>
      <p:sp>
        <p:nvSpPr>
          <p:cNvPr id="6" name="Content Placeholder 2">
            <a:extLst>
              <a:ext uri="{FF2B5EF4-FFF2-40B4-BE49-F238E27FC236}">
                <a16:creationId xmlns:a16="http://schemas.microsoft.com/office/drawing/2014/main" id="{79792EF8-BE43-4772-B7D0-85A79A0B3B25}"/>
              </a:ext>
            </a:extLst>
          </p:cNvPr>
          <p:cNvSpPr txBox="1">
            <a:spLocks/>
          </p:cNvSpPr>
          <p:nvPr/>
        </p:nvSpPr>
        <p:spPr>
          <a:xfrm>
            <a:off x="7924800" y="4530028"/>
            <a:ext cx="762000" cy="3647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SzPts val="2800"/>
              <a:buNone/>
            </a:pPr>
            <a:r>
              <a:rPr lang="en-US" sz="2600" dirty="0">
                <a:latin typeface="Arial" panose="020B0604020202020204" pitchFamily="34" charset="0"/>
              </a:rPr>
              <a:t>Limit</a:t>
            </a:r>
          </a:p>
        </p:txBody>
      </p:sp>
      <p:sp>
        <p:nvSpPr>
          <p:cNvPr id="7" name="Content Placeholder 2">
            <a:extLst>
              <a:ext uri="{FF2B5EF4-FFF2-40B4-BE49-F238E27FC236}">
                <a16:creationId xmlns:a16="http://schemas.microsoft.com/office/drawing/2014/main" id="{79792EF8-BE43-4772-B7D0-85A79A0B3B25}"/>
              </a:ext>
            </a:extLst>
          </p:cNvPr>
          <p:cNvSpPr txBox="1">
            <a:spLocks/>
          </p:cNvSpPr>
          <p:nvPr/>
        </p:nvSpPr>
        <p:spPr>
          <a:xfrm>
            <a:off x="450028" y="5062368"/>
            <a:ext cx="8229600" cy="838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buSzPts val="2800"/>
            </a:pPr>
            <a:r>
              <a:rPr lang="en-US" sz="2600" dirty="0">
                <a:latin typeface="Arial" panose="020B0604020202020204" pitchFamily="34" charset="0"/>
              </a:rPr>
              <a:t>Resolution of the Human Eye and Useful Magnification</a:t>
            </a:r>
          </a:p>
        </p:txBody>
      </p:sp>
    </p:spTree>
    <p:extLst>
      <p:ext uri="{BB962C8B-B14F-4D97-AF65-F5344CB8AC3E}">
        <p14:creationId xmlns:p14="http://schemas.microsoft.com/office/powerpoint/2010/main" val="228116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35-5 Limits of Resolution; Circular Apertures </a:t>
            </a:r>
            <a:r>
              <a:rPr lang="en-US" altLang="en-US" sz="2000" b="0" dirty="0">
                <a:latin typeface="Arial" panose="020B0604020202020204" pitchFamily="34" charset="0"/>
              </a:rPr>
              <a:t>(2 of 5)</a:t>
            </a:r>
            <a:endParaRPr lang="en-IN" sz="2000" b="0" spc="-100" dirty="0"/>
          </a:p>
        </p:txBody>
      </p:sp>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76400"/>
            <a:ext cx="8077200" cy="838200"/>
          </a:xfrm>
        </p:spPr>
        <p:txBody>
          <a:bodyPr/>
          <a:lstStyle/>
          <a:p>
            <a:pPr marL="0" indent="0">
              <a:spcBef>
                <a:spcPts val="700"/>
              </a:spcBef>
              <a:buNone/>
              <a:defRPr/>
            </a:pPr>
            <a:r>
              <a:rPr lang="en-US" altLang="en-US" sz="2600" dirty="0"/>
              <a:t>For a circular aperture of diameter </a:t>
            </a:r>
            <a:r>
              <a:rPr lang="en-US" altLang="en-US" sz="2600" i="1" dirty="0"/>
              <a:t>D</a:t>
            </a:r>
            <a:r>
              <a:rPr lang="en-US" altLang="en-US" sz="2600" dirty="0"/>
              <a:t>, the central maximum has an angular width: </a:t>
            </a:r>
          </a:p>
        </p:txBody>
      </p:sp>
      <p:pic>
        <p:nvPicPr>
          <p:cNvPr id="5" name="Picture 4" descr="theta equals StartFraction 1.22 lambda over D EndFraction. [theta in radians]">
            <a:extLst>
              <a:ext uri="{FF2B5EF4-FFF2-40B4-BE49-F238E27FC236}">
                <a16:creationId xmlns:a16="http://schemas.microsoft.com/office/drawing/2014/main" id="{57F3DFDD-51CE-220B-C53D-53F063D71BA7}"/>
              </a:ext>
            </a:extLst>
          </p:cNvPr>
          <p:cNvPicPr>
            <a:picLocks noChangeAspect="1"/>
          </p:cNvPicPr>
          <p:nvPr/>
        </p:nvPicPr>
        <p:blipFill>
          <a:blip r:embed="rId3"/>
          <a:stretch>
            <a:fillRect/>
          </a:stretch>
        </p:blipFill>
        <p:spPr>
          <a:xfrm>
            <a:off x="2176762" y="2638436"/>
            <a:ext cx="4790476" cy="790476"/>
          </a:xfrm>
          <a:prstGeom prst="rect">
            <a:avLst/>
          </a:prstGeom>
        </p:spPr>
      </p:pic>
      <p:pic>
        <p:nvPicPr>
          <p:cNvPr id="4" name="Picture 3" descr="A graphical representation of the intensity of light across the diffraction pattern of a circular hole as a function of theta is shown.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3562262"/>
            <a:ext cx="3886200" cy="2725737"/>
          </a:xfrm>
          <a:prstGeom prst="rect">
            <a:avLst/>
          </a:prstGeom>
        </p:spPr>
      </p:pic>
    </p:spTree>
    <p:extLst>
      <p:ext uri="{BB962C8B-B14F-4D97-AF65-F5344CB8AC3E}">
        <p14:creationId xmlns:p14="http://schemas.microsoft.com/office/powerpoint/2010/main" val="382825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35-5 Limits of Resolution; Circular Apertures </a:t>
            </a:r>
            <a:r>
              <a:rPr lang="en-US" altLang="en-US" sz="2000" b="0" dirty="0">
                <a:latin typeface="Arial" panose="020B0604020202020204" pitchFamily="34" charset="0"/>
              </a:rPr>
              <a:t>(3 of 5)</a:t>
            </a:r>
            <a:endParaRPr lang="en-IN" sz="2000" b="0" spc="-100" dirty="0"/>
          </a:p>
        </p:txBody>
      </p:sp>
      <p:sp>
        <p:nvSpPr>
          <p:cNvPr id="2" name="Content Placeholder 1"/>
          <p:cNvSpPr>
            <a:spLocks noGrp="1"/>
          </p:cNvSpPr>
          <p:nvPr>
            <p:ph idx="1"/>
          </p:nvPr>
        </p:nvSpPr>
        <p:spPr>
          <a:xfrm>
            <a:off x="457200" y="1600202"/>
            <a:ext cx="8229600" cy="1219198"/>
          </a:xfrm>
        </p:spPr>
        <p:txBody>
          <a:bodyPr/>
          <a:lstStyle/>
          <a:p>
            <a:pPr marL="0" indent="0">
              <a:buNone/>
            </a:pPr>
            <a:r>
              <a:rPr lang="en-US" sz="2600" dirty="0"/>
              <a:t>The Rayleigh criterion states that two images are just resolvable when the center of one peak is over the first minimum of the other.</a:t>
            </a:r>
          </a:p>
        </p:txBody>
      </p:sp>
      <p:pic>
        <p:nvPicPr>
          <p:cNvPr id="3" name="Picture 2" descr="The figure illustrates the Rayleigh criterion and consists of two points labeled O and O prime, respectively, a convex lens, and a vertical scree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895600"/>
            <a:ext cx="3821130" cy="3240000"/>
          </a:xfrm>
          <a:prstGeom prst="rect">
            <a:avLst/>
          </a:prstGeom>
        </p:spPr>
      </p:pic>
    </p:spTree>
    <p:extLst>
      <p:ext uri="{BB962C8B-B14F-4D97-AF65-F5344CB8AC3E}">
        <p14:creationId xmlns:p14="http://schemas.microsoft.com/office/powerpoint/2010/main" val="359239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35-5 Limits of Resolution; Circular Apertures </a:t>
            </a:r>
            <a:r>
              <a:rPr lang="en-US" altLang="en-US" sz="2000" b="0" dirty="0">
                <a:latin typeface="Arial" panose="020B0604020202020204" pitchFamily="34" charset="0"/>
              </a:rPr>
              <a:t>(4 of 5)</a:t>
            </a:r>
            <a:endParaRPr lang="en-IN" sz="2000" b="0" spc="-100" dirty="0"/>
          </a:p>
        </p:txBody>
      </p:sp>
      <p:sp>
        <p:nvSpPr>
          <p:cNvPr id="2" name="Content Placeholder 1"/>
          <p:cNvSpPr>
            <a:spLocks noGrp="1"/>
          </p:cNvSpPr>
          <p:nvPr>
            <p:ph idx="1"/>
          </p:nvPr>
        </p:nvSpPr>
        <p:spPr>
          <a:xfrm>
            <a:off x="457200" y="1600201"/>
            <a:ext cx="8229600" cy="1549399"/>
          </a:xfrm>
        </p:spPr>
        <p:txBody>
          <a:bodyPr/>
          <a:lstStyle/>
          <a:p>
            <a:pPr marL="0" indent="0">
              <a:buNone/>
            </a:pPr>
            <a:r>
              <a:rPr lang="en-US" sz="2200" b="1" dirty="0"/>
              <a:t>Example 35-5: Hubble Space Telescope.</a:t>
            </a:r>
          </a:p>
          <a:p>
            <a:pPr marL="0" indent="0">
              <a:buNone/>
            </a:pPr>
            <a:r>
              <a:rPr lang="en-US" sz="2200" dirty="0"/>
              <a:t>The Hubble Space Telescope (H</a:t>
            </a:r>
            <a:r>
              <a:rPr lang="en-US" sz="100" dirty="0"/>
              <a:t> </a:t>
            </a:r>
            <a:r>
              <a:rPr lang="en-US" sz="2200" dirty="0"/>
              <a:t>S</a:t>
            </a:r>
            <a:r>
              <a:rPr lang="en-US" sz="100" dirty="0"/>
              <a:t> </a:t>
            </a:r>
            <a:r>
              <a:rPr lang="en-US" sz="2200" dirty="0"/>
              <a:t>T) is a reflecting telescope that was placed in orbit above the Earth’s atmosphere, so its resolution would not be limited by turbulence in the atmosphere. Its objective</a:t>
            </a:r>
          </a:p>
        </p:txBody>
      </p:sp>
      <p:sp>
        <p:nvSpPr>
          <p:cNvPr id="6" name="Content Placeholder 1"/>
          <p:cNvSpPr txBox="1">
            <a:spLocks/>
          </p:cNvSpPr>
          <p:nvPr/>
        </p:nvSpPr>
        <p:spPr>
          <a:xfrm>
            <a:off x="457200" y="3149600"/>
            <a:ext cx="4800600" cy="38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200" dirty="0"/>
              <a:t>diameter is 2.4 m. For visible light, say</a:t>
            </a:r>
          </a:p>
        </p:txBody>
      </p:sp>
      <p:pic>
        <p:nvPicPr>
          <p:cNvPr id="3" name="Picture 2" descr="lambda equals 550 n m,">
            <a:extLst>
              <a:ext uri="{FF2B5EF4-FFF2-40B4-BE49-F238E27FC236}">
                <a16:creationId xmlns:a16="http://schemas.microsoft.com/office/drawing/2014/main" id="{292ED8E0-8811-13AA-47EA-84C611B95BD6}"/>
              </a:ext>
            </a:extLst>
          </p:cNvPr>
          <p:cNvPicPr>
            <a:picLocks noChangeAspect="1"/>
          </p:cNvPicPr>
          <p:nvPr/>
        </p:nvPicPr>
        <p:blipFill>
          <a:blip r:embed="rId3"/>
          <a:stretch>
            <a:fillRect/>
          </a:stretch>
        </p:blipFill>
        <p:spPr>
          <a:xfrm>
            <a:off x="5254620" y="3174647"/>
            <a:ext cx="1485714" cy="342857"/>
          </a:xfrm>
          <a:prstGeom prst="rect">
            <a:avLst/>
          </a:prstGeom>
        </p:spPr>
      </p:pic>
      <p:sp>
        <p:nvSpPr>
          <p:cNvPr id="7" name="Content Placeholder 1"/>
          <p:cNvSpPr txBox="1">
            <a:spLocks/>
          </p:cNvSpPr>
          <p:nvPr/>
        </p:nvSpPr>
        <p:spPr>
          <a:xfrm>
            <a:off x="6798532" y="3138842"/>
            <a:ext cx="1887220" cy="38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estimate the</a:t>
            </a:r>
          </a:p>
        </p:txBody>
      </p:sp>
      <p:sp>
        <p:nvSpPr>
          <p:cNvPr id="8" name="Content Placeholder 1"/>
          <p:cNvSpPr txBox="1">
            <a:spLocks/>
          </p:cNvSpPr>
          <p:nvPr/>
        </p:nvSpPr>
        <p:spPr>
          <a:xfrm>
            <a:off x="457200" y="3530600"/>
            <a:ext cx="8458200" cy="1041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improvement in resolution the Hubble offers over Earth-bound telescopes, which are limited in resolution by movement of the Earth’s atmosphere to about half an arc second. (Each degree is</a:t>
            </a:r>
          </a:p>
        </p:txBody>
      </p:sp>
      <p:sp>
        <p:nvSpPr>
          <p:cNvPr id="11" name="Content Placeholder 1"/>
          <p:cNvSpPr txBox="1">
            <a:spLocks/>
          </p:cNvSpPr>
          <p:nvPr/>
        </p:nvSpPr>
        <p:spPr>
          <a:xfrm>
            <a:off x="463158" y="4544886"/>
            <a:ext cx="7080642" cy="32429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divided into 60 minutes each containing 60 seconds, so</a:t>
            </a:r>
          </a:p>
        </p:txBody>
      </p:sp>
      <p:graphicFrame>
        <p:nvGraphicFramePr>
          <p:cNvPr id="10" name="Object 5" descr="1 degrees equals 3600">
            <a:extLst>
              <a:ext uri="{FF2B5EF4-FFF2-40B4-BE49-F238E27FC236}">
                <a16:creationId xmlns:a16="http://schemas.microsoft.com/office/drawing/2014/main" id="{04CADDBB-059B-4317-B498-C1DFDB1CBB99}"/>
              </a:ext>
            </a:extLst>
          </p:cNvPr>
          <p:cNvGraphicFramePr>
            <a:graphicFrameLocks noChangeAspect="1"/>
          </p:cNvGraphicFramePr>
          <p:nvPr>
            <p:extLst>
              <p:ext uri="{D42A27DB-BD31-4B8C-83A1-F6EECF244321}">
                <p14:modId xmlns:p14="http://schemas.microsoft.com/office/powerpoint/2010/main" val="3901699143"/>
              </p:ext>
            </p:extLst>
          </p:nvPr>
        </p:nvGraphicFramePr>
        <p:xfrm>
          <a:off x="457200" y="4869177"/>
          <a:ext cx="1155700" cy="342900"/>
        </p:xfrm>
        <a:graphic>
          <a:graphicData uri="http://schemas.openxmlformats.org/presentationml/2006/ole">
            <mc:AlternateContent xmlns:mc="http://schemas.openxmlformats.org/markup-compatibility/2006">
              <mc:Choice xmlns:v="urn:schemas-microsoft-com:vml" Requires="v">
                <p:oleObj name="Equation" r:id="rId4" imgW="1155600" imgH="342720" progId="Equation.DSMT4">
                  <p:embed/>
                </p:oleObj>
              </mc:Choice>
              <mc:Fallback>
                <p:oleObj name="Equation" r:id="rId4" imgW="1155600" imgH="342720" progId="Equation.DSMT4">
                  <p:embed/>
                  <p:pic>
                    <p:nvPicPr>
                      <p:cNvPr id="40967" name="Object 5" descr="1 degrees equals 3600">
                        <a:extLst>
                          <a:ext uri="{FF2B5EF4-FFF2-40B4-BE49-F238E27FC236}">
                            <a16:creationId xmlns:a16="http://schemas.microsoft.com/office/drawing/2014/main" id="{04CADDBB-059B-4317-B498-C1DFDB1CBB99}"/>
                          </a:ext>
                        </a:extLst>
                      </p:cNvPr>
                      <p:cNvPicPr>
                        <a:picLocks noChangeAspect="1" noChangeArrowheads="1"/>
                      </p:cNvPicPr>
                      <p:nvPr/>
                    </p:nvPicPr>
                    <p:blipFill>
                      <a:blip r:embed="rId5"/>
                      <a:srcRect/>
                      <a:stretch>
                        <a:fillRect/>
                      </a:stretch>
                    </p:blipFill>
                    <p:spPr bwMode="auto">
                      <a:xfrm>
                        <a:off x="457200" y="4869177"/>
                        <a:ext cx="1155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ontent Placeholder 1"/>
          <p:cNvSpPr txBox="1">
            <a:spLocks/>
          </p:cNvSpPr>
          <p:nvPr/>
        </p:nvSpPr>
        <p:spPr>
          <a:xfrm>
            <a:off x="1688946" y="4900108"/>
            <a:ext cx="1968654" cy="35769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arc seconds.)</a:t>
            </a:r>
          </a:p>
        </p:txBody>
      </p:sp>
    </p:spTree>
    <p:extLst>
      <p:ext uri="{BB962C8B-B14F-4D97-AF65-F5344CB8AC3E}">
        <p14:creationId xmlns:p14="http://schemas.microsoft.com/office/powerpoint/2010/main" val="160396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35-5 Limits of Resolution; Circular Apertures </a:t>
            </a:r>
            <a:r>
              <a:rPr lang="en-US" altLang="en-US" sz="2000" b="0" dirty="0">
                <a:latin typeface="Arial" panose="020B0604020202020204" pitchFamily="34" charset="0"/>
              </a:rPr>
              <a:t>(5 of 5)</a:t>
            </a:r>
            <a:endParaRPr lang="en-IN" sz="2000" b="0" spc="-100" dirty="0"/>
          </a:p>
        </p:txBody>
      </p:sp>
      <p:sp>
        <p:nvSpPr>
          <p:cNvPr id="2" name="Content Placeholder 1"/>
          <p:cNvSpPr>
            <a:spLocks noGrp="1"/>
          </p:cNvSpPr>
          <p:nvPr>
            <p:ph idx="1"/>
          </p:nvPr>
        </p:nvSpPr>
        <p:spPr>
          <a:xfrm>
            <a:off x="457200" y="1600201"/>
            <a:ext cx="8229600" cy="2590799"/>
          </a:xfrm>
        </p:spPr>
        <p:txBody>
          <a:bodyPr/>
          <a:lstStyle/>
          <a:p>
            <a:pPr marL="0" indent="0">
              <a:buNone/>
            </a:pPr>
            <a:r>
              <a:rPr lang="en-US" sz="2600" b="1" dirty="0"/>
              <a:t>Example 35-6: Eye resolution.</a:t>
            </a:r>
          </a:p>
          <a:p>
            <a:pPr marL="0" indent="0">
              <a:buNone/>
            </a:pPr>
            <a:r>
              <a:rPr lang="en-US" sz="2600" dirty="0"/>
              <a:t>You are in an airplane at an altitude of 10,000 m. If you look down at the ground, estimate the minimum separation </a:t>
            </a:r>
            <a:r>
              <a:rPr lang="en-US" sz="2600" i="1" dirty="0"/>
              <a:t>s</a:t>
            </a:r>
            <a:r>
              <a:rPr lang="en-US" sz="2600" dirty="0"/>
              <a:t> between objects that you could distinguish. Could you count cars in a parking lot? Consider only diffraction, and assume your pupil is about 3.0 m</a:t>
            </a:r>
            <a:r>
              <a:rPr lang="en-US" sz="100" dirty="0"/>
              <a:t> </a:t>
            </a:r>
            <a:r>
              <a:rPr lang="en-US" sz="2600" dirty="0" err="1"/>
              <a:t>m</a:t>
            </a:r>
            <a:r>
              <a:rPr lang="en-US" sz="2600" dirty="0"/>
              <a:t> in</a:t>
            </a:r>
          </a:p>
        </p:txBody>
      </p:sp>
      <p:sp>
        <p:nvSpPr>
          <p:cNvPr id="12" name="Content Placeholder 1"/>
          <p:cNvSpPr txBox="1">
            <a:spLocks/>
          </p:cNvSpPr>
          <p:nvPr/>
        </p:nvSpPr>
        <p:spPr>
          <a:xfrm>
            <a:off x="457200" y="4191001"/>
            <a:ext cx="1981200" cy="533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600" dirty="0"/>
              <a:t>diameter and</a:t>
            </a:r>
          </a:p>
        </p:txBody>
      </p:sp>
      <p:pic>
        <p:nvPicPr>
          <p:cNvPr id="3" name="Picture 2" descr="lambda equals 550 n m.">
            <a:extLst>
              <a:ext uri="{FF2B5EF4-FFF2-40B4-BE49-F238E27FC236}">
                <a16:creationId xmlns:a16="http://schemas.microsoft.com/office/drawing/2014/main" id="{802DEBF1-3F28-058B-01CC-D8C0AE6EC9F6}"/>
              </a:ext>
            </a:extLst>
          </p:cNvPr>
          <p:cNvPicPr>
            <a:picLocks noChangeAspect="1"/>
          </p:cNvPicPr>
          <p:nvPr/>
        </p:nvPicPr>
        <p:blipFill>
          <a:blip r:embed="rId3"/>
          <a:stretch>
            <a:fillRect/>
          </a:stretch>
        </p:blipFill>
        <p:spPr>
          <a:xfrm>
            <a:off x="2457450" y="4229100"/>
            <a:ext cx="1704762" cy="390476"/>
          </a:xfrm>
          <a:prstGeom prst="rect">
            <a:avLst/>
          </a:prstGeom>
        </p:spPr>
      </p:pic>
    </p:spTree>
    <p:extLst>
      <p:ext uri="{BB962C8B-B14F-4D97-AF65-F5344CB8AC3E}">
        <p14:creationId xmlns:p14="http://schemas.microsoft.com/office/powerpoint/2010/main" val="3438104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6130"/>
            <a:ext cx="8229600" cy="615553"/>
          </a:xfrm>
        </p:spPr>
        <p:txBody>
          <a:bodyPr/>
          <a:lstStyle/>
          <a:p>
            <a:r>
              <a:rPr lang="en-US" altLang="en-US" dirty="0"/>
              <a:t>35-6 Resolution of Telescopes and  </a:t>
            </a:r>
            <a:endParaRPr lang="en-IN" sz="2000" b="0" dirty="0"/>
          </a:p>
        </p:txBody>
      </p:sp>
      <p:sp>
        <p:nvSpPr>
          <p:cNvPr id="9" name="TextBox 8">
            <a:extLst>
              <a:ext uri="{FF2B5EF4-FFF2-40B4-BE49-F238E27FC236}">
                <a16:creationId xmlns:a16="http://schemas.microsoft.com/office/drawing/2014/main" id="{9F45FDD9-072E-10D8-7C28-BA45C0A91B1A}"/>
              </a:ext>
            </a:extLst>
          </p:cNvPr>
          <p:cNvSpPr txBox="1"/>
          <p:nvPr/>
        </p:nvSpPr>
        <p:spPr>
          <a:xfrm>
            <a:off x="360378" y="805504"/>
            <a:ext cx="3810000" cy="615553"/>
          </a:xfrm>
          <a:prstGeom prst="rect">
            <a:avLst/>
          </a:prstGeom>
          <a:noFill/>
        </p:spPr>
        <p:txBody>
          <a:bodyPr wrap="square">
            <a:spAutoFit/>
          </a:bodyPr>
          <a:lstStyle/>
          <a:p>
            <a:r>
              <a:rPr lang="en-US" altLang="en-US" sz="3400" b="1" dirty="0">
                <a:solidFill>
                  <a:srgbClr val="007FA3"/>
                </a:solidFill>
              </a:rPr>
              <a:t>Microscopes; the</a:t>
            </a:r>
            <a:endParaRPr lang="en-CA" sz="3400" b="1" dirty="0">
              <a:solidFill>
                <a:srgbClr val="007FA3"/>
              </a:solidFill>
            </a:endParaRPr>
          </a:p>
        </p:txBody>
      </p:sp>
      <p:pic>
        <p:nvPicPr>
          <p:cNvPr id="10" name="Picture 9" descr="lambda">
            <a:extLst>
              <a:ext uri="{FF2B5EF4-FFF2-40B4-BE49-F238E27FC236}">
                <a16:creationId xmlns:a16="http://schemas.microsoft.com/office/drawing/2014/main" id="{1B7EB641-C440-2877-2FE1-18EFF14D205F}"/>
              </a:ext>
            </a:extLst>
          </p:cNvPr>
          <p:cNvPicPr>
            <a:picLocks noChangeAspect="1"/>
          </p:cNvPicPr>
          <p:nvPr/>
        </p:nvPicPr>
        <p:blipFill>
          <a:blip r:embed="rId3"/>
          <a:stretch>
            <a:fillRect/>
          </a:stretch>
        </p:blipFill>
        <p:spPr>
          <a:xfrm>
            <a:off x="4057688" y="928134"/>
            <a:ext cx="304762" cy="380952"/>
          </a:xfrm>
          <a:prstGeom prst="rect">
            <a:avLst/>
          </a:prstGeom>
        </p:spPr>
      </p:pic>
      <p:sp>
        <p:nvSpPr>
          <p:cNvPr id="7" name="TextBox 6">
            <a:extLst>
              <a:ext uri="{FF2B5EF4-FFF2-40B4-BE49-F238E27FC236}">
                <a16:creationId xmlns:a16="http://schemas.microsoft.com/office/drawing/2014/main" id="{CF46801F-F885-A8B4-3C53-982BC79D7D0E}"/>
              </a:ext>
            </a:extLst>
          </p:cNvPr>
          <p:cNvSpPr txBox="1"/>
          <p:nvPr/>
        </p:nvSpPr>
        <p:spPr>
          <a:xfrm>
            <a:off x="4351168" y="805505"/>
            <a:ext cx="2174389" cy="615553"/>
          </a:xfrm>
          <a:prstGeom prst="rect">
            <a:avLst/>
          </a:prstGeom>
          <a:noFill/>
        </p:spPr>
        <p:txBody>
          <a:bodyPr wrap="square">
            <a:spAutoFit/>
          </a:bodyPr>
          <a:lstStyle/>
          <a:p>
            <a:r>
              <a:rPr lang="en-US" altLang="en-US" sz="3400" b="1" dirty="0">
                <a:solidFill>
                  <a:srgbClr val="007FA3"/>
                </a:solidFill>
              </a:rPr>
              <a:t>Limit</a:t>
            </a:r>
            <a:r>
              <a:rPr lang="en-US" altLang="en-US" dirty="0"/>
              <a:t> </a:t>
            </a:r>
            <a:r>
              <a:rPr lang="en-US" altLang="en-US" sz="2000" b="0" dirty="0">
                <a:solidFill>
                  <a:srgbClr val="007FA3"/>
                </a:solidFill>
              </a:rPr>
              <a:t>(1 of 3)</a:t>
            </a:r>
            <a:r>
              <a:rPr lang="en-US" altLang="en-US" sz="1800" b="0" dirty="0"/>
              <a:t> </a:t>
            </a:r>
            <a:endParaRPr lang="en-CA"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0"/>
            <a:ext cx="8229600" cy="878627"/>
          </a:xfrm>
        </p:spPr>
        <p:txBody>
          <a:bodyPr/>
          <a:lstStyle/>
          <a:p>
            <a:pPr marL="0" lvl="0" indent="0">
              <a:buNone/>
            </a:pPr>
            <a:r>
              <a:rPr lang="en-US" altLang="en-US" sz="2600" dirty="0"/>
              <a:t>For telescopes, the resolution limit is as we have defined it:</a:t>
            </a:r>
          </a:p>
        </p:txBody>
      </p:sp>
      <p:pic>
        <p:nvPicPr>
          <p:cNvPr id="6" name="Picture 5" descr="theta equals StartFraction 1.22 lambda over D EndFraction. [theta in radians]">
            <a:extLst>
              <a:ext uri="{FF2B5EF4-FFF2-40B4-BE49-F238E27FC236}">
                <a16:creationId xmlns:a16="http://schemas.microsoft.com/office/drawing/2014/main" id="{8CAAD9B1-8325-42BF-2B31-1FDD68C7B984}"/>
              </a:ext>
            </a:extLst>
          </p:cNvPr>
          <p:cNvPicPr>
            <a:picLocks noChangeAspect="1"/>
          </p:cNvPicPr>
          <p:nvPr/>
        </p:nvPicPr>
        <p:blipFill>
          <a:blip r:embed="rId4"/>
          <a:stretch>
            <a:fillRect/>
          </a:stretch>
        </p:blipFill>
        <p:spPr>
          <a:xfrm>
            <a:off x="2265378" y="2590799"/>
            <a:ext cx="4790476" cy="790476"/>
          </a:xfrm>
          <a:prstGeom prst="rect">
            <a:avLst/>
          </a:prstGeom>
        </p:spPr>
      </p:pic>
      <p:sp>
        <p:nvSpPr>
          <p:cNvPr id="27" name="Content Placeholder 2">
            <a:extLst>
              <a:ext uri="{FF2B5EF4-FFF2-40B4-BE49-F238E27FC236}">
                <a16:creationId xmlns:a16="http://schemas.microsoft.com/office/drawing/2014/main" id="{143C6CA1-72AA-41E8-91BD-68E39ED1D5EC}"/>
              </a:ext>
            </a:extLst>
          </p:cNvPr>
          <p:cNvSpPr txBox="1">
            <a:spLocks/>
          </p:cNvSpPr>
          <p:nvPr/>
        </p:nvSpPr>
        <p:spPr>
          <a:xfrm>
            <a:off x="457200" y="3724692"/>
            <a:ext cx="7848600" cy="92350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For microscopes, assuming the object is at the focal point, the resolving power is given by</a:t>
            </a:r>
          </a:p>
        </p:txBody>
      </p:sp>
      <p:pic>
        <p:nvPicPr>
          <p:cNvPr id="8" name="Picture 7" descr="R P equals s equals f theta equals StartFraction 1.22 lambda f over D EndFraction.">
            <a:extLst>
              <a:ext uri="{FF2B5EF4-FFF2-40B4-BE49-F238E27FC236}">
                <a16:creationId xmlns:a16="http://schemas.microsoft.com/office/drawing/2014/main" id="{C4A2F8FE-B056-E9B6-5811-319DB6A555F7}"/>
              </a:ext>
            </a:extLst>
          </p:cNvPr>
          <p:cNvPicPr>
            <a:picLocks noChangeAspect="1"/>
          </p:cNvPicPr>
          <p:nvPr/>
        </p:nvPicPr>
        <p:blipFill>
          <a:blip r:embed="rId5"/>
          <a:stretch>
            <a:fillRect/>
          </a:stretch>
        </p:blipFill>
        <p:spPr>
          <a:xfrm>
            <a:off x="2857688" y="4862562"/>
            <a:ext cx="3009524" cy="790476"/>
          </a:xfrm>
          <a:prstGeom prst="rect">
            <a:avLst/>
          </a:prstGeom>
        </p:spPr>
      </p:pic>
    </p:spTree>
    <p:extLst>
      <p:ext uri="{BB962C8B-B14F-4D97-AF65-F5344CB8AC3E}">
        <p14:creationId xmlns:p14="http://schemas.microsoft.com/office/powerpoint/2010/main" val="313746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211A7F6D-BD2B-9F27-F6F0-193B7F89EDB6}"/>
              </a:ext>
            </a:extLst>
          </p:cNvPr>
          <p:cNvSpPr>
            <a:spLocks noGrp="1"/>
          </p:cNvSpPr>
          <p:nvPr>
            <p:ph type="title"/>
          </p:nvPr>
        </p:nvSpPr>
        <p:spPr>
          <a:xfrm>
            <a:off x="457200" y="204614"/>
            <a:ext cx="8229600" cy="657753"/>
          </a:xfrm>
        </p:spPr>
        <p:txBody>
          <a:bodyPr/>
          <a:lstStyle/>
          <a:p>
            <a:r>
              <a:rPr lang="en-US" altLang="en-US" dirty="0"/>
              <a:t>35-6 Resolution of Telescopes and    </a:t>
            </a:r>
            <a:endParaRPr lang="en-IN" sz="2000" b="0" dirty="0"/>
          </a:p>
        </p:txBody>
      </p:sp>
      <p:sp>
        <p:nvSpPr>
          <p:cNvPr id="22" name="TextBox 21">
            <a:extLst>
              <a:ext uri="{FF2B5EF4-FFF2-40B4-BE49-F238E27FC236}">
                <a16:creationId xmlns:a16="http://schemas.microsoft.com/office/drawing/2014/main" id="{A643BF97-FD1C-997B-682F-ACA18EE4B9F3}"/>
              </a:ext>
            </a:extLst>
          </p:cNvPr>
          <p:cNvSpPr txBox="1"/>
          <p:nvPr/>
        </p:nvSpPr>
        <p:spPr>
          <a:xfrm>
            <a:off x="360378" y="805504"/>
            <a:ext cx="3754422" cy="615553"/>
          </a:xfrm>
          <a:prstGeom prst="rect">
            <a:avLst/>
          </a:prstGeom>
          <a:noFill/>
        </p:spPr>
        <p:txBody>
          <a:bodyPr wrap="square">
            <a:spAutoFit/>
          </a:bodyPr>
          <a:lstStyle/>
          <a:p>
            <a:r>
              <a:rPr lang="en-US" altLang="en-US" sz="3400" b="1" dirty="0">
                <a:solidFill>
                  <a:srgbClr val="007FA3"/>
                </a:solidFill>
              </a:rPr>
              <a:t>Microscopes; the</a:t>
            </a:r>
            <a:endParaRPr lang="en-CA" sz="3400" b="1" dirty="0">
              <a:solidFill>
                <a:srgbClr val="007FA3"/>
              </a:solidFill>
            </a:endParaRPr>
          </a:p>
        </p:txBody>
      </p:sp>
      <p:pic>
        <p:nvPicPr>
          <p:cNvPr id="2" name="Picture 1" descr="lambda">
            <a:extLst>
              <a:ext uri="{FF2B5EF4-FFF2-40B4-BE49-F238E27FC236}">
                <a16:creationId xmlns:a16="http://schemas.microsoft.com/office/drawing/2014/main" id="{3870D4EA-0614-AC8A-43F7-8B25CAD5EF86}"/>
              </a:ext>
            </a:extLst>
          </p:cNvPr>
          <p:cNvPicPr>
            <a:picLocks noChangeAspect="1"/>
          </p:cNvPicPr>
          <p:nvPr/>
        </p:nvPicPr>
        <p:blipFill>
          <a:blip r:embed="rId3"/>
          <a:stretch>
            <a:fillRect/>
          </a:stretch>
        </p:blipFill>
        <p:spPr>
          <a:xfrm>
            <a:off x="4057688" y="928134"/>
            <a:ext cx="304762" cy="380952"/>
          </a:xfrm>
          <a:prstGeom prst="rect">
            <a:avLst/>
          </a:prstGeom>
        </p:spPr>
      </p:pic>
      <p:sp>
        <p:nvSpPr>
          <p:cNvPr id="24" name="TextBox 23">
            <a:extLst>
              <a:ext uri="{FF2B5EF4-FFF2-40B4-BE49-F238E27FC236}">
                <a16:creationId xmlns:a16="http://schemas.microsoft.com/office/drawing/2014/main" id="{2C5E4E10-FABD-AAF9-CFB6-96A151BD7AA8}"/>
              </a:ext>
            </a:extLst>
          </p:cNvPr>
          <p:cNvSpPr txBox="1"/>
          <p:nvPr/>
        </p:nvSpPr>
        <p:spPr>
          <a:xfrm>
            <a:off x="4340410" y="805505"/>
            <a:ext cx="2174389" cy="615553"/>
          </a:xfrm>
          <a:prstGeom prst="rect">
            <a:avLst/>
          </a:prstGeom>
          <a:noFill/>
        </p:spPr>
        <p:txBody>
          <a:bodyPr wrap="square">
            <a:spAutoFit/>
          </a:bodyPr>
          <a:lstStyle/>
          <a:p>
            <a:r>
              <a:rPr lang="en-US" altLang="en-US" sz="3400" b="1" dirty="0">
                <a:solidFill>
                  <a:srgbClr val="007FA3"/>
                </a:solidFill>
              </a:rPr>
              <a:t>Limit</a:t>
            </a:r>
            <a:r>
              <a:rPr lang="en-US" altLang="en-US" sz="2000" dirty="0"/>
              <a:t> </a:t>
            </a:r>
            <a:r>
              <a:rPr lang="en-US" altLang="en-US" sz="2000" b="0" dirty="0">
                <a:solidFill>
                  <a:srgbClr val="007FA3"/>
                </a:solidFill>
              </a:rPr>
              <a:t>(2 of 3)</a:t>
            </a:r>
            <a:r>
              <a:rPr lang="en-US" altLang="en-US" sz="1800" b="0" dirty="0"/>
              <a:t> </a:t>
            </a:r>
            <a:endParaRPr lang="en-CA"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8001000" cy="2606912"/>
          </a:xfrm>
        </p:spPr>
        <p:txBody>
          <a:bodyPr/>
          <a:lstStyle/>
          <a:p>
            <a:pPr marL="0" lvl="0" indent="0">
              <a:buNone/>
            </a:pPr>
            <a:r>
              <a:rPr lang="en-US" altLang="en-US" sz="2600" b="1" dirty="0"/>
              <a:t>Example 35-7: Telescope resolution (radio wave vs. visible light).</a:t>
            </a:r>
          </a:p>
          <a:p>
            <a:pPr marL="0" lvl="0" indent="0">
              <a:buNone/>
            </a:pPr>
            <a:r>
              <a:rPr lang="en-US" altLang="en-US" sz="2600" dirty="0"/>
              <a:t>What is the theoretical minimum angular separation of two stars that can just be resolved by (a) the 200-inch telescope on Palomar Mountain; and (b) the Arecibo radio telescope, whose diameter is 300 m? Assume</a:t>
            </a:r>
          </a:p>
        </p:txBody>
      </p:sp>
      <p:pic>
        <p:nvPicPr>
          <p:cNvPr id="4" name="Picture 3" descr="lambda equals 550 n m">
            <a:extLst>
              <a:ext uri="{FF2B5EF4-FFF2-40B4-BE49-F238E27FC236}">
                <a16:creationId xmlns:a16="http://schemas.microsoft.com/office/drawing/2014/main" id="{A42E14E7-F5DF-2C2D-3BB5-DA5FB3E6F7D8}"/>
              </a:ext>
            </a:extLst>
          </p:cNvPr>
          <p:cNvPicPr>
            <a:picLocks noChangeAspect="1"/>
          </p:cNvPicPr>
          <p:nvPr/>
        </p:nvPicPr>
        <p:blipFill>
          <a:blip r:embed="rId4"/>
          <a:stretch>
            <a:fillRect/>
          </a:stretch>
        </p:blipFill>
        <p:spPr>
          <a:xfrm>
            <a:off x="442160" y="4224625"/>
            <a:ext cx="1600000" cy="390476"/>
          </a:xfrm>
          <a:prstGeom prst="rect">
            <a:avLst/>
          </a:prstGeom>
        </p:spPr>
      </p:pic>
      <p:sp>
        <p:nvSpPr>
          <p:cNvPr id="9" name="Content Placeholder 2">
            <a:extLst>
              <a:ext uri="{FF2B5EF4-FFF2-40B4-BE49-F238E27FC236}">
                <a16:creationId xmlns:a16="http://schemas.microsoft.com/office/drawing/2014/main" id="{143C6CA1-72AA-41E8-91BD-68E39ED1D5EC}"/>
              </a:ext>
            </a:extLst>
          </p:cNvPr>
          <p:cNvSpPr txBox="1">
            <a:spLocks/>
          </p:cNvSpPr>
          <p:nvPr/>
        </p:nvSpPr>
        <p:spPr>
          <a:xfrm>
            <a:off x="2209800" y="4176951"/>
            <a:ext cx="64770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for the visible-light telescope in part (a), and</a:t>
            </a:r>
          </a:p>
        </p:txBody>
      </p:sp>
      <p:pic>
        <p:nvPicPr>
          <p:cNvPr id="5" name="Picture 4" descr="lambda equals 4 c m">
            <a:extLst>
              <a:ext uri="{FF2B5EF4-FFF2-40B4-BE49-F238E27FC236}">
                <a16:creationId xmlns:a16="http://schemas.microsoft.com/office/drawing/2014/main" id="{AFE330CD-B37F-C915-4958-B8E5CBE4DE03}"/>
              </a:ext>
            </a:extLst>
          </p:cNvPr>
          <p:cNvPicPr>
            <a:picLocks noChangeAspect="1"/>
          </p:cNvPicPr>
          <p:nvPr/>
        </p:nvPicPr>
        <p:blipFill>
          <a:blip r:embed="rId5"/>
          <a:stretch>
            <a:fillRect/>
          </a:stretch>
        </p:blipFill>
        <p:spPr>
          <a:xfrm>
            <a:off x="423109" y="4631611"/>
            <a:ext cx="1238095" cy="390476"/>
          </a:xfrm>
          <a:prstGeom prst="rect">
            <a:avLst/>
          </a:prstGeom>
        </p:spPr>
      </p:pic>
      <p:sp>
        <p:nvSpPr>
          <p:cNvPr id="11" name="Content Placeholder 2">
            <a:extLst>
              <a:ext uri="{FF2B5EF4-FFF2-40B4-BE49-F238E27FC236}">
                <a16:creationId xmlns:a16="http://schemas.microsoft.com/office/drawing/2014/main" id="{143C6CA1-72AA-41E8-91BD-68E39ED1D5EC}"/>
              </a:ext>
            </a:extLst>
          </p:cNvPr>
          <p:cNvSpPr txBox="1">
            <a:spLocks/>
          </p:cNvSpPr>
          <p:nvPr/>
        </p:nvSpPr>
        <p:spPr>
          <a:xfrm>
            <a:off x="1760220" y="4593511"/>
            <a:ext cx="669798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(the shortest wavelength at which the radio</a:t>
            </a:r>
          </a:p>
        </p:txBody>
      </p:sp>
      <p:sp>
        <p:nvSpPr>
          <p:cNvPr id="12" name="Content Placeholder 2">
            <a:extLst>
              <a:ext uri="{FF2B5EF4-FFF2-40B4-BE49-F238E27FC236}">
                <a16:creationId xmlns:a16="http://schemas.microsoft.com/office/drawing/2014/main" id="{143C6CA1-72AA-41E8-91BD-68E39ED1D5EC}"/>
              </a:ext>
            </a:extLst>
          </p:cNvPr>
          <p:cNvSpPr txBox="1">
            <a:spLocks/>
          </p:cNvSpPr>
          <p:nvPr/>
        </p:nvSpPr>
        <p:spPr>
          <a:xfrm>
            <a:off x="457200" y="5035471"/>
            <a:ext cx="669798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telescope has been operated) in part (b).</a:t>
            </a:r>
          </a:p>
        </p:txBody>
      </p:sp>
    </p:spTree>
    <p:extLst>
      <p:ext uri="{BB962C8B-B14F-4D97-AF65-F5344CB8AC3E}">
        <p14:creationId xmlns:p14="http://schemas.microsoft.com/office/powerpoint/2010/main" val="1311315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1C7A8C4-EA5B-B93C-12DA-5E98E130273E}"/>
              </a:ext>
            </a:extLst>
          </p:cNvPr>
          <p:cNvSpPr>
            <a:spLocks noGrp="1"/>
          </p:cNvSpPr>
          <p:nvPr>
            <p:ph type="title"/>
          </p:nvPr>
        </p:nvSpPr>
        <p:spPr>
          <a:xfrm>
            <a:off x="457200" y="220596"/>
            <a:ext cx="8229600" cy="617597"/>
          </a:xfrm>
        </p:spPr>
        <p:txBody>
          <a:bodyPr/>
          <a:lstStyle/>
          <a:p>
            <a:r>
              <a:rPr lang="en-US" altLang="en-US" dirty="0"/>
              <a:t>35-6 Resolution of Telescopes and</a:t>
            </a:r>
            <a:endParaRPr lang="en-CA" dirty="0"/>
          </a:p>
        </p:txBody>
      </p:sp>
      <p:sp>
        <p:nvSpPr>
          <p:cNvPr id="12" name="TextBox 11">
            <a:extLst>
              <a:ext uri="{FF2B5EF4-FFF2-40B4-BE49-F238E27FC236}">
                <a16:creationId xmlns:a16="http://schemas.microsoft.com/office/drawing/2014/main" id="{BDA888EF-CA9D-056D-E42C-342D7C313FD6}"/>
              </a:ext>
            </a:extLst>
          </p:cNvPr>
          <p:cNvSpPr txBox="1"/>
          <p:nvPr/>
        </p:nvSpPr>
        <p:spPr>
          <a:xfrm>
            <a:off x="360378" y="805504"/>
            <a:ext cx="3810000" cy="615553"/>
          </a:xfrm>
          <a:prstGeom prst="rect">
            <a:avLst/>
          </a:prstGeom>
          <a:noFill/>
        </p:spPr>
        <p:txBody>
          <a:bodyPr wrap="square">
            <a:spAutoFit/>
          </a:bodyPr>
          <a:lstStyle/>
          <a:p>
            <a:r>
              <a:rPr lang="en-US" altLang="en-US" sz="3400" b="1" dirty="0">
                <a:solidFill>
                  <a:srgbClr val="007FA3"/>
                </a:solidFill>
              </a:rPr>
              <a:t>Microscopes; the</a:t>
            </a:r>
            <a:endParaRPr lang="en-CA" sz="3400" b="1" dirty="0">
              <a:solidFill>
                <a:srgbClr val="007FA3"/>
              </a:solidFill>
            </a:endParaRPr>
          </a:p>
        </p:txBody>
      </p:sp>
      <p:pic>
        <p:nvPicPr>
          <p:cNvPr id="2" name="Picture 1" descr="lambda">
            <a:extLst>
              <a:ext uri="{FF2B5EF4-FFF2-40B4-BE49-F238E27FC236}">
                <a16:creationId xmlns:a16="http://schemas.microsoft.com/office/drawing/2014/main" id="{15B6E5B8-9D96-6B1C-BC33-CEA12FF4E5E1}"/>
              </a:ext>
            </a:extLst>
          </p:cNvPr>
          <p:cNvPicPr>
            <a:picLocks noChangeAspect="1"/>
          </p:cNvPicPr>
          <p:nvPr/>
        </p:nvPicPr>
        <p:blipFill>
          <a:blip r:embed="rId3"/>
          <a:stretch>
            <a:fillRect/>
          </a:stretch>
        </p:blipFill>
        <p:spPr>
          <a:xfrm>
            <a:off x="4057688" y="928134"/>
            <a:ext cx="304762" cy="380952"/>
          </a:xfrm>
          <a:prstGeom prst="rect">
            <a:avLst/>
          </a:prstGeom>
        </p:spPr>
      </p:pic>
      <p:sp>
        <p:nvSpPr>
          <p:cNvPr id="16" name="TextBox 15">
            <a:extLst>
              <a:ext uri="{FF2B5EF4-FFF2-40B4-BE49-F238E27FC236}">
                <a16:creationId xmlns:a16="http://schemas.microsoft.com/office/drawing/2014/main" id="{7EA0AB1B-3AA6-BDCB-A6FA-7652438C17CE}"/>
              </a:ext>
            </a:extLst>
          </p:cNvPr>
          <p:cNvSpPr txBox="1"/>
          <p:nvPr/>
        </p:nvSpPr>
        <p:spPr>
          <a:xfrm>
            <a:off x="4352139" y="824560"/>
            <a:ext cx="2076450" cy="584775"/>
          </a:xfrm>
          <a:prstGeom prst="rect">
            <a:avLst/>
          </a:prstGeom>
          <a:noFill/>
        </p:spPr>
        <p:txBody>
          <a:bodyPr wrap="square">
            <a:spAutoFit/>
          </a:bodyPr>
          <a:lstStyle/>
          <a:p>
            <a:r>
              <a:rPr lang="en-US" altLang="en-US" sz="3200" b="1" dirty="0">
                <a:solidFill>
                  <a:srgbClr val="007FA3"/>
                </a:solidFill>
              </a:rPr>
              <a:t>Limit</a:t>
            </a:r>
            <a:r>
              <a:rPr lang="en-US" altLang="en-US" sz="2000" dirty="0"/>
              <a:t> </a:t>
            </a:r>
            <a:r>
              <a:rPr lang="en-US" altLang="en-US" sz="1800" b="0" dirty="0">
                <a:solidFill>
                  <a:srgbClr val="007FA3"/>
                </a:solidFill>
              </a:rPr>
              <a:t>(3 of 3)</a:t>
            </a:r>
            <a:endParaRPr lang="en-CA"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1"/>
            <a:ext cx="8229600" cy="1295400"/>
          </a:xfrm>
        </p:spPr>
        <p:txBody>
          <a:bodyPr/>
          <a:lstStyle/>
          <a:p>
            <a:pPr marL="0" lvl="0" indent="0">
              <a:buNone/>
            </a:pPr>
            <a:r>
              <a:rPr lang="en-US" altLang="en-US" sz="2600" dirty="0"/>
              <a:t>Typically, the focal length of a microscope lens is half its diameter, which shows that </a:t>
            </a:r>
            <a:r>
              <a:rPr lang="en-US" altLang="en-US" sz="2600" i="1" dirty="0"/>
              <a:t>it is not possible to resolve details smaller than the wavelength being used:</a:t>
            </a:r>
          </a:p>
        </p:txBody>
      </p:sp>
      <p:pic>
        <p:nvPicPr>
          <p:cNvPr id="4" name="Picture 3" descr="R P is approximately equal to StartFraction lambda over 2 EndFraction. ">
            <a:extLst>
              <a:ext uri="{FF2B5EF4-FFF2-40B4-BE49-F238E27FC236}">
                <a16:creationId xmlns:a16="http://schemas.microsoft.com/office/drawing/2014/main" id="{743EF980-858E-5866-E812-DFBBE7697391}"/>
              </a:ext>
            </a:extLst>
          </p:cNvPr>
          <p:cNvPicPr>
            <a:picLocks noChangeAspect="1"/>
          </p:cNvPicPr>
          <p:nvPr/>
        </p:nvPicPr>
        <p:blipFill>
          <a:blip r:embed="rId4"/>
          <a:stretch>
            <a:fillRect/>
          </a:stretch>
        </p:blipFill>
        <p:spPr>
          <a:xfrm>
            <a:off x="3814831" y="3567162"/>
            <a:ext cx="1095238" cy="790476"/>
          </a:xfrm>
          <a:prstGeom prst="rect">
            <a:avLst/>
          </a:prstGeom>
        </p:spPr>
      </p:pic>
    </p:spTree>
    <p:extLst>
      <p:ext uri="{BB962C8B-B14F-4D97-AF65-F5344CB8AC3E}">
        <p14:creationId xmlns:p14="http://schemas.microsoft.com/office/powerpoint/2010/main" val="286085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35-7 Resolution of the Human Eye</a:t>
            </a:r>
            <a:br>
              <a:rPr lang="en-US" altLang="en-US" dirty="0"/>
            </a:br>
            <a:r>
              <a:rPr lang="en-US" altLang="en-US" dirty="0"/>
              <a:t>and Useful Magnification</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8229600" cy="1850314"/>
          </a:xfrm>
        </p:spPr>
        <p:txBody>
          <a:bodyPr/>
          <a:lstStyle/>
          <a:p>
            <a:pPr marL="0" lvl="0" indent="0">
              <a:buNone/>
            </a:pPr>
            <a:r>
              <a:rPr lang="en-US" altLang="en-US" sz="2600" dirty="0"/>
              <a:t>The human eye can resolve objects that are about 1 c</a:t>
            </a:r>
            <a:r>
              <a:rPr lang="en-US" altLang="en-US" sz="100" dirty="0"/>
              <a:t>  </a:t>
            </a:r>
            <a:r>
              <a:rPr lang="en-US" altLang="en-US" sz="2600" dirty="0"/>
              <a:t>m apart at a distance of 20 m, or 0.1 m</a:t>
            </a:r>
            <a:r>
              <a:rPr lang="en-US" altLang="en-US" sz="100" dirty="0"/>
              <a:t> </a:t>
            </a:r>
            <a:r>
              <a:rPr lang="en-US" altLang="en-US" sz="2600" dirty="0" err="1"/>
              <a:t>m</a:t>
            </a:r>
            <a:r>
              <a:rPr lang="en-US" altLang="en-US" sz="2600" dirty="0"/>
              <a:t> apart at the near point.</a:t>
            </a:r>
          </a:p>
          <a:p>
            <a:pPr marL="0" lvl="0" indent="0">
              <a:buNone/>
            </a:pPr>
            <a:r>
              <a:rPr lang="en-US" altLang="en-US" sz="2600" dirty="0"/>
              <a:t>This limits the useful magnification of a light microscope</a:t>
            </a:r>
          </a:p>
        </p:txBody>
      </p:sp>
      <p:sp>
        <p:nvSpPr>
          <p:cNvPr id="6" name="TextBox 5">
            <a:extLst>
              <a:ext uri="{FF2B5EF4-FFF2-40B4-BE49-F238E27FC236}">
                <a16:creationId xmlns:a16="http://schemas.microsoft.com/office/drawing/2014/main" id="{2992EFCF-4EB8-7DE8-9C6B-98800AE6DB84}"/>
              </a:ext>
            </a:extLst>
          </p:cNvPr>
          <p:cNvSpPr txBox="1"/>
          <p:nvPr/>
        </p:nvSpPr>
        <p:spPr>
          <a:xfrm>
            <a:off x="458993" y="3374780"/>
            <a:ext cx="1219200" cy="400110"/>
          </a:xfrm>
          <a:prstGeom prst="rect">
            <a:avLst/>
          </a:prstGeom>
          <a:noFill/>
        </p:spPr>
        <p:txBody>
          <a:bodyPr wrap="square" lIns="0" tIns="0" rIns="0" bIns="0">
            <a:spAutoFit/>
          </a:bodyPr>
          <a:lstStyle/>
          <a:p>
            <a:r>
              <a:rPr lang="en-US" altLang="en-US" sz="2600" dirty="0"/>
              <a:t>to about</a:t>
            </a:r>
            <a:endParaRPr lang="en-CA" sz="2600" dirty="0"/>
          </a:p>
        </p:txBody>
      </p:sp>
      <p:graphicFrame>
        <p:nvGraphicFramePr>
          <p:cNvPr id="2" name="Object 1" descr="500 X minus 1000 X.">
            <a:extLst>
              <a:ext uri="{FF2B5EF4-FFF2-40B4-BE49-F238E27FC236}">
                <a16:creationId xmlns:a16="http://schemas.microsoft.com/office/drawing/2014/main" id="{0E5BAD81-6D82-04D5-6794-1902B6549AF1}"/>
              </a:ext>
            </a:extLst>
          </p:cNvPr>
          <p:cNvGraphicFramePr>
            <a:graphicFrameLocks noChangeAspect="1"/>
          </p:cNvGraphicFramePr>
          <p:nvPr>
            <p:extLst>
              <p:ext uri="{D42A27DB-BD31-4B8C-83A1-F6EECF244321}">
                <p14:modId xmlns:p14="http://schemas.microsoft.com/office/powerpoint/2010/main" val="2653639284"/>
              </p:ext>
            </p:extLst>
          </p:nvPr>
        </p:nvGraphicFramePr>
        <p:xfrm>
          <a:off x="1764252" y="3450516"/>
          <a:ext cx="1879600" cy="292100"/>
        </p:xfrm>
        <a:graphic>
          <a:graphicData uri="http://schemas.openxmlformats.org/presentationml/2006/ole">
            <mc:AlternateContent xmlns:mc="http://schemas.openxmlformats.org/markup-compatibility/2006">
              <mc:Choice xmlns:v="urn:schemas-microsoft-com:vml" Requires="v">
                <p:oleObj name="Equation" r:id="rId3" imgW="1879560" imgH="291960" progId="Equation.DSMT4">
                  <p:embed/>
                </p:oleObj>
              </mc:Choice>
              <mc:Fallback>
                <p:oleObj name="Equation" r:id="rId3" imgW="1879560" imgH="291960" progId="Equation.DSMT4">
                  <p:embed/>
                  <p:pic>
                    <p:nvPicPr>
                      <p:cNvPr id="0" name=""/>
                      <p:cNvPicPr/>
                      <p:nvPr/>
                    </p:nvPicPr>
                    <p:blipFill>
                      <a:blip r:embed="rId4"/>
                      <a:stretch>
                        <a:fillRect/>
                      </a:stretch>
                    </p:blipFill>
                    <p:spPr>
                      <a:xfrm>
                        <a:off x="1764252" y="3450516"/>
                        <a:ext cx="1879600" cy="292100"/>
                      </a:xfrm>
                      <a:prstGeom prst="rect">
                        <a:avLst/>
                      </a:prstGeom>
                    </p:spPr>
                  </p:pic>
                </p:oleObj>
              </mc:Fallback>
            </mc:AlternateContent>
          </a:graphicData>
        </a:graphic>
      </p:graphicFrame>
    </p:spTree>
    <p:extLst>
      <p:ext uri="{BB962C8B-B14F-4D97-AF65-F5344CB8AC3E}">
        <p14:creationId xmlns:p14="http://schemas.microsoft.com/office/powerpoint/2010/main" val="3411239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35-8 Diffraction Grating </a:t>
            </a:r>
            <a:r>
              <a:rPr lang="en-US" altLang="en-US" sz="2000" b="0" dirty="0"/>
              <a:t>(1 of 5)</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3"/>
            <a:ext cx="8229600" cy="1219197"/>
          </a:xfrm>
        </p:spPr>
        <p:txBody>
          <a:bodyPr/>
          <a:lstStyle/>
          <a:p>
            <a:pPr marL="0" lvl="0" indent="0">
              <a:buNone/>
            </a:pPr>
            <a:r>
              <a:rPr lang="en-US" altLang="en-US" sz="2600" dirty="0"/>
              <a:t>A diffraction grating consists of a large number of equally spaced narrow slits or lines. A transmission grating has slits, while a reflection grating has lines that</a:t>
            </a:r>
          </a:p>
        </p:txBody>
      </p:sp>
      <p:sp>
        <p:nvSpPr>
          <p:cNvPr id="8" name="Content Placeholder 2">
            <a:extLst>
              <a:ext uri="{FF2B5EF4-FFF2-40B4-BE49-F238E27FC236}">
                <a16:creationId xmlns:a16="http://schemas.microsoft.com/office/drawing/2014/main" id="{143C6CA1-72AA-41E8-91BD-68E39ED1D5EC}"/>
              </a:ext>
            </a:extLst>
          </p:cNvPr>
          <p:cNvSpPr txBox="1">
            <a:spLocks/>
          </p:cNvSpPr>
          <p:nvPr/>
        </p:nvSpPr>
        <p:spPr>
          <a:xfrm>
            <a:off x="457200" y="2819400"/>
            <a:ext cx="3810000" cy="43493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reflect light.</a:t>
            </a:r>
          </a:p>
        </p:txBody>
      </p:sp>
      <p:sp>
        <p:nvSpPr>
          <p:cNvPr id="5" name="Content Placeholder 2">
            <a:extLst>
              <a:ext uri="{FF2B5EF4-FFF2-40B4-BE49-F238E27FC236}">
                <a16:creationId xmlns:a16="http://schemas.microsoft.com/office/drawing/2014/main" id="{143C6CA1-72AA-41E8-91BD-68E39ED1D5EC}"/>
              </a:ext>
            </a:extLst>
          </p:cNvPr>
          <p:cNvSpPr txBox="1">
            <a:spLocks/>
          </p:cNvSpPr>
          <p:nvPr/>
        </p:nvSpPr>
        <p:spPr>
          <a:xfrm>
            <a:off x="457200" y="3505200"/>
            <a:ext cx="3810000" cy="1295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The more lines or slits there are, the narrower the peaks.</a:t>
            </a:r>
          </a:p>
        </p:txBody>
      </p:sp>
      <p:pic>
        <p:nvPicPr>
          <p:cNvPr id="2" name="Picture 1" descr="The figure consists of two parts labeled (&quot;a&quot;) and (b), respectively, and illustrates intensity as a function of viewing angle theta for two slits and six slit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124200"/>
            <a:ext cx="2880000" cy="3139440"/>
          </a:xfrm>
          <a:prstGeom prst="rect">
            <a:avLst/>
          </a:prstGeom>
        </p:spPr>
      </p:pic>
    </p:spTree>
    <p:extLst>
      <p:ext uri="{BB962C8B-B14F-4D97-AF65-F5344CB8AC3E}">
        <p14:creationId xmlns:p14="http://schemas.microsoft.com/office/powerpoint/2010/main" val="1111354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35-8 Diffraction Grating </a:t>
            </a:r>
            <a:r>
              <a:rPr lang="en-US" altLang="en-US" sz="2000" b="0" dirty="0"/>
              <a:t>(2 of 5)</a:t>
            </a:r>
          </a:p>
        </p:txBody>
      </p:sp>
      <p:sp>
        <p:nvSpPr>
          <p:cNvPr id="5" name="Content Placeholder 4"/>
          <p:cNvSpPr>
            <a:spLocks noGrp="1"/>
          </p:cNvSpPr>
          <p:nvPr>
            <p:ph idx="1"/>
          </p:nvPr>
        </p:nvSpPr>
        <p:spPr>
          <a:xfrm>
            <a:off x="457200" y="1600202"/>
            <a:ext cx="8305800" cy="533398"/>
          </a:xfrm>
        </p:spPr>
        <p:txBody>
          <a:bodyPr/>
          <a:lstStyle/>
          <a:p>
            <a:pPr marL="0" indent="0">
              <a:buNone/>
            </a:pPr>
            <a:r>
              <a:rPr lang="en-US" sz="2400" dirty="0"/>
              <a:t>The maxima of the diffraction pattern are defined by</a:t>
            </a:r>
          </a:p>
        </p:txBody>
      </p:sp>
      <p:pic>
        <p:nvPicPr>
          <p:cNvPr id="6" name="Picture 5" descr="sine theta equals StartFraction m lambda over d EndFraction, m equals 0,1, 2, so on. [diffraction grating, principal maxima].">
            <a:extLst>
              <a:ext uri="{FF2B5EF4-FFF2-40B4-BE49-F238E27FC236}">
                <a16:creationId xmlns:a16="http://schemas.microsoft.com/office/drawing/2014/main" id="{DF076CDB-719C-42AD-906C-8BC6C8AFE075}"/>
              </a:ext>
            </a:extLst>
          </p:cNvPr>
          <p:cNvPicPr>
            <a:picLocks noChangeAspect="1"/>
          </p:cNvPicPr>
          <p:nvPr/>
        </p:nvPicPr>
        <p:blipFill>
          <a:blip r:embed="rId3"/>
          <a:stretch>
            <a:fillRect/>
          </a:stretch>
        </p:blipFill>
        <p:spPr>
          <a:xfrm>
            <a:off x="1333905" y="2152650"/>
            <a:ext cx="6476190" cy="742857"/>
          </a:xfrm>
          <a:prstGeom prst="rect">
            <a:avLst/>
          </a:prstGeom>
        </p:spPr>
      </p:pic>
      <p:pic>
        <p:nvPicPr>
          <p:cNvPr id="3" name="Picture 2" descr="The figure consists of two parts labeled (&quot;a&quot;) and (b), respectively, and illustrates the spectra produced by a grating. Long description is available in notes, press F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111500"/>
            <a:ext cx="6840000" cy="3177750"/>
          </a:xfrm>
          <a:prstGeom prst="rect">
            <a:avLst/>
          </a:prstGeom>
        </p:spPr>
      </p:pic>
    </p:spTree>
    <p:extLst>
      <p:ext uri="{BB962C8B-B14F-4D97-AF65-F5344CB8AC3E}">
        <p14:creationId xmlns:p14="http://schemas.microsoft.com/office/powerpoint/2010/main" val="283115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35 </a:t>
            </a:r>
            <a:r>
              <a:rPr lang="en-US" altLang="en-US" sz="2000" b="0" dirty="0"/>
              <a:t>(2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7543800" cy="4343398"/>
          </a:xfrm>
        </p:spPr>
        <p:txBody>
          <a:bodyPr/>
          <a:lstStyle/>
          <a:p>
            <a:pPr>
              <a:buSzPts val="2800"/>
            </a:pPr>
            <a:r>
              <a:rPr lang="en-US" sz="2600" dirty="0">
                <a:latin typeface="Arial" panose="020B0604020202020204" pitchFamily="34" charset="0"/>
              </a:rPr>
              <a:t>Diffraction Grating</a:t>
            </a:r>
          </a:p>
          <a:p>
            <a:pPr>
              <a:buSzPts val="2800"/>
            </a:pPr>
            <a:r>
              <a:rPr lang="en-US" sz="2600" dirty="0">
                <a:latin typeface="Arial" panose="020B0604020202020204" pitchFamily="34" charset="0"/>
              </a:rPr>
              <a:t>The Spectrometer and Spectroscopy</a:t>
            </a:r>
          </a:p>
          <a:p>
            <a:pPr>
              <a:buSzPts val="2800"/>
            </a:pPr>
            <a:r>
              <a:rPr lang="en-US" sz="2600" dirty="0">
                <a:latin typeface="Arial" panose="020B0604020202020204" pitchFamily="34" charset="0"/>
              </a:rPr>
              <a:t>Peak Widths and Resolving Power for a Diffraction Grating</a:t>
            </a:r>
          </a:p>
          <a:p>
            <a:pPr>
              <a:buSzPts val="2800"/>
            </a:pPr>
            <a:r>
              <a:rPr lang="en-US" sz="2600" dirty="0">
                <a:latin typeface="Arial" panose="020B0604020202020204" pitchFamily="34" charset="0"/>
              </a:rPr>
              <a:t>X-Rays and X-Ray Diffraction</a:t>
            </a:r>
          </a:p>
          <a:p>
            <a:pPr>
              <a:buSzPts val="2800"/>
            </a:pPr>
            <a:r>
              <a:rPr lang="en-US" sz="2600" dirty="0">
                <a:latin typeface="Arial" panose="020B0604020202020204" pitchFamily="34" charset="0"/>
              </a:rPr>
              <a:t>X-Ray Imaging and Computed Tomography (CT Scan)</a:t>
            </a:r>
          </a:p>
          <a:p>
            <a:pPr>
              <a:buSzPts val="2800"/>
            </a:pPr>
            <a:r>
              <a:rPr lang="en-US" sz="2600" dirty="0">
                <a:latin typeface="Arial" panose="020B0604020202020204" pitchFamily="34" charset="0"/>
              </a:rPr>
              <a:t>Specialty Microscopes and Contrast</a:t>
            </a:r>
          </a:p>
        </p:txBody>
      </p:sp>
    </p:spTree>
    <p:extLst>
      <p:ext uri="{BB962C8B-B14F-4D97-AF65-F5344CB8AC3E}">
        <p14:creationId xmlns:p14="http://schemas.microsoft.com/office/powerpoint/2010/main" val="4205278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35-8 Diffraction Grating </a:t>
            </a:r>
            <a:r>
              <a:rPr lang="en-US" altLang="en-US" sz="2000" b="0" dirty="0">
                <a:latin typeface="Arial" panose="020B0604020202020204" pitchFamily="34" charset="0"/>
              </a:rPr>
              <a:t>(3 of 5)</a:t>
            </a:r>
            <a:endParaRPr lang="en-IN" sz="2000" b="0" dirty="0"/>
          </a:p>
        </p:txBody>
      </p:sp>
      <p:sp>
        <p:nvSpPr>
          <p:cNvPr id="10" name="Content Placeholder 12"/>
          <p:cNvSpPr txBox="1">
            <a:spLocks/>
          </p:cNvSpPr>
          <p:nvPr/>
        </p:nvSpPr>
        <p:spPr>
          <a:xfrm>
            <a:off x="457200" y="1600201"/>
            <a:ext cx="8229600" cy="25907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b="1" dirty="0">
                <a:latin typeface="Arial" panose="020B0604020202020204" pitchFamily="34" charset="0"/>
              </a:rPr>
              <a:t>Example 35-8: Diffraction grating: line positions.</a:t>
            </a:r>
          </a:p>
          <a:p>
            <a:pPr marL="0" indent="0" fontAlgn="base">
              <a:spcBef>
                <a:spcPts val="900"/>
              </a:spcBef>
              <a:spcAft>
                <a:spcPct val="0"/>
              </a:spcAft>
              <a:buClrTx/>
              <a:buNone/>
              <a:defRPr/>
            </a:pPr>
            <a:r>
              <a:rPr lang="en-US" altLang="en-US" sz="2600" dirty="0">
                <a:latin typeface="Arial" panose="020B0604020202020204" pitchFamily="34" charset="0"/>
              </a:rPr>
              <a:t>Determine the angular positions of the first- and second-order lines (maxima) for light of wavelength</a:t>
            </a:r>
            <a:br>
              <a:rPr lang="en-US" altLang="en-US" sz="2600" dirty="0">
                <a:latin typeface="Arial" panose="020B0604020202020204" pitchFamily="34" charset="0"/>
              </a:rPr>
            </a:br>
            <a:r>
              <a:rPr lang="en-US" altLang="en-US" sz="2600" dirty="0">
                <a:latin typeface="Arial" panose="020B0604020202020204" pitchFamily="34" charset="0"/>
              </a:rPr>
              <a:t>400 n</a:t>
            </a:r>
            <a:r>
              <a:rPr lang="en-US" altLang="en-US" sz="100" dirty="0">
                <a:latin typeface="Arial" panose="020B0604020202020204" pitchFamily="34" charset="0"/>
              </a:rPr>
              <a:t> </a:t>
            </a:r>
            <a:r>
              <a:rPr lang="en-US" altLang="en-US" sz="2600" dirty="0">
                <a:latin typeface="Arial" panose="020B0604020202020204" pitchFamily="34" charset="0"/>
              </a:rPr>
              <a:t>m and 700 n</a:t>
            </a:r>
            <a:r>
              <a:rPr lang="en-US" altLang="en-US" sz="100" dirty="0">
                <a:latin typeface="Arial" panose="020B0604020202020204" pitchFamily="34" charset="0"/>
              </a:rPr>
              <a:t> </a:t>
            </a:r>
            <a:r>
              <a:rPr lang="en-US" altLang="en-US" sz="2600" dirty="0">
                <a:latin typeface="Arial" panose="020B0604020202020204" pitchFamily="34" charset="0"/>
              </a:rPr>
              <a:t>m incident on a grating containing 10,000 slits per centimeter. (Sometimes we say “lines per c</a:t>
            </a:r>
            <a:r>
              <a:rPr lang="en-US" altLang="en-US" sz="100" dirty="0">
                <a:latin typeface="Arial" panose="020B0604020202020204" pitchFamily="34" charset="0"/>
              </a:rPr>
              <a:t> </a:t>
            </a:r>
            <a:r>
              <a:rPr lang="en-US" altLang="en-US" sz="2600" dirty="0">
                <a:latin typeface="Arial" panose="020B0604020202020204" pitchFamily="34" charset="0"/>
              </a:rPr>
              <a:t>m.”)</a:t>
            </a:r>
          </a:p>
        </p:txBody>
      </p:sp>
    </p:spTree>
    <p:extLst>
      <p:ext uri="{BB962C8B-B14F-4D97-AF65-F5344CB8AC3E}">
        <p14:creationId xmlns:p14="http://schemas.microsoft.com/office/powerpoint/2010/main" val="645706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35-8 Diffraction Grating </a:t>
            </a:r>
            <a:r>
              <a:rPr lang="en-US" altLang="en-US" sz="2000" b="0" dirty="0">
                <a:latin typeface="Arial" panose="020B0604020202020204" pitchFamily="34" charset="0"/>
              </a:rPr>
              <a:t>(4 of 5)</a:t>
            </a:r>
            <a:endParaRPr lang="en-IN" sz="2000" b="0" dirty="0"/>
          </a:p>
        </p:txBody>
      </p:sp>
      <p:sp>
        <p:nvSpPr>
          <p:cNvPr id="5" name="Content Placeholder 12"/>
          <p:cNvSpPr txBox="1">
            <a:spLocks/>
          </p:cNvSpPr>
          <p:nvPr/>
        </p:nvSpPr>
        <p:spPr>
          <a:xfrm>
            <a:off x="457200" y="1600202"/>
            <a:ext cx="8001000" cy="13335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b="1" dirty="0">
                <a:latin typeface="Arial" panose="020B0604020202020204" pitchFamily="34" charset="0"/>
              </a:rPr>
              <a:t>Example 35-9: Spectra overlap.</a:t>
            </a:r>
          </a:p>
          <a:p>
            <a:pPr marL="0" indent="0" fontAlgn="base">
              <a:spcBef>
                <a:spcPts val="900"/>
              </a:spcBef>
              <a:spcAft>
                <a:spcPct val="0"/>
              </a:spcAft>
              <a:buClrTx/>
              <a:buNone/>
              <a:defRPr/>
            </a:pPr>
            <a:r>
              <a:rPr lang="en-US" altLang="en-US" sz="2600" dirty="0">
                <a:latin typeface="Arial" panose="020B0604020202020204" pitchFamily="34" charset="0"/>
              </a:rPr>
              <a:t>White light containing wavelengths from 400 n</a:t>
            </a:r>
            <a:r>
              <a:rPr lang="en-US" altLang="en-US" sz="100" dirty="0">
                <a:latin typeface="Arial" panose="020B0604020202020204" pitchFamily="34" charset="0"/>
              </a:rPr>
              <a:t> </a:t>
            </a:r>
            <a:r>
              <a:rPr lang="en-US" altLang="en-US" sz="2600" dirty="0">
                <a:latin typeface="Arial" panose="020B0604020202020204" pitchFamily="34" charset="0"/>
              </a:rPr>
              <a:t>m to 750 n</a:t>
            </a:r>
            <a:r>
              <a:rPr lang="en-US" altLang="en-US" sz="100" dirty="0">
                <a:latin typeface="Arial" panose="020B0604020202020204" pitchFamily="34" charset="0"/>
              </a:rPr>
              <a:t> </a:t>
            </a:r>
            <a:r>
              <a:rPr lang="en-US" altLang="en-US" sz="2600" dirty="0">
                <a:latin typeface="Arial" panose="020B0604020202020204" pitchFamily="34" charset="0"/>
              </a:rPr>
              <a:t>m strikes a grating containing 4000 slits/c</a:t>
            </a:r>
            <a:r>
              <a:rPr lang="en-US" altLang="en-US" sz="100" dirty="0">
                <a:latin typeface="Arial" panose="020B0604020202020204" pitchFamily="34" charset="0"/>
              </a:rPr>
              <a:t> </a:t>
            </a:r>
            <a:r>
              <a:rPr lang="en-US" altLang="en-US" sz="2600" dirty="0">
                <a:latin typeface="Arial" panose="020B0604020202020204" pitchFamily="34" charset="0"/>
              </a:rPr>
              <a:t>m.</a:t>
            </a:r>
          </a:p>
        </p:txBody>
      </p:sp>
      <p:sp>
        <p:nvSpPr>
          <p:cNvPr id="3" name="TextBox 2">
            <a:extLst>
              <a:ext uri="{FF2B5EF4-FFF2-40B4-BE49-F238E27FC236}">
                <a16:creationId xmlns:a16="http://schemas.microsoft.com/office/drawing/2014/main" id="{351ACBFA-BCE3-A4F6-7013-2BAE6195E7B7}"/>
              </a:ext>
            </a:extLst>
          </p:cNvPr>
          <p:cNvSpPr txBox="1"/>
          <p:nvPr/>
        </p:nvSpPr>
        <p:spPr>
          <a:xfrm>
            <a:off x="387350" y="2863335"/>
            <a:ext cx="3397251" cy="492443"/>
          </a:xfrm>
          <a:prstGeom prst="rect">
            <a:avLst/>
          </a:prstGeom>
          <a:noFill/>
        </p:spPr>
        <p:txBody>
          <a:bodyPr wrap="square">
            <a:spAutoFit/>
          </a:bodyPr>
          <a:lstStyle/>
          <a:p>
            <a:r>
              <a:rPr lang="en-US" altLang="en-US" sz="2600" dirty="0">
                <a:latin typeface="Arial" panose="020B0604020202020204" pitchFamily="34" charset="0"/>
              </a:rPr>
              <a:t>Show that the blue at</a:t>
            </a:r>
            <a:endParaRPr lang="en-CA" sz="2600" dirty="0"/>
          </a:p>
        </p:txBody>
      </p:sp>
      <p:pic>
        <p:nvPicPr>
          <p:cNvPr id="2" name="Picture 1" descr="lambda equals 450 n m">
            <a:extLst>
              <a:ext uri="{FF2B5EF4-FFF2-40B4-BE49-F238E27FC236}">
                <a16:creationId xmlns:a16="http://schemas.microsoft.com/office/drawing/2014/main" id="{56FE1C44-4A12-8913-EB29-A3623CD01ACF}"/>
              </a:ext>
            </a:extLst>
          </p:cNvPr>
          <p:cNvPicPr>
            <a:picLocks noChangeAspect="1"/>
          </p:cNvPicPr>
          <p:nvPr/>
        </p:nvPicPr>
        <p:blipFill>
          <a:blip r:embed="rId3"/>
          <a:stretch>
            <a:fillRect/>
          </a:stretch>
        </p:blipFill>
        <p:spPr>
          <a:xfrm>
            <a:off x="3651451" y="2965302"/>
            <a:ext cx="1609524" cy="390476"/>
          </a:xfrm>
          <a:prstGeom prst="rect">
            <a:avLst/>
          </a:prstGeom>
        </p:spPr>
      </p:pic>
      <p:sp>
        <p:nvSpPr>
          <p:cNvPr id="12" name="Content Placeholder 12"/>
          <p:cNvSpPr txBox="1">
            <a:spLocks/>
          </p:cNvSpPr>
          <p:nvPr/>
        </p:nvSpPr>
        <p:spPr>
          <a:xfrm>
            <a:off x="5359400" y="2933702"/>
            <a:ext cx="2832100" cy="38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of the third-order</a:t>
            </a:r>
          </a:p>
        </p:txBody>
      </p:sp>
      <p:sp>
        <p:nvSpPr>
          <p:cNvPr id="13" name="Content Placeholder 12"/>
          <p:cNvSpPr txBox="1">
            <a:spLocks/>
          </p:cNvSpPr>
          <p:nvPr/>
        </p:nvSpPr>
        <p:spPr>
          <a:xfrm>
            <a:off x="469900" y="3272053"/>
            <a:ext cx="8229600" cy="9525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spectrum overlaps the red at 700 n</a:t>
            </a:r>
            <a:r>
              <a:rPr lang="en-US" altLang="en-US" sz="100" dirty="0">
                <a:latin typeface="Arial" panose="020B0604020202020204" pitchFamily="34" charset="0"/>
              </a:rPr>
              <a:t> </a:t>
            </a:r>
            <a:r>
              <a:rPr lang="en-US" altLang="en-US" sz="2600" dirty="0">
                <a:latin typeface="Arial" panose="020B0604020202020204" pitchFamily="34" charset="0"/>
              </a:rPr>
              <a:t>m of the second order.</a:t>
            </a:r>
          </a:p>
        </p:txBody>
      </p:sp>
    </p:spTree>
    <p:extLst>
      <p:ext uri="{BB962C8B-B14F-4D97-AF65-F5344CB8AC3E}">
        <p14:creationId xmlns:p14="http://schemas.microsoft.com/office/powerpoint/2010/main" val="846027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35-9 The Spectrometer and Spectroscopy </a:t>
            </a:r>
            <a:r>
              <a:rPr lang="en-US" altLang="en-US" sz="2000" b="0" dirty="0">
                <a:latin typeface="Arial" panose="020B0604020202020204" pitchFamily="34" charset="0"/>
              </a:rPr>
              <a:t>(1 of 4)</a:t>
            </a:r>
            <a:endParaRPr lang="en-IN" sz="2000" b="0" dirty="0"/>
          </a:p>
        </p:txBody>
      </p:sp>
      <p:sp>
        <p:nvSpPr>
          <p:cNvPr id="5" name="Content Placeholder 12"/>
          <p:cNvSpPr txBox="1">
            <a:spLocks/>
          </p:cNvSpPr>
          <p:nvPr/>
        </p:nvSpPr>
        <p:spPr>
          <a:xfrm>
            <a:off x="457200" y="1600201"/>
            <a:ext cx="7848600" cy="838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A spectrometer makes accurate measurements of wavelengths using a diffraction grating or prism.</a:t>
            </a:r>
          </a:p>
        </p:txBody>
      </p:sp>
      <p:pic>
        <p:nvPicPr>
          <p:cNvPr id="2" name="Picture 1" descr="The figure illustrates the ray diagram of a spectrometer or spectroscop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 y="2887424"/>
            <a:ext cx="3848100" cy="3423207"/>
          </a:xfrm>
          <a:prstGeom prst="rect">
            <a:avLst/>
          </a:prstGeom>
        </p:spPr>
      </p:pic>
    </p:spTree>
    <p:extLst>
      <p:ext uri="{BB962C8B-B14F-4D97-AF65-F5344CB8AC3E}">
        <p14:creationId xmlns:p14="http://schemas.microsoft.com/office/powerpoint/2010/main" val="411278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35-9 The Spectrometer and Spectroscopy </a:t>
            </a:r>
            <a:r>
              <a:rPr lang="en-US" altLang="en-US" sz="2000" b="0" dirty="0">
                <a:latin typeface="Arial" panose="020B0604020202020204" pitchFamily="34" charset="0"/>
              </a:rPr>
              <a:t>(2 of 4)</a:t>
            </a:r>
            <a:endParaRPr lang="en-IN" sz="2000" b="0" dirty="0"/>
          </a:p>
        </p:txBody>
      </p:sp>
      <p:sp>
        <p:nvSpPr>
          <p:cNvPr id="5" name="Content Placeholder 4"/>
          <p:cNvSpPr>
            <a:spLocks noGrp="1"/>
          </p:cNvSpPr>
          <p:nvPr>
            <p:ph idx="1"/>
          </p:nvPr>
        </p:nvSpPr>
        <p:spPr>
          <a:xfrm>
            <a:off x="457199" y="1600201"/>
            <a:ext cx="8001001" cy="914399"/>
          </a:xfrm>
        </p:spPr>
        <p:txBody>
          <a:bodyPr/>
          <a:lstStyle/>
          <a:p>
            <a:pPr marL="0" indent="0">
              <a:buNone/>
            </a:pPr>
            <a:r>
              <a:rPr lang="en-US" sz="2600" dirty="0"/>
              <a:t>The wavelength can be determined to high accuracy by measuring the angle at which the light is diffracted:</a:t>
            </a:r>
          </a:p>
        </p:txBody>
      </p:sp>
      <p:graphicFrame>
        <p:nvGraphicFramePr>
          <p:cNvPr id="2" name="Object 1" descr="lambda equals StartFraction d over m EndFraction sin theta ,"/>
          <p:cNvGraphicFramePr>
            <a:graphicFrameLocks noChangeAspect="1"/>
          </p:cNvGraphicFramePr>
          <p:nvPr>
            <p:extLst>
              <p:ext uri="{D42A27DB-BD31-4B8C-83A1-F6EECF244321}">
                <p14:modId xmlns:p14="http://schemas.microsoft.com/office/powerpoint/2010/main" val="765409189"/>
              </p:ext>
            </p:extLst>
          </p:nvPr>
        </p:nvGraphicFramePr>
        <p:xfrm>
          <a:off x="3629025" y="2948628"/>
          <a:ext cx="1885950" cy="960743"/>
        </p:xfrm>
        <a:graphic>
          <a:graphicData uri="http://schemas.openxmlformats.org/presentationml/2006/ole">
            <mc:AlternateContent xmlns:mc="http://schemas.openxmlformats.org/markup-compatibility/2006">
              <mc:Choice xmlns:v="urn:schemas-microsoft-com:vml" Requires="v">
                <p:oleObj name="Equation" r:id="rId3" imgW="774360" imgH="393480" progId="Equation.DSMT4">
                  <p:embed/>
                </p:oleObj>
              </mc:Choice>
              <mc:Fallback>
                <p:oleObj name="Equation" r:id="rId3" imgW="774360" imgH="393480" progId="Equation.DSMT4">
                  <p:embed/>
                  <p:pic>
                    <p:nvPicPr>
                      <p:cNvPr id="0" name=""/>
                      <p:cNvPicPr/>
                      <p:nvPr/>
                    </p:nvPicPr>
                    <p:blipFill>
                      <a:blip r:embed="rId4"/>
                      <a:stretch>
                        <a:fillRect/>
                      </a:stretch>
                    </p:blipFill>
                    <p:spPr>
                      <a:xfrm>
                        <a:off x="3629025" y="2948628"/>
                        <a:ext cx="1885950" cy="960743"/>
                      </a:xfrm>
                      <a:prstGeom prst="rect">
                        <a:avLst/>
                      </a:prstGeom>
                    </p:spPr>
                  </p:pic>
                </p:oleObj>
              </mc:Fallback>
            </mc:AlternateContent>
          </a:graphicData>
        </a:graphic>
      </p:graphicFrame>
      <p:sp>
        <p:nvSpPr>
          <p:cNvPr id="6" name="Content Placeholder 4"/>
          <p:cNvSpPr txBox="1">
            <a:spLocks/>
          </p:cNvSpPr>
          <p:nvPr/>
        </p:nvSpPr>
        <p:spPr>
          <a:xfrm>
            <a:off x="533400" y="4419600"/>
            <a:ext cx="8001001" cy="914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where </a:t>
            </a:r>
            <a:r>
              <a:rPr lang="en-US" sz="2600" i="1" dirty="0"/>
              <a:t>m</a:t>
            </a:r>
            <a:r>
              <a:rPr lang="en-US" sz="2600" dirty="0"/>
              <a:t> is an integer representing the order, and </a:t>
            </a:r>
            <a:r>
              <a:rPr lang="en-US" sz="2600" i="1" dirty="0"/>
              <a:t>d</a:t>
            </a:r>
            <a:r>
              <a:rPr lang="en-US" sz="2600" dirty="0"/>
              <a:t> is the distance between grating slits.</a:t>
            </a:r>
          </a:p>
        </p:txBody>
      </p:sp>
    </p:spTree>
    <p:extLst>
      <p:ext uri="{BB962C8B-B14F-4D97-AF65-F5344CB8AC3E}">
        <p14:creationId xmlns:p14="http://schemas.microsoft.com/office/powerpoint/2010/main" val="1685139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35-9 The Spectrometer and Spectroscopy </a:t>
            </a:r>
            <a:r>
              <a:rPr lang="en-US" altLang="en-US" sz="2000" b="0" dirty="0">
                <a:latin typeface="Arial" panose="020B0604020202020204" pitchFamily="34" charset="0"/>
              </a:rPr>
              <a:t>(3 of 4)</a:t>
            </a:r>
            <a:endParaRPr lang="en-IN" sz="2000" b="0" dirty="0"/>
          </a:p>
        </p:txBody>
      </p:sp>
      <p:sp>
        <p:nvSpPr>
          <p:cNvPr id="10" name="Content Placeholder 12"/>
          <p:cNvSpPr txBox="1">
            <a:spLocks/>
          </p:cNvSpPr>
          <p:nvPr/>
        </p:nvSpPr>
        <p:spPr>
          <a:xfrm>
            <a:off x="457200" y="1600201"/>
            <a:ext cx="8229600" cy="914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Atoms and molecules can be identified when they are in a thin gas through their characteristic emission lines.</a:t>
            </a:r>
          </a:p>
        </p:txBody>
      </p:sp>
      <p:pic>
        <p:nvPicPr>
          <p:cNvPr id="2" name="Picture 1" descr="The figure consists of four parts labeled (“a”) Atomic hydrogen, (b) Mercury, (c) Sodium, and (d) Solar absorption spectrum, respectively, and illustrates the line spectra for the gases indicated and spectrum from the Sun showing absorption line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00" y="2794000"/>
            <a:ext cx="7560000" cy="2887500"/>
          </a:xfrm>
          <a:prstGeom prst="rect">
            <a:avLst/>
          </a:prstGeom>
        </p:spPr>
      </p:pic>
    </p:spTree>
    <p:extLst>
      <p:ext uri="{BB962C8B-B14F-4D97-AF65-F5344CB8AC3E}">
        <p14:creationId xmlns:p14="http://schemas.microsoft.com/office/powerpoint/2010/main" val="315293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35-9 The Spectrometer and Spectroscopy </a:t>
            </a:r>
            <a:r>
              <a:rPr lang="en-US" altLang="en-US" sz="2000" b="0" dirty="0">
                <a:latin typeface="Arial" panose="020B0604020202020204" pitchFamily="34" charset="0"/>
              </a:rPr>
              <a:t>(4 of 4)</a:t>
            </a:r>
            <a:endParaRPr lang="en-IN" sz="2000" b="0" dirty="0"/>
          </a:p>
        </p:txBody>
      </p:sp>
      <p:sp>
        <p:nvSpPr>
          <p:cNvPr id="15" name="Content Placeholder 1"/>
          <p:cNvSpPr txBox="1">
            <a:spLocks/>
          </p:cNvSpPr>
          <p:nvPr/>
        </p:nvSpPr>
        <p:spPr>
          <a:xfrm>
            <a:off x="495301" y="1600201"/>
            <a:ext cx="8160656" cy="13715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b="1" dirty="0"/>
              <a:t>Example 35-10: Hydrogen spectrum.</a:t>
            </a:r>
          </a:p>
          <a:p>
            <a:pPr marL="0" indent="0">
              <a:buNone/>
            </a:pPr>
            <a:r>
              <a:rPr lang="en-US" sz="2400" dirty="0"/>
              <a:t>Light emitted by hot hydrogen gas is observed with a spectroscope using a diffraction grating having</a:t>
            </a:r>
          </a:p>
        </p:txBody>
      </p:sp>
      <p:graphicFrame>
        <p:nvGraphicFramePr>
          <p:cNvPr id="5" name="Object 4" descr="1.00 multiplied by 10 to the 4 power slits per c m.">
            <a:extLst>
              <a:ext uri="{FF2B5EF4-FFF2-40B4-BE49-F238E27FC236}">
                <a16:creationId xmlns:a16="http://schemas.microsoft.com/office/drawing/2014/main" id="{8CCEEADC-5CD5-4CEC-8393-AE23C3688DA8}"/>
              </a:ext>
            </a:extLst>
          </p:cNvPr>
          <p:cNvGraphicFramePr>
            <a:graphicFrameLocks noChangeAspect="1"/>
          </p:cNvGraphicFramePr>
          <p:nvPr>
            <p:extLst>
              <p:ext uri="{D42A27DB-BD31-4B8C-83A1-F6EECF244321}">
                <p14:modId xmlns:p14="http://schemas.microsoft.com/office/powerpoint/2010/main" val="174935097"/>
              </p:ext>
            </p:extLst>
          </p:nvPr>
        </p:nvGraphicFramePr>
        <p:xfrm>
          <a:off x="490538" y="2921000"/>
          <a:ext cx="2365375" cy="417513"/>
        </p:xfrm>
        <a:graphic>
          <a:graphicData uri="http://schemas.openxmlformats.org/presentationml/2006/ole">
            <mc:AlternateContent xmlns:mc="http://schemas.openxmlformats.org/markup-compatibility/2006">
              <mc:Choice xmlns:v="urn:schemas-microsoft-com:vml" Requires="v">
                <p:oleObj name="Equation" r:id="rId3" imgW="2603160" imgH="457200" progId="Equation.DSMT4">
                  <p:embed/>
                </p:oleObj>
              </mc:Choice>
              <mc:Fallback>
                <p:oleObj name="Equation" r:id="rId3" imgW="2603160" imgH="457200" progId="Equation.DSMT4">
                  <p:embed/>
                  <p:pic>
                    <p:nvPicPr>
                      <p:cNvPr id="65540" name="Object 4" descr="1.00 multiplied by 10 to the 4 power lines divided by c m.">
                        <a:extLst>
                          <a:ext uri="{FF2B5EF4-FFF2-40B4-BE49-F238E27FC236}">
                            <a16:creationId xmlns:a16="http://schemas.microsoft.com/office/drawing/2014/main" id="{8CCEEADC-5CD5-4CEC-8393-AE23C3688DA8}"/>
                          </a:ext>
                        </a:extLst>
                      </p:cNvPr>
                      <p:cNvPicPr>
                        <a:picLocks noChangeAspect="1" noChangeArrowheads="1"/>
                      </p:cNvPicPr>
                      <p:nvPr/>
                    </p:nvPicPr>
                    <p:blipFill>
                      <a:blip r:embed="rId4"/>
                      <a:srcRect/>
                      <a:stretch>
                        <a:fillRect/>
                      </a:stretch>
                    </p:blipFill>
                    <p:spPr bwMode="auto">
                      <a:xfrm>
                        <a:off x="490538" y="2921000"/>
                        <a:ext cx="23653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1"/>
          <p:cNvSpPr txBox="1">
            <a:spLocks/>
          </p:cNvSpPr>
          <p:nvPr/>
        </p:nvSpPr>
        <p:spPr>
          <a:xfrm>
            <a:off x="2933700" y="2946401"/>
            <a:ext cx="5402943" cy="393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The spectral lines nearest to the center</a:t>
            </a:r>
          </a:p>
        </p:txBody>
      </p:sp>
      <p:graphicFrame>
        <p:nvGraphicFramePr>
          <p:cNvPr id="7" name="Object 5" descr="(0 degrees)">
            <a:extLst>
              <a:ext uri="{FF2B5EF4-FFF2-40B4-BE49-F238E27FC236}">
                <a16:creationId xmlns:a16="http://schemas.microsoft.com/office/drawing/2014/main" id="{2BF61BED-E580-4CAD-9D9C-A3C445921862}"/>
              </a:ext>
            </a:extLst>
          </p:cNvPr>
          <p:cNvGraphicFramePr>
            <a:graphicFrameLocks noChangeAspect="1"/>
          </p:cNvGraphicFramePr>
          <p:nvPr>
            <p:extLst>
              <p:ext uri="{D42A27DB-BD31-4B8C-83A1-F6EECF244321}">
                <p14:modId xmlns:p14="http://schemas.microsoft.com/office/powerpoint/2010/main" val="3718442028"/>
              </p:ext>
            </p:extLst>
          </p:nvPr>
        </p:nvGraphicFramePr>
        <p:xfrm>
          <a:off x="493713" y="3373438"/>
          <a:ext cx="492125" cy="377825"/>
        </p:xfrm>
        <a:graphic>
          <a:graphicData uri="http://schemas.openxmlformats.org/presentationml/2006/ole">
            <mc:AlternateContent xmlns:mc="http://schemas.openxmlformats.org/markup-compatibility/2006">
              <mc:Choice xmlns:v="urn:schemas-microsoft-com:vml" Requires="v">
                <p:oleObj name="Equation" r:id="rId5" imgW="596880" imgH="457200" progId="Equation.DSMT4">
                  <p:embed/>
                </p:oleObj>
              </mc:Choice>
              <mc:Fallback>
                <p:oleObj name="Equation" r:id="rId5" imgW="596880" imgH="457200" progId="Equation.DSMT4">
                  <p:embed/>
                  <p:pic>
                    <p:nvPicPr>
                      <p:cNvPr id="65542" name="Object 5" descr="(0 degrees)">
                        <a:extLst>
                          <a:ext uri="{FF2B5EF4-FFF2-40B4-BE49-F238E27FC236}">
                            <a16:creationId xmlns:a16="http://schemas.microsoft.com/office/drawing/2014/main" id="{2BF61BED-E580-4CAD-9D9C-A3C445921862}"/>
                          </a:ext>
                        </a:extLst>
                      </p:cNvPr>
                      <p:cNvPicPr>
                        <a:picLocks noChangeAspect="1" noChangeArrowheads="1"/>
                      </p:cNvPicPr>
                      <p:nvPr/>
                    </p:nvPicPr>
                    <p:blipFill>
                      <a:blip r:embed="rId6"/>
                      <a:srcRect/>
                      <a:stretch>
                        <a:fillRect/>
                      </a:stretch>
                    </p:blipFill>
                    <p:spPr bwMode="auto">
                      <a:xfrm>
                        <a:off x="493713" y="3373438"/>
                        <a:ext cx="4921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1"/>
          <p:cNvSpPr txBox="1">
            <a:spLocks/>
          </p:cNvSpPr>
          <p:nvPr/>
        </p:nvSpPr>
        <p:spPr>
          <a:xfrm>
            <a:off x="1117601" y="3352800"/>
            <a:ext cx="2438400" cy="393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are a violet line at</a:t>
            </a:r>
          </a:p>
        </p:txBody>
      </p:sp>
      <p:graphicFrame>
        <p:nvGraphicFramePr>
          <p:cNvPr id="9" name="Object 8" descr="24.2 degrees,">
            <a:extLst>
              <a:ext uri="{FF2B5EF4-FFF2-40B4-BE49-F238E27FC236}">
                <a16:creationId xmlns:a16="http://schemas.microsoft.com/office/drawing/2014/main" id="{193A1E15-03F3-42E6-8EBD-9732C87BF096}"/>
              </a:ext>
            </a:extLst>
          </p:cNvPr>
          <p:cNvGraphicFramePr>
            <a:graphicFrameLocks noChangeAspect="1"/>
          </p:cNvGraphicFramePr>
          <p:nvPr>
            <p:extLst>
              <p:ext uri="{D42A27DB-BD31-4B8C-83A1-F6EECF244321}">
                <p14:modId xmlns:p14="http://schemas.microsoft.com/office/powerpoint/2010/main" val="1162223943"/>
              </p:ext>
            </p:extLst>
          </p:nvPr>
        </p:nvGraphicFramePr>
        <p:xfrm>
          <a:off x="3589338" y="3316288"/>
          <a:ext cx="798512" cy="392112"/>
        </p:xfrm>
        <a:graphic>
          <a:graphicData uri="http://schemas.openxmlformats.org/presentationml/2006/ole">
            <mc:AlternateContent xmlns:mc="http://schemas.openxmlformats.org/markup-compatibility/2006">
              <mc:Choice xmlns:v="urn:schemas-microsoft-com:vml" Requires="v">
                <p:oleObj name="Equation" r:id="rId7" imgW="876240" imgH="431640" progId="Equation.DSMT4">
                  <p:embed/>
                </p:oleObj>
              </mc:Choice>
              <mc:Fallback>
                <p:oleObj name="Equation" r:id="rId7" imgW="876240" imgH="431640" progId="Equation.DSMT4">
                  <p:embed/>
                  <p:pic>
                    <p:nvPicPr>
                      <p:cNvPr id="2" name="Object 1" descr="24.2 degrees">
                        <a:extLst>
                          <a:ext uri="{FF2B5EF4-FFF2-40B4-BE49-F238E27FC236}">
                            <a16:creationId xmlns:a16="http://schemas.microsoft.com/office/drawing/2014/main" id="{193A1E15-03F3-42E6-8EBD-9732C87BF096}"/>
                          </a:ext>
                        </a:extLst>
                      </p:cNvPr>
                      <p:cNvPicPr/>
                      <p:nvPr/>
                    </p:nvPicPr>
                    <p:blipFill>
                      <a:blip r:embed="rId8"/>
                      <a:stretch>
                        <a:fillRect/>
                      </a:stretch>
                    </p:blipFill>
                    <p:spPr>
                      <a:xfrm>
                        <a:off x="3589338" y="3316288"/>
                        <a:ext cx="798512" cy="392112"/>
                      </a:xfrm>
                      <a:prstGeom prst="rect">
                        <a:avLst/>
                      </a:prstGeom>
                    </p:spPr>
                  </p:pic>
                </p:oleObj>
              </mc:Fallback>
            </mc:AlternateContent>
          </a:graphicData>
        </a:graphic>
      </p:graphicFrame>
      <p:sp>
        <p:nvSpPr>
          <p:cNvPr id="10" name="Content Placeholder 1"/>
          <p:cNvSpPr txBox="1">
            <a:spLocks/>
          </p:cNvSpPr>
          <p:nvPr/>
        </p:nvSpPr>
        <p:spPr>
          <a:xfrm>
            <a:off x="4477806" y="3327400"/>
            <a:ext cx="1926169" cy="393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a blue  line at</a:t>
            </a:r>
          </a:p>
        </p:txBody>
      </p:sp>
      <p:graphicFrame>
        <p:nvGraphicFramePr>
          <p:cNvPr id="12" name="Object 11" descr="25.7 degrees,">
            <a:extLst>
              <a:ext uri="{FF2B5EF4-FFF2-40B4-BE49-F238E27FC236}">
                <a16:creationId xmlns:a16="http://schemas.microsoft.com/office/drawing/2014/main" id="{0638FD0E-457F-45CD-A43F-8F43FFAD3C82}"/>
              </a:ext>
            </a:extLst>
          </p:cNvPr>
          <p:cNvGraphicFramePr>
            <a:graphicFrameLocks noChangeAspect="1"/>
          </p:cNvGraphicFramePr>
          <p:nvPr>
            <p:extLst>
              <p:ext uri="{D42A27DB-BD31-4B8C-83A1-F6EECF244321}">
                <p14:modId xmlns:p14="http://schemas.microsoft.com/office/powerpoint/2010/main" val="1722263274"/>
              </p:ext>
            </p:extLst>
          </p:nvPr>
        </p:nvGraphicFramePr>
        <p:xfrm>
          <a:off x="6403975" y="3308350"/>
          <a:ext cx="809625" cy="393700"/>
        </p:xfrm>
        <a:graphic>
          <a:graphicData uri="http://schemas.openxmlformats.org/presentationml/2006/ole">
            <mc:AlternateContent xmlns:mc="http://schemas.openxmlformats.org/markup-compatibility/2006">
              <mc:Choice xmlns:v="urn:schemas-microsoft-com:vml" Requires="v">
                <p:oleObj name="Equation" r:id="rId9" imgW="888840" imgH="431640" progId="Equation.DSMT4">
                  <p:embed/>
                </p:oleObj>
              </mc:Choice>
              <mc:Fallback>
                <p:oleObj name="Equation" r:id="rId9" imgW="888840" imgH="431640" progId="Equation.DSMT4">
                  <p:embed/>
                  <p:pic>
                    <p:nvPicPr>
                      <p:cNvPr id="3" name="Object 2" descr="25.7 degrees">
                        <a:extLst>
                          <a:ext uri="{FF2B5EF4-FFF2-40B4-BE49-F238E27FC236}">
                            <a16:creationId xmlns:a16="http://schemas.microsoft.com/office/drawing/2014/main" id="{0638FD0E-457F-45CD-A43F-8F43FFAD3C82}"/>
                          </a:ext>
                        </a:extLst>
                      </p:cNvPr>
                      <p:cNvPicPr/>
                      <p:nvPr/>
                    </p:nvPicPr>
                    <p:blipFill>
                      <a:blip r:embed="rId10"/>
                      <a:stretch>
                        <a:fillRect/>
                      </a:stretch>
                    </p:blipFill>
                    <p:spPr>
                      <a:xfrm>
                        <a:off x="6403975" y="3308350"/>
                        <a:ext cx="809625" cy="393700"/>
                      </a:xfrm>
                      <a:prstGeom prst="rect">
                        <a:avLst/>
                      </a:prstGeom>
                    </p:spPr>
                  </p:pic>
                </p:oleObj>
              </mc:Fallback>
            </mc:AlternateContent>
          </a:graphicData>
        </a:graphic>
      </p:graphicFrame>
      <p:sp>
        <p:nvSpPr>
          <p:cNvPr id="13" name="Content Placeholder 1"/>
          <p:cNvSpPr txBox="1">
            <a:spLocks/>
          </p:cNvSpPr>
          <p:nvPr/>
        </p:nvSpPr>
        <p:spPr>
          <a:xfrm>
            <a:off x="7302500" y="3335021"/>
            <a:ext cx="1227209" cy="393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a blue-</a:t>
            </a:r>
          </a:p>
        </p:txBody>
      </p:sp>
      <p:sp>
        <p:nvSpPr>
          <p:cNvPr id="14" name="Content Placeholder 1"/>
          <p:cNvSpPr txBox="1">
            <a:spLocks/>
          </p:cNvSpPr>
          <p:nvPr/>
        </p:nvSpPr>
        <p:spPr>
          <a:xfrm>
            <a:off x="508652" y="3721100"/>
            <a:ext cx="1777347" cy="393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green line at</a:t>
            </a:r>
          </a:p>
        </p:txBody>
      </p:sp>
      <p:graphicFrame>
        <p:nvGraphicFramePr>
          <p:cNvPr id="16" name="Object 15" descr="29.1 degrees">
            <a:extLst>
              <a:ext uri="{FF2B5EF4-FFF2-40B4-BE49-F238E27FC236}">
                <a16:creationId xmlns:a16="http://schemas.microsoft.com/office/drawing/2014/main" id="{749B36F0-B81F-4889-8B03-CC7D14F7E7A4}"/>
              </a:ext>
            </a:extLst>
          </p:cNvPr>
          <p:cNvGraphicFramePr>
            <a:graphicFrameLocks noChangeAspect="1"/>
          </p:cNvGraphicFramePr>
          <p:nvPr>
            <p:extLst>
              <p:ext uri="{D42A27DB-BD31-4B8C-83A1-F6EECF244321}">
                <p14:modId xmlns:p14="http://schemas.microsoft.com/office/powerpoint/2010/main" val="942176115"/>
              </p:ext>
            </p:extLst>
          </p:nvPr>
        </p:nvGraphicFramePr>
        <p:xfrm>
          <a:off x="2244725" y="3675063"/>
          <a:ext cx="736600" cy="381000"/>
        </p:xfrm>
        <a:graphic>
          <a:graphicData uri="http://schemas.openxmlformats.org/presentationml/2006/ole">
            <mc:AlternateContent xmlns:mc="http://schemas.openxmlformats.org/markup-compatibility/2006">
              <mc:Choice xmlns:v="urn:schemas-microsoft-com:vml" Requires="v">
                <p:oleObj name="Equation" r:id="rId11" imgW="736560" imgH="380880" progId="Equation.DSMT4">
                  <p:embed/>
                </p:oleObj>
              </mc:Choice>
              <mc:Fallback>
                <p:oleObj name="Equation" r:id="rId11" imgW="736560" imgH="380880" progId="Equation.DSMT4">
                  <p:embed/>
                  <p:pic>
                    <p:nvPicPr>
                      <p:cNvPr id="4" name="Object 3" descr="29.1 degrees">
                        <a:extLst>
                          <a:ext uri="{FF2B5EF4-FFF2-40B4-BE49-F238E27FC236}">
                            <a16:creationId xmlns:a16="http://schemas.microsoft.com/office/drawing/2014/main" id="{749B36F0-B81F-4889-8B03-CC7D14F7E7A4}"/>
                          </a:ext>
                        </a:extLst>
                      </p:cNvPr>
                      <p:cNvPicPr/>
                      <p:nvPr/>
                    </p:nvPicPr>
                    <p:blipFill>
                      <a:blip r:embed="rId12"/>
                      <a:stretch>
                        <a:fillRect/>
                      </a:stretch>
                    </p:blipFill>
                    <p:spPr>
                      <a:xfrm>
                        <a:off x="2244725" y="3675063"/>
                        <a:ext cx="736600" cy="381000"/>
                      </a:xfrm>
                      <a:prstGeom prst="rect">
                        <a:avLst/>
                      </a:prstGeom>
                    </p:spPr>
                  </p:pic>
                </p:oleObj>
              </mc:Fallback>
            </mc:AlternateContent>
          </a:graphicData>
        </a:graphic>
      </p:graphicFrame>
      <p:sp>
        <p:nvSpPr>
          <p:cNvPr id="17" name="Content Placeholder 1"/>
          <p:cNvSpPr txBox="1">
            <a:spLocks/>
          </p:cNvSpPr>
          <p:nvPr/>
        </p:nvSpPr>
        <p:spPr>
          <a:xfrm>
            <a:off x="3061352" y="3721100"/>
            <a:ext cx="2255675" cy="393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and a red line at</a:t>
            </a:r>
          </a:p>
        </p:txBody>
      </p:sp>
      <p:graphicFrame>
        <p:nvGraphicFramePr>
          <p:cNvPr id="18" name="Object 17" descr="41.0 degrees">
            <a:extLst>
              <a:ext uri="{FF2B5EF4-FFF2-40B4-BE49-F238E27FC236}">
                <a16:creationId xmlns:a16="http://schemas.microsoft.com/office/drawing/2014/main" id="{FCB2E6A3-7CFC-4241-A980-80AC4F505C38}"/>
              </a:ext>
            </a:extLst>
          </p:cNvPr>
          <p:cNvGraphicFramePr>
            <a:graphicFrameLocks noChangeAspect="1"/>
          </p:cNvGraphicFramePr>
          <p:nvPr>
            <p:extLst>
              <p:ext uri="{D42A27DB-BD31-4B8C-83A1-F6EECF244321}">
                <p14:modId xmlns:p14="http://schemas.microsoft.com/office/powerpoint/2010/main" val="766525524"/>
              </p:ext>
            </p:extLst>
          </p:nvPr>
        </p:nvGraphicFramePr>
        <p:xfrm>
          <a:off x="5341938" y="3675063"/>
          <a:ext cx="774700" cy="381000"/>
        </p:xfrm>
        <a:graphic>
          <a:graphicData uri="http://schemas.openxmlformats.org/presentationml/2006/ole">
            <mc:AlternateContent xmlns:mc="http://schemas.openxmlformats.org/markup-compatibility/2006">
              <mc:Choice xmlns:v="urn:schemas-microsoft-com:vml" Requires="v">
                <p:oleObj name="Equation" r:id="rId13" imgW="774360" imgH="380880" progId="Equation.DSMT4">
                  <p:embed/>
                </p:oleObj>
              </mc:Choice>
              <mc:Fallback>
                <p:oleObj name="Equation" r:id="rId13" imgW="774360" imgH="380880" progId="Equation.DSMT4">
                  <p:embed/>
                  <p:pic>
                    <p:nvPicPr>
                      <p:cNvPr id="5" name="Object 4" descr="41.0 degrees">
                        <a:extLst>
                          <a:ext uri="{FF2B5EF4-FFF2-40B4-BE49-F238E27FC236}">
                            <a16:creationId xmlns:a16="http://schemas.microsoft.com/office/drawing/2014/main" id="{FCB2E6A3-7CFC-4241-A980-80AC4F505C38}"/>
                          </a:ext>
                        </a:extLst>
                      </p:cNvPr>
                      <p:cNvPicPr/>
                      <p:nvPr/>
                    </p:nvPicPr>
                    <p:blipFill>
                      <a:blip r:embed="rId14"/>
                      <a:stretch>
                        <a:fillRect/>
                      </a:stretch>
                    </p:blipFill>
                    <p:spPr>
                      <a:xfrm>
                        <a:off x="5341938" y="3675063"/>
                        <a:ext cx="774700" cy="381000"/>
                      </a:xfrm>
                      <a:prstGeom prst="rect">
                        <a:avLst/>
                      </a:prstGeom>
                    </p:spPr>
                  </p:pic>
                </p:oleObj>
              </mc:Fallback>
            </mc:AlternateContent>
          </a:graphicData>
        </a:graphic>
      </p:graphicFrame>
      <p:sp>
        <p:nvSpPr>
          <p:cNvPr id="19" name="Content Placeholder 1"/>
          <p:cNvSpPr txBox="1">
            <a:spLocks/>
          </p:cNvSpPr>
          <p:nvPr/>
        </p:nvSpPr>
        <p:spPr>
          <a:xfrm>
            <a:off x="6202526" y="3721100"/>
            <a:ext cx="2177682" cy="393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from the center.</a:t>
            </a:r>
          </a:p>
        </p:txBody>
      </p:sp>
      <p:sp>
        <p:nvSpPr>
          <p:cNvPr id="20" name="Content Placeholder 1"/>
          <p:cNvSpPr txBox="1">
            <a:spLocks/>
          </p:cNvSpPr>
          <p:nvPr/>
        </p:nvSpPr>
        <p:spPr>
          <a:xfrm>
            <a:off x="546753" y="4138929"/>
            <a:ext cx="7833454" cy="81407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What are the wavelengths of these spectral lines of hydrogen?</a:t>
            </a:r>
          </a:p>
        </p:txBody>
      </p:sp>
    </p:spTree>
    <p:extLst>
      <p:ext uri="{BB962C8B-B14F-4D97-AF65-F5344CB8AC3E}">
        <p14:creationId xmlns:p14="http://schemas.microsoft.com/office/powerpoint/2010/main" val="3210236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35-10 Peak Widths and Resolving Power for a Diffraction Grating </a:t>
            </a:r>
            <a:r>
              <a:rPr lang="en-US" altLang="en-US" sz="2000" b="0" dirty="0">
                <a:latin typeface="Arial" panose="020B0604020202020204" pitchFamily="34" charset="0"/>
              </a:rPr>
              <a:t>(1 of 3)</a:t>
            </a:r>
            <a:endParaRPr lang="en-IN" sz="2000" b="0" dirty="0"/>
          </a:p>
        </p:txBody>
      </p:sp>
      <p:sp>
        <p:nvSpPr>
          <p:cNvPr id="3" name="Content Placeholder 2"/>
          <p:cNvSpPr>
            <a:spLocks noGrp="1"/>
          </p:cNvSpPr>
          <p:nvPr>
            <p:ph idx="1"/>
          </p:nvPr>
        </p:nvSpPr>
        <p:spPr>
          <a:xfrm>
            <a:off x="457199" y="1600200"/>
            <a:ext cx="8229601" cy="1295400"/>
          </a:xfrm>
        </p:spPr>
        <p:txBody>
          <a:bodyPr/>
          <a:lstStyle/>
          <a:p>
            <a:pPr marL="0" indent="0">
              <a:buNone/>
            </a:pPr>
            <a:r>
              <a:rPr lang="en-US" sz="2600" dirty="0"/>
              <a:t>These two sets of diagrams show the phasor relationships at the central maximum and at the first minimum for gratings of two and six slits.</a:t>
            </a:r>
          </a:p>
        </p:txBody>
      </p:sp>
      <p:pic>
        <p:nvPicPr>
          <p:cNvPr id="2" name="Picture 1" descr="The figure consists of two parts labeled (&quot;a&quot;) and (b), respectively, and illustrates the phasor diagrams for two slit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3221248"/>
            <a:ext cx="3394574" cy="2520000"/>
          </a:xfrm>
          <a:prstGeom prst="rect">
            <a:avLst/>
          </a:prstGeom>
        </p:spPr>
      </p:pic>
      <p:pic>
        <p:nvPicPr>
          <p:cNvPr id="7" name="Picture 6" descr="The figure consists of two parts labeled (&quot;a&quot;) and (b), respectively, and illustrates the phasor diagrams for six slits.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3041248"/>
            <a:ext cx="3553728" cy="2880000"/>
          </a:xfrm>
          <a:prstGeom prst="rect">
            <a:avLst/>
          </a:prstGeom>
        </p:spPr>
      </p:pic>
    </p:spTree>
    <p:extLst>
      <p:ext uri="{BB962C8B-B14F-4D97-AF65-F5344CB8AC3E}">
        <p14:creationId xmlns:p14="http://schemas.microsoft.com/office/powerpoint/2010/main" val="866879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35-10 Peak Widths and Resolving Power for a Diffraction Grating </a:t>
            </a:r>
            <a:r>
              <a:rPr lang="en-US" altLang="en-US" sz="2000" b="0" dirty="0">
                <a:latin typeface="Arial" panose="020B0604020202020204" pitchFamily="34" charset="0"/>
              </a:rPr>
              <a:t>(2 of 3)</a:t>
            </a:r>
            <a:endParaRPr lang="en-IN" sz="2000" b="0" dirty="0"/>
          </a:p>
        </p:txBody>
      </p:sp>
      <p:sp>
        <p:nvSpPr>
          <p:cNvPr id="2" name="Content Placeholder 1"/>
          <p:cNvSpPr>
            <a:spLocks noGrp="1"/>
          </p:cNvSpPr>
          <p:nvPr>
            <p:ph idx="1"/>
          </p:nvPr>
        </p:nvSpPr>
        <p:spPr>
          <a:xfrm>
            <a:off x="457200" y="1600200"/>
            <a:ext cx="8229600" cy="838200"/>
          </a:xfrm>
        </p:spPr>
        <p:txBody>
          <a:bodyPr/>
          <a:lstStyle/>
          <a:p>
            <a:pPr marL="0" indent="0">
              <a:buNone/>
            </a:pPr>
            <a:r>
              <a:rPr lang="en-US" sz="2600" dirty="0"/>
              <a:t>As the number of slits becomes large, the width of the central maximum becomes very narrow:</a:t>
            </a:r>
          </a:p>
        </p:txBody>
      </p:sp>
      <p:pic>
        <p:nvPicPr>
          <p:cNvPr id="6" name="Picture 5" descr="Delta theta subscript 0 Baseline equals StartFraction lambda over N d EndFraction.">
            <a:extLst>
              <a:ext uri="{FF2B5EF4-FFF2-40B4-BE49-F238E27FC236}">
                <a16:creationId xmlns:a16="http://schemas.microsoft.com/office/drawing/2014/main" id="{560CA40D-AE5A-2C18-BC97-C2D9DF59D090}"/>
              </a:ext>
            </a:extLst>
          </p:cNvPr>
          <p:cNvPicPr>
            <a:picLocks noChangeAspect="1"/>
          </p:cNvPicPr>
          <p:nvPr/>
        </p:nvPicPr>
        <p:blipFill>
          <a:blip r:embed="rId3"/>
          <a:stretch>
            <a:fillRect/>
          </a:stretch>
        </p:blipFill>
        <p:spPr>
          <a:xfrm>
            <a:off x="3556100" y="2557990"/>
            <a:ext cx="1600000" cy="857143"/>
          </a:xfrm>
          <a:prstGeom prst="rect">
            <a:avLst/>
          </a:prstGeom>
        </p:spPr>
      </p:pic>
      <p:sp>
        <p:nvSpPr>
          <p:cNvPr id="9" name="Content Placeholder 1"/>
          <p:cNvSpPr txBox="1">
            <a:spLocks/>
          </p:cNvSpPr>
          <p:nvPr/>
        </p:nvSpPr>
        <p:spPr>
          <a:xfrm>
            <a:off x="457200" y="3740696"/>
            <a:ext cx="8229600" cy="131680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The resolving power of a diffraction grating is the minimum difference between wavelengths that can be distinguished:</a:t>
            </a:r>
          </a:p>
        </p:txBody>
      </p:sp>
      <p:pic>
        <p:nvPicPr>
          <p:cNvPr id="7" name="Picture 6" descr="R equals StartFraction lambda over Delta lambda EndFraction equals N m.">
            <a:extLst>
              <a:ext uri="{FF2B5EF4-FFF2-40B4-BE49-F238E27FC236}">
                <a16:creationId xmlns:a16="http://schemas.microsoft.com/office/drawing/2014/main" id="{98FA26EC-D28D-DADC-77A7-9192E1CDD299}"/>
              </a:ext>
            </a:extLst>
          </p:cNvPr>
          <p:cNvPicPr>
            <a:picLocks noChangeAspect="1"/>
          </p:cNvPicPr>
          <p:nvPr/>
        </p:nvPicPr>
        <p:blipFill>
          <a:blip r:embed="rId4"/>
          <a:stretch>
            <a:fillRect/>
          </a:stretch>
        </p:blipFill>
        <p:spPr>
          <a:xfrm>
            <a:off x="3365624" y="5238750"/>
            <a:ext cx="1980952" cy="819048"/>
          </a:xfrm>
          <a:prstGeom prst="rect">
            <a:avLst/>
          </a:prstGeom>
        </p:spPr>
      </p:pic>
    </p:spTree>
    <p:extLst>
      <p:ext uri="{BB962C8B-B14F-4D97-AF65-F5344CB8AC3E}">
        <p14:creationId xmlns:p14="http://schemas.microsoft.com/office/powerpoint/2010/main" val="1416871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35-10 Peak Widths and Resolving Power for a Diffraction Grating </a:t>
            </a:r>
            <a:r>
              <a:rPr lang="en-US" altLang="en-US" sz="2000" b="0" dirty="0">
                <a:latin typeface="Arial" panose="020B0604020202020204" pitchFamily="34" charset="0"/>
              </a:rPr>
              <a:t>(3 of 3)</a:t>
            </a:r>
            <a:endParaRPr lang="en-IN" sz="2000" b="0" dirty="0"/>
          </a:p>
        </p:txBody>
      </p:sp>
      <p:sp>
        <p:nvSpPr>
          <p:cNvPr id="2" name="Content Placeholder 1"/>
          <p:cNvSpPr>
            <a:spLocks noGrp="1"/>
          </p:cNvSpPr>
          <p:nvPr>
            <p:ph idx="1"/>
          </p:nvPr>
        </p:nvSpPr>
        <p:spPr>
          <a:xfrm>
            <a:off x="457200" y="1600201"/>
            <a:ext cx="8229600" cy="1049548"/>
          </a:xfrm>
        </p:spPr>
        <p:txBody>
          <a:bodyPr/>
          <a:lstStyle/>
          <a:p>
            <a:pPr marL="0" indent="0">
              <a:buNone/>
            </a:pPr>
            <a:r>
              <a:rPr lang="en-US" sz="2600" b="1" dirty="0"/>
              <a:t>Example 35-11: Resolving two close lines.</a:t>
            </a:r>
          </a:p>
          <a:p>
            <a:pPr marL="0" indent="0">
              <a:buNone/>
            </a:pPr>
            <a:r>
              <a:rPr lang="en-US" sz="2600" dirty="0"/>
              <a:t>Yellow sodium light, which consists of two wavelengths, </a:t>
            </a:r>
          </a:p>
        </p:txBody>
      </p:sp>
      <p:pic>
        <p:nvPicPr>
          <p:cNvPr id="3" name="Picture 2" descr="lambda subscript 1 Baseline equals 589.00 n m">
            <a:extLst>
              <a:ext uri="{FF2B5EF4-FFF2-40B4-BE49-F238E27FC236}">
                <a16:creationId xmlns:a16="http://schemas.microsoft.com/office/drawing/2014/main" id="{514FFF80-F07F-084C-57FE-F69830FB7DDB}"/>
              </a:ext>
            </a:extLst>
          </p:cNvPr>
          <p:cNvPicPr>
            <a:picLocks noChangeAspect="1"/>
          </p:cNvPicPr>
          <p:nvPr/>
        </p:nvPicPr>
        <p:blipFill>
          <a:blip r:embed="rId3"/>
          <a:stretch>
            <a:fillRect/>
          </a:stretch>
        </p:blipFill>
        <p:spPr>
          <a:xfrm>
            <a:off x="457200" y="2649804"/>
            <a:ext cx="2209524" cy="438095"/>
          </a:xfrm>
          <a:prstGeom prst="rect">
            <a:avLst/>
          </a:prstGeom>
        </p:spPr>
      </p:pic>
      <p:sp>
        <p:nvSpPr>
          <p:cNvPr id="10" name="Content Placeholder 1"/>
          <p:cNvSpPr txBox="1">
            <a:spLocks/>
          </p:cNvSpPr>
          <p:nvPr/>
        </p:nvSpPr>
        <p:spPr>
          <a:xfrm>
            <a:off x="2819400" y="2657455"/>
            <a:ext cx="609600" cy="42409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and</a:t>
            </a:r>
          </a:p>
        </p:txBody>
      </p:sp>
      <p:pic>
        <p:nvPicPr>
          <p:cNvPr id="5" name="Picture 4" descr="lambda subscript 2 Baseline equals 589.59 n m,">
            <a:extLst>
              <a:ext uri="{FF2B5EF4-FFF2-40B4-BE49-F238E27FC236}">
                <a16:creationId xmlns:a16="http://schemas.microsoft.com/office/drawing/2014/main" id="{147A3417-C1B0-EF8E-8C94-0E3FCD04C3CF}"/>
              </a:ext>
            </a:extLst>
          </p:cNvPr>
          <p:cNvPicPr>
            <a:picLocks noChangeAspect="1"/>
          </p:cNvPicPr>
          <p:nvPr/>
        </p:nvPicPr>
        <p:blipFill>
          <a:blip r:embed="rId4"/>
          <a:stretch>
            <a:fillRect/>
          </a:stretch>
        </p:blipFill>
        <p:spPr>
          <a:xfrm>
            <a:off x="3448050" y="2661566"/>
            <a:ext cx="2323809" cy="428571"/>
          </a:xfrm>
          <a:prstGeom prst="rect">
            <a:avLst/>
          </a:prstGeom>
        </p:spPr>
      </p:pic>
      <p:sp>
        <p:nvSpPr>
          <p:cNvPr id="12" name="Content Placeholder 1"/>
          <p:cNvSpPr txBox="1">
            <a:spLocks/>
          </p:cNvSpPr>
          <p:nvPr/>
        </p:nvSpPr>
        <p:spPr>
          <a:xfrm>
            <a:off x="5722135" y="2644755"/>
            <a:ext cx="2812266" cy="42409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 falls on a</a:t>
            </a:r>
          </a:p>
        </p:txBody>
      </p:sp>
      <p:sp>
        <p:nvSpPr>
          <p:cNvPr id="13" name="Content Placeholder 1"/>
          <p:cNvSpPr txBox="1">
            <a:spLocks/>
          </p:cNvSpPr>
          <p:nvPr/>
        </p:nvSpPr>
        <p:spPr>
          <a:xfrm>
            <a:off x="457200" y="3077996"/>
            <a:ext cx="8077200" cy="294180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7500-slit/c</a:t>
            </a:r>
            <a:r>
              <a:rPr lang="en-US" sz="100" dirty="0"/>
              <a:t>  </a:t>
            </a:r>
            <a:r>
              <a:rPr lang="en-US" sz="2600" dirty="0"/>
              <a:t>m diffraction grating. Determine (a) the maximum order m that will be present for these sodium lines, and (b) the width of grating necessary to resolve the two sodium lines.</a:t>
            </a:r>
          </a:p>
        </p:txBody>
      </p:sp>
    </p:spTree>
    <p:extLst>
      <p:ext uri="{BB962C8B-B14F-4D97-AF65-F5344CB8AC3E}">
        <p14:creationId xmlns:p14="http://schemas.microsoft.com/office/powerpoint/2010/main" val="1920261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35-11 X-Rays and X-Ray Diffraction </a:t>
            </a:r>
            <a:r>
              <a:rPr lang="en-US" altLang="en-US" sz="2000" b="0" dirty="0">
                <a:latin typeface="Arial" panose="020B0604020202020204" pitchFamily="34" charset="0"/>
              </a:rPr>
              <a:t>(1 of 2)</a:t>
            </a:r>
            <a:endParaRPr lang="en-IN" sz="2000" b="0" dirty="0"/>
          </a:p>
        </p:txBody>
      </p:sp>
      <p:sp>
        <p:nvSpPr>
          <p:cNvPr id="2" name="Content Placeholder 1"/>
          <p:cNvSpPr>
            <a:spLocks noGrp="1"/>
          </p:cNvSpPr>
          <p:nvPr>
            <p:ph idx="1"/>
          </p:nvPr>
        </p:nvSpPr>
        <p:spPr>
          <a:xfrm>
            <a:off x="457200" y="1600202"/>
            <a:ext cx="8229600" cy="2209798"/>
          </a:xfrm>
        </p:spPr>
        <p:txBody>
          <a:bodyPr/>
          <a:lstStyle/>
          <a:p>
            <a:pPr marL="0" indent="0">
              <a:buNone/>
            </a:pPr>
            <a:r>
              <a:rPr lang="en-US" sz="2600" dirty="0"/>
              <a:t>The wavelengths of X-rays are very short. Diffraction experiments are impossible to do with conventional diffraction gratings.</a:t>
            </a:r>
          </a:p>
          <a:p>
            <a:pPr marL="0" indent="0">
              <a:buNone/>
            </a:pPr>
            <a:r>
              <a:rPr lang="en-US" sz="2600" dirty="0"/>
              <a:t>Crystals have spacing between their layers that is ideal for diffracting X-rays.</a:t>
            </a:r>
          </a:p>
        </p:txBody>
      </p:sp>
      <p:pic>
        <p:nvPicPr>
          <p:cNvPr id="3" name="Picture 2" descr="The figure illustrates the x-ray diffraction by a crystal.  A point grid consisting of five columns and three rows of equally spaced points is shown. The points are separated by a distance of d.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3810000"/>
            <a:ext cx="3240000" cy="2405250"/>
          </a:xfrm>
          <a:prstGeom prst="rect">
            <a:avLst/>
          </a:prstGeom>
        </p:spPr>
      </p:pic>
    </p:spTree>
    <p:extLst>
      <p:ext uri="{BB962C8B-B14F-4D97-AF65-F5344CB8AC3E}">
        <p14:creationId xmlns:p14="http://schemas.microsoft.com/office/powerpoint/2010/main" val="136439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35-1 Diffraction by a Single Slit or Disk </a:t>
            </a:r>
            <a:r>
              <a:rPr lang="en-US" altLang="en-US" sz="2000" b="0" dirty="0"/>
              <a:t>(1 of 6)</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153400" cy="838199"/>
          </a:xfrm>
        </p:spPr>
        <p:txBody>
          <a:bodyPr/>
          <a:lstStyle/>
          <a:p>
            <a:pPr marL="0" indent="0">
              <a:buSzPts val="2800"/>
              <a:buNone/>
            </a:pPr>
            <a:r>
              <a:rPr lang="en-US" sz="2600" dirty="0">
                <a:latin typeface="Arial" panose="020B0604020202020204" pitchFamily="34" charset="0"/>
              </a:rPr>
              <a:t>If light is a wave, it will diffract around a single slit or obstacle.</a:t>
            </a:r>
          </a:p>
        </p:txBody>
      </p:sp>
      <p:pic>
        <p:nvPicPr>
          <p:cNvPr id="4" name="Picture 3" descr="The figure illustrates the diffraction of waves of light near the edges of a circular disc.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819400"/>
            <a:ext cx="6120000" cy="3289500"/>
          </a:xfrm>
          <a:prstGeom prst="rect">
            <a:avLst/>
          </a:prstGeom>
        </p:spPr>
      </p:pic>
    </p:spTree>
    <p:extLst>
      <p:ext uri="{BB962C8B-B14F-4D97-AF65-F5344CB8AC3E}">
        <p14:creationId xmlns:p14="http://schemas.microsoft.com/office/powerpoint/2010/main" val="2411974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35-11 X-Rays and X-Ray Diffraction </a:t>
            </a:r>
            <a:r>
              <a:rPr lang="en-US" altLang="en-US" sz="2000" b="0" dirty="0">
                <a:latin typeface="Arial" panose="020B0604020202020204" pitchFamily="34" charset="0"/>
              </a:rPr>
              <a:t>(2 of 2)</a:t>
            </a:r>
            <a:endParaRPr lang="en-IN" sz="2000" b="0" dirty="0"/>
          </a:p>
        </p:txBody>
      </p:sp>
      <p:sp>
        <p:nvSpPr>
          <p:cNvPr id="2" name="Content Placeholder 1"/>
          <p:cNvSpPr>
            <a:spLocks noGrp="1"/>
          </p:cNvSpPr>
          <p:nvPr>
            <p:ph idx="1"/>
          </p:nvPr>
        </p:nvSpPr>
        <p:spPr>
          <a:xfrm>
            <a:off x="457200" y="1600202"/>
            <a:ext cx="8229600" cy="1142998"/>
          </a:xfrm>
        </p:spPr>
        <p:txBody>
          <a:bodyPr/>
          <a:lstStyle/>
          <a:p>
            <a:pPr marL="0" indent="0">
              <a:buNone/>
            </a:pPr>
            <a:r>
              <a:rPr lang="en-US" sz="2600" dirty="0"/>
              <a:t>X-ray diffraction is now used to study the internal structure of crystals; this is how the helical structure of DNA was determined.</a:t>
            </a:r>
          </a:p>
        </p:txBody>
      </p:sp>
      <p:pic>
        <p:nvPicPr>
          <p:cNvPr id="3" name="Picture 2" descr="The figure illustrating X-rays can be diffracted from many possible planes within a crystal. A portion of a  point grid consisting of equally spaced points across 11 columns and 5 rows is shown. The planes are shown as dashed blue line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48000"/>
            <a:ext cx="6480000" cy="3136500"/>
          </a:xfrm>
          <a:prstGeom prst="rect">
            <a:avLst/>
          </a:prstGeom>
        </p:spPr>
      </p:pic>
    </p:spTree>
    <p:extLst>
      <p:ext uri="{BB962C8B-B14F-4D97-AF65-F5344CB8AC3E}">
        <p14:creationId xmlns:p14="http://schemas.microsoft.com/office/powerpoint/2010/main" val="3797009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8572"/>
            <a:ext cx="8229600" cy="1097280"/>
          </a:xfrm>
        </p:spPr>
        <p:txBody>
          <a:bodyPr/>
          <a:lstStyle/>
          <a:p>
            <a:r>
              <a:rPr lang="en-US" altLang="en-US" dirty="0"/>
              <a:t>35-12 X-Ray Imaging and Computed Tomography (C</a:t>
            </a:r>
            <a:r>
              <a:rPr lang="en-US" altLang="en-US" sz="100" dirty="0"/>
              <a:t> </a:t>
            </a:r>
            <a:r>
              <a:rPr lang="en-US" altLang="en-US" dirty="0"/>
              <a:t>T Scan) </a:t>
            </a:r>
            <a:r>
              <a:rPr lang="en-US" altLang="en-US" sz="2000" b="0" dirty="0"/>
              <a:t>(1 of 4)</a:t>
            </a:r>
            <a:endParaRPr lang="en-IN" sz="2000" b="0" dirty="0"/>
          </a:p>
        </p:txBody>
      </p:sp>
      <p:sp>
        <p:nvSpPr>
          <p:cNvPr id="5" name="Content Placeholder 4"/>
          <p:cNvSpPr>
            <a:spLocks noGrp="1"/>
          </p:cNvSpPr>
          <p:nvPr>
            <p:ph idx="1"/>
          </p:nvPr>
        </p:nvSpPr>
        <p:spPr>
          <a:xfrm>
            <a:off x="457200" y="1701801"/>
            <a:ext cx="8229600" cy="1346199"/>
          </a:xfrm>
        </p:spPr>
        <p:txBody>
          <a:bodyPr/>
          <a:lstStyle/>
          <a:p>
            <a:pPr marL="0" lvl="0" indent="0" fontAlgn="base">
              <a:spcBef>
                <a:spcPct val="50000"/>
              </a:spcBef>
              <a:spcAft>
                <a:spcPct val="0"/>
              </a:spcAft>
              <a:buClrTx/>
              <a:buSzTx/>
              <a:buNone/>
              <a:defRPr/>
            </a:pPr>
            <a:r>
              <a:rPr lang="en-US" altLang="en-US" sz="2600" dirty="0">
                <a:latin typeface="Arial" panose="020B0604020202020204" pitchFamily="34" charset="0"/>
              </a:rPr>
              <a:t>A normal X-ray image is formed by passing X-rays through the body; it is basically a shadow of the tissues it encounters. No focusing of the beam is done.</a:t>
            </a:r>
            <a:endParaRPr lang="en-IN" sz="2600" dirty="0"/>
          </a:p>
        </p:txBody>
      </p:sp>
      <p:pic>
        <p:nvPicPr>
          <p:cNvPr id="2" name="Picture 1" descr="The figure illustrates the conventional X-ray imaging method.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700" y="3276600"/>
            <a:ext cx="5040000" cy="2898000"/>
          </a:xfrm>
          <a:prstGeom prst="rect">
            <a:avLst/>
          </a:prstGeom>
        </p:spPr>
      </p:pic>
    </p:spTree>
    <p:extLst>
      <p:ext uri="{BB962C8B-B14F-4D97-AF65-F5344CB8AC3E}">
        <p14:creationId xmlns:p14="http://schemas.microsoft.com/office/powerpoint/2010/main" val="4891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35-12 X-Ray Imaging and Computed Tomography (C</a:t>
            </a:r>
            <a:r>
              <a:rPr lang="en-US" altLang="en-US" sz="100" dirty="0"/>
              <a:t> </a:t>
            </a:r>
            <a:r>
              <a:rPr lang="en-US" altLang="en-US" dirty="0"/>
              <a:t>T Scan) </a:t>
            </a:r>
            <a:r>
              <a:rPr lang="en-US" altLang="en-US" sz="2000" b="0" dirty="0"/>
              <a:t>(2 of 4)</a:t>
            </a:r>
            <a:endParaRPr lang="en-IN" dirty="0"/>
          </a:p>
        </p:txBody>
      </p:sp>
      <p:sp>
        <p:nvSpPr>
          <p:cNvPr id="3" name="Content Placeholder 2"/>
          <p:cNvSpPr>
            <a:spLocks noGrp="1"/>
          </p:cNvSpPr>
          <p:nvPr>
            <p:ph idx="1"/>
          </p:nvPr>
        </p:nvSpPr>
        <p:spPr>
          <a:xfrm>
            <a:off x="457200" y="1600201"/>
            <a:ext cx="8229600" cy="1371600"/>
          </a:xfrm>
        </p:spPr>
        <p:txBody>
          <a:bodyPr/>
          <a:lstStyle/>
          <a:p>
            <a:pPr marL="0" indent="0">
              <a:buNone/>
            </a:pPr>
            <a:r>
              <a:rPr lang="en-US" dirty="0"/>
              <a:t>Computed tomography uses a collimated X-ray source and a detector to produce detailed images of the body, one slice at a time.</a:t>
            </a:r>
          </a:p>
        </p:txBody>
      </p:sp>
      <p:pic>
        <p:nvPicPr>
          <p:cNvPr id="5" name="Picture 4" descr="The figure illustrates computed tomographic imaging using X-rays. The instrument consisting of an X-ray source, two collimators, and a detector is connected to a computer.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64800"/>
            <a:ext cx="7560000" cy="3234000"/>
          </a:xfrm>
          <a:prstGeom prst="rect">
            <a:avLst/>
          </a:prstGeom>
        </p:spPr>
      </p:pic>
    </p:spTree>
    <p:extLst>
      <p:ext uri="{BB962C8B-B14F-4D97-AF65-F5344CB8AC3E}">
        <p14:creationId xmlns:p14="http://schemas.microsoft.com/office/powerpoint/2010/main" val="2521818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35-12 X-Ray Imaging and Computed Tomography (C</a:t>
            </a:r>
            <a:r>
              <a:rPr lang="en-US" altLang="en-US" sz="100" dirty="0"/>
              <a:t>  </a:t>
            </a:r>
            <a:r>
              <a:rPr lang="en-US" altLang="en-US" dirty="0"/>
              <a:t>T Scan) </a:t>
            </a:r>
            <a:r>
              <a:rPr lang="en-US" altLang="en-US" sz="2000" b="0" dirty="0"/>
              <a:t>(3 of 4)</a:t>
            </a:r>
            <a:endParaRPr lang="en-IN" dirty="0"/>
          </a:p>
        </p:txBody>
      </p:sp>
      <p:sp>
        <p:nvSpPr>
          <p:cNvPr id="3" name="Content Placeholder 2"/>
          <p:cNvSpPr>
            <a:spLocks noGrp="1"/>
          </p:cNvSpPr>
          <p:nvPr>
            <p:ph idx="1"/>
          </p:nvPr>
        </p:nvSpPr>
        <p:spPr>
          <a:xfrm>
            <a:off x="457200" y="1600201"/>
            <a:ext cx="8229600" cy="2057399"/>
          </a:xfrm>
        </p:spPr>
        <p:txBody>
          <a:bodyPr/>
          <a:lstStyle/>
          <a:p>
            <a:pPr marL="0" indent="0">
              <a:buNone/>
            </a:pPr>
            <a:r>
              <a:rPr lang="en-US" altLang="en-US" sz="2600" dirty="0"/>
              <a:t>(a) A fan-beam C</a:t>
            </a:r>
            <a:r>
              <a:rPr lang="en-US" altLang="en-US" sz="100" dirty="0"/>
              <a:t>  </a:t>
            </a:r>
            <a:r>
              <a:rPr lang="en-US" altLang="en-US" sz="2600" dirty="0"/>
              <a:t>T scanner is similar to the one on the previous slide, but uses multiple beams and detectors to complete the scan more quickly. (b) In this scanner, a beam of electrons is directed by magnetic fields at targets surrounding the patient.</a:t>
            </a:r>
          </a:p>
        </p:txBody>
      </p:sp>
      <p:pic>
        <p:nvPicPr>
          <p:cNvPr id="5" name="Picture 4" descr="The figure consists of two parts labeled (&quot;a&quot;) and (b), respectively, and illustrate two different types of fan-beam scanner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0" y="3860800"/>
            <a:ext cx="5029200" cy="2305050"/>
          </a:xfrm>
          <a:prstGeom prst="rect">
            <a:avLst/>
          </a:prstGeom>
        </p:spPr>
      </p:pic>
    </p:spTree>
    <p:extLst>
      <p:ext uri="{BB962C8B-B14F-4D97-AF65-F5344CB8AC3E}">
        <p14:creationId xmlns:p14="http://schemas.microsoft.com/office/powerpoint/2010/main" val="1795917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35-12 X-Ray Imaging and Computed Tomography (C</a:t>
            </a:r>
            <a:r>
              <a:rPr lang="en-US" altLang="en-US" sz="100" dirty="0"/>
              <a:t>  </a:t>
            </a:r>
            <a:r>
              <a:rPr lang="en-US" altLang="en-US" dirty="0"/>
              <a:t>T Scan) </a:t>
            </a:r>
            <a:r>
              <a:rPr lang="en-US" altLang="en-US" sz="2000" b="0" dirty="0"/>
              <a:t>(4 of 4)</a:t>
            </a:r>
            <a:endParaRPr lang="en-IN" dirty="0"/>
          </a:p>
        </p:txBody>
      </p:sp>
      <p:sp>
        <p:nvSpPr>
          <p:cNvPr id="3" name="Content Placeholder 2"/>
          <p:cNvSpPr>
            <a:spLocks noGrp="1"/>
          </p:cNvSpPr>
          <p:nvPr>
            <p:ph idx="1"/>
          </p:nvPr>
        </p:nvSpPr>
        <p:spPr>
          <a:xfrm>
            <a:off x="457200" y="1600201"/>
            <a:ext cx="5029200" cy="3886199"/>
          </a:xfrm>
        </p:spPr>
        <p:txBody>
          <a:bodyPr/>
          <a:lstStyle/>
          <a:p>
            <a:pPr marL="0" lvl="0" indent="0">
              <a:buNone/>
            </a:pPr>
            <a:r>
              <a:rPr lang="en-US" altLang="en-US" sz="2600" dirty="0">
                <a:latin typeface="Arial" panose="020B0604020202020204" pitchFamily="34" charset="0"/>
              </a:rPr>
              <a:t>A detailed image can be formed if scans are done from many angles; producing the image requires complicated mathematical analysis. A more detailed scan is more sensitive but requires much more data.</a:t>
            </a:r>
          </a:p>
        </p:txBody>
      </p:sp>
      <p:pic>
        <p:nvPicPr>
          <p:cNvPr id="5" name="Picture 4" descr="The figure consists of two parts labeled (&quot;a&quot;) and (b), respectively. Both parts are photographs of C T scan images of a cross section of a brain at different resolution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600201"/>
            <a:ext cx="1676400" cy="4781710"/>
          </a:xfrm>
          <a:prstGeom prst="rect">
            <a:avLst/>
          </a:prstGeom>
        </p:spPr>
      </p:pic>
    </p:spTree>
    <p:extLst>
      <p:ext uri="{BB962C8B-B14F-4D97-AF65-F5344CB8AC3E}">
        <p14:creationId xmlns:p14="http://schemas.microsoft.com/office/powerpoint/2010/main" val="4173844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35-13 Specialty Microscopes and Contrast </a:t>
            </a:r>
            <a:r>
              <a:rPr lang="en-US" sz="2000" b="0" dirty="0"/>
              <a:t>(1 of 2)</a:t>
            </a:r>
            <a:endParaRPr lang="en-IN" sz="2000" b="0" dirty="0"/>
          </a:p>
        </p:txBody>
      </p:sp>
      <p:sp>
        <p:nvSpPr>
          <p:cNvPr id="3" name="Content Placeholder 2"/>
          <p:cNvSpPr>
            <a:spLocks noGrp="1"/>
          </p:cNvSpPr>
          <p:nvPr>
            <p:ph idx="1"/>
          </p:nvPr>
        </p:nvSpPr>
        <p:spPr>
          <a:xfrm>
            <a:off x="457200" y="1600201"/>
            <a:ext cx="8229600" cy="1981199"/>
          </a:xfrm>
        </p:spPr>
        <p:txBody>
          <a:bodyPr/>
          <a:lstStyle/>
          <a:p>
            <a:pPr marL="0" indent="0">
              <a:buNone/>
            </a:pPr>
            <a:r>
              <a:rPr lang="en-US" altLang="en-US" sz="2600" dirty="0"/>
              <a:t>In addition to sufficient resolving power, a microscope must be able to distinguish the object from its background. The difference in brightness between the image of an object and the image of the surroundings is called contrast.</a:t>
            </a:r>
          </a:p>
        </p:txBody>
      </p:sp>
      <p:pic>
        <p:nvPicPr>
          <p:cNvPr id="5" name="Picture 4" descr="The figure illustrates the movement of two transverse light waves passing through a water solution containing an object.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429000"/>
            <a:ext cx="3505200" cy="2891790"/>
          </a:xfrm>
          <a:prstGeom prst="rect">
            <a:avLst/>
          </a:prstGeom>
        </p:spPr>
      </p:pic>
    </p:spTree>
    <p:extLst>
      <p:ext uri="{BB962C8B-B14F-4D97-AF65-F5344CB8AC3E}">
        <p14:creationId xmlns:p14="http://schemas.microsoft.com/office/powerpoint/2010/main" val="2435579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35-13 Specialty Microscopes and Contrast </a:t>
            </a:r>
            <a:r>
              <a:rPr lang="en-US" sz="2000" b="0" dirty="0"/>
              <a:t>(2 of 2)</a:t>
            </a:r>
            <a:endParaRPr lang="en-IN" dirty="0"/>
          </a:p>
        </p:txBody>
      </p:sp>
      <p:sp>
        <p:nvSpPr>
          <p:cNvPr id="3" name="Content Placeholder 2"/>
          <p:cNvSpPr>
            <a:spLocks noGrp="1"/>
          </p:cNvSpPr>
          <p:nvPr>
            <p:ph idx="1"/>
          </p:nvPr>
        </p:nvSpPr>
        <p:spPr>
          <a:xfrm>
            <a:off x="457200" y="1600200"/>
            <a:ext cx="3124200" cy="4267199"/>
          </a:xfrm>
        </p:spPr>
        <p:txBody>
          <a:bodyPr/>
          <a:lstStyle/>
          <a:p>
            <a:pPr marL="0" indent="0">
              <a:buNone/>
            </a:pPr>
            <a:r>
              <a:rPr lang="en-US" dirty="0"/>
              <a:t>One way to increase contrast is by using an interference microscope, which can detect objects by the change in wavelength as the light passes through them.</a:t>
            </a:r>
          </a:p>
        </p:txBody>
      </p:sp>
      <p:pic>
        <p:nvPicPr>
          <p:cNvPr id="5" name="Picture 4" descr="The diagram of an interference microscope is shown. The diagram consists of two half-silvered mirrors, two mirrors, two objective lenses, a comparison slide, an object slide, a source, and an eyepiec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286000"/>
            <a:ext cx="4585329" cy="3276600"/>
          </a:xfrm>
          <a:prstGeom prst="rect">
            <a:avLst/>
          </a:prstGeom>
        </p:spPr>
      </p:pic>
    </p:spTree>
    <p:extLst>
      <p:ext uri="{BB962C8B-B14F-4D97-AF65-F5344CB8AC3E}">
        <p14:creationId xmlns:p14="http://schemas.microsoft.com/office/powerpoint/2010/main" val="2765572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35 </a:t>
            </a:r>
            <a:r>
              <a:rPr lang="en-US" altLang="en-US" sz="2000" b="0" dirty="0">
                <a:latin typeface="Arial" panose="020B0604020202020204" pitchFamily="34" charset="0"/>
              </a:rPr>
              <a:t>(1 of 3)</a:t>
            </a:r>
            <a:endParaRPr lang="en-IN" sz="2000" b="0" dirty="0"/>
          </a:p>
        </p:txBody>
      </p:sp>
      <p:sp>
        <p:nvSpPr>
          <p:cNvPr id="2" name="Content Placeholder 1"/>
          <p:cNvSpPr>
            <a:spLocks noGrp="1"/>
          </p:cNvSpPr>
          <p:nvPr>
            <p:ph idx="1"/>
          </p:nvPr>
        </p:nvSpPr>
        <p:spPr>
          <a:xfrm>
            <a:off x="457200" y="1600202"/>
            <a:ext cx="7239000" cy="1828798"/>
          </a:xfrm>
        </p:spPr>
        <p:txBody>
          <a:bodyPr/>
          <a:lstStyle/>
          <a:p>
            <a:r>
              <a:rPr lang="en-US" sz="2600" dirty="0"/>
              <a:t>Light bends around obstacles and openings in its path, yielding diffraction patterns.</a:t>
            </a:r>
          </a:p>
          <a:p>
            <a:r>
              <a:rPr lang="en-US" sz="2600" dirty="0"/>
              <a:t>Light passing through a narrow slit will produce a central bright maximum of width </a:t>
            </a:r>
          </a:p>
        </p:txBody>
      </p:sp>
      <p:pic>
        <p:nvPicPr>
          <p:cNvPr id="5" name="Picture 4" descr="sine theta equals StartFraction lambda over D EndFraction. [first minimum]">
            <a:extLst>
              <a:ext uri="{FF2B5EF4-FFF2-40B4-BE49-F238E27FC236}">
                <a16:creationId xmlns:a16="http://schemas.microsoft.com/office/drawing/2014/main" id="{22C9810D-94D5-C7B6-20B0-D173C7E3EAF7}"/>
              </a:ext>
            </a:extLst>
          </p:cNvPr>
          <p:cNvPicPr>
            <a:picLocks noChangeAspect="1"/>
          </p:cNvPicPr>
          <p:nvPr/>
        </p:nvPicPr>
        <p:blipFill>
          <a:blip r:embed="rId3"/>
          <a:stretch>
            <a:fillRect/>
          </a:stretch>
        </p:blipFill>
        <p:spPr>
          <a:xfrm>
            <a:off x="1955208" y="3601919"/>
            <a:ext cx="4971429" cy="800000"/>
          </a:xfrm>
          <a:prstGeom prst="rect">
            <a:avLst/>
          </a:prstGeom>
        </p:spPr>
      </p:pic>
      <p:sp>
        <p:nvSpPr>
          <p:cNvPr id="7" name="Content Placeholder 3">
            <a:extLst>
              <a:ext uri="{FF2B5EF4-FFF2-40B4-BE49-F238E27FC236}">
                <a16:creationId xmlns:a16="http://schemas.microsoft.com/office/drawing/2014/main" id="{50191758-965E-4B11-AE50-9B6FC3B20A12}"/>
              </a:ext>
            </a:extLst>
          </p:cNvPr>
          <p:cNvSpPr txBox="1">
            <a:spLocks/>
          </p:cNvSpPr>
          <p:nvPr/>
        </p:nvSpPr>
        <p:spPr>
          <a:xfrm>
            <a:off x="497573" y="4574839"/>
            <a:ext cx="7886700" cy="623887"/>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2600" i="0" u="none" strike="noStrike" kern="1200" cap="none" spc="0" normalizeH="0" baseline="0" noProof="0" dirty="0">
                <a:ln>
                  <a:noFill/>
                </a:ln>
                <a:solidFill>
                  <a:srgbClr val="007FA3"/>
                </a:solidFill>
                <a:effectLst/>
                <a:uLnTx/>
                <a:uFillTx/>
                <a:latin typeface="Arial" panose="020B0604020202020204" pitchFamily="34" charset="0"/>
              </a:rPr>
              <a:t> </a:t>
            </a:r>
            <a:r>
              <a:rPr kumimoji="0" lang="en-US" altLang="en-US" sz="2600" i="0" u="none" strike="noStrike" kern="1200" cap="none" spc="0" normalizeH="0" baseline="0" noProof="0" dirty="0">
                <a:ln>
                  <a:noFill/>
                </a:ln>
                <a:effectLst/>
                <a:uLnTx/>
                <a:uFillTx/>
                <a:latin typeface="Arial" panose="020B0604020202020204" pitchFamily="34" charset="0"/>
              </a:rPr>
              <a:t>Minima occur at</a:t>
            </a:r>
            <a:endParaRPr lang="en-IN" sz="2600" dirty="0"/>
          </a:p>
        </p:txBody>
      </p:sp>
      <p:pic>
        <p:nvPicPr>
          <p:cNvPr id="6" name="Picture 5" descr="D sine theta equals m lambda, m equals plus or minus 1, plus or minus 2, plus or minus 3, so on. [minima]">
            <a:extLst>
              <a:ext uri="{FF2B5EF4-FFF2-40B4-BE49-F238E27FC236}">
                <a16:creationId xmlns:a16="http://schemas.microsoft.com/office/drawing/2014/main" id="{4F9FC9A7-5F89-B8CE-7F77-70A81082B155}"/>
              </a:ext>
            </a:extLst>
          </p:cNvPr>
          <p:cNvPicPr>
            <a:picLocks noChangeAspect="1"/>
          </p:cNvPicPr>
          <p:nvPr/>
        </p:nvPicPr>
        <p:blipFill>
          <a:blip r:embed="rId4"/>
          <a:stretch>
            <a:fillRect/>
          </a:stretch>
        </p:blipFill>
        <p:spPr>
          <a:xfrm>
            <a:off x="1562476" y="5509658"/>
            <a:ext cx="6019048" cy="380952"/>
          </a:xfrm>
          <a:prstGeom prst="rect">
            <a:avLst/>
          </a:prstGeom>
        </p:spPr>
      </p:pic>
    </p:spTree>
    <p:extLst>
      <p:ext uri="{BB962C8B-B14F-4D97-AF65-F5344CB8AC3E}">
        <p14:creationId xmlns:p14="http://schemas.microsoft.com/office/powerpoint/2010/main" val="4031010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35 </a:t>
            </a:r>
            <a:r>
              <a:rPr lang="en-US" altLang="en-US" sz="2000" b="0" dirty="0">
                <a:latin typeface="Arial" panose="020B0604020202020204" pitchFamily="34" charset="0"/>
              </a:rPr>
              <a:t>(2 of 3)</a:t>
            </a:r>
            <a:endParaRPr lang="en-IN" sz="2000" b="0" dirty="0"/>
          </a:p>
        </p:txBody>
      </p:sp>
      <p:sp>
        <p:nvSpPr>
          <p:cNvPr id="2" name="Content Placeholder 1"/>
          <p:cNvSpPr>
            <a:spLocks noGrp="1"/>
          </p:cNvSpPr>
          <p:nvPr>
            <p:ph idx="1"/>
          </p:nvPr>
        </p:nvSpPr>
        <p:spPr>
          <a:xfrm>
            <a:off x="457200" y="1600202"/>
            <a:ext cx="7239000" cy="1828798"/>
          </a:xfrm>
        </p:spPr>
        <p:txBody>
          <a:bodyPr/>
          <a:lstStyle/>
          <a:p>
            <a:r>
              <a:rPr lang="en-US" sz="2600" dirty="0"/>
              <a:t>Diffraction limits the resolution of images.</a:t>
            </a:r>
          </a:p>
          <a:p>
            <a:r>
              <a:rPr lang="en-US" sz="2600" dirty="0"/>
              <a:t>Diffraction grating has many parallel slits or lines; peaks of constructive interference are given by</a:t>
            </a:r>
          </a:p>
        </p:txBody>
      </p:sp>
      <p:pic>
        <p:nvPicPr>
          <p:cNvPr id="5" name="Picture 4" descr="sine theta equals StartFraction m lambda over d EndFraction, m equals 0,1, 2, so on. [diffraction grating, principal maxima]">
            <a:extLst>
              <a:ext uri="{FF2B5EF4-FFF2-40B4-BE49-F238E27FC236}">
                <a16:creationId xmlns:a16="http://schemas.microsoft.com/office/drawing/2014/main" id="{B46F1CDA-780D-BCD8-0431-A4D92269BE3D}"/>
              </a:ext>
            </a:extLst>
          </p:cNvPr>
          <p:cNvPicPr>
            <a:picLocks noChangeAspect="1"/>
          </p:cNvPicPr>
          <p:nvPr/>
        </p:nvPicPr>
        <p:blipFill>
          <a:blip r:embed="rId3"/>
          <a:stretch>
            <a:fillRect/>
          </a:stretch>
        </p:blipFill>
        <p:spPr>
          <a:xfrm>
            <a:off x="1319619" y="3593982"/>
            <a:ext cx="6504762" cy="790476"/>
          </a:xfrm>
          <a:prstGeom prst="rect">
            <a:avLst/>
          </a:prstGeom>
        </p:spPr>
      </p:pic>
      <p:sp>
        <p:nvSpPr>
          <p:cNvPr id="10" name="Content Placeholder 1"/>
          <p:cNvSpPr txBox="1">
            <a:spLocks/>
          </p:cNvSpPr>
          <p:nvPr/>
        </p:nvSpPr>
        <p:spPr>
          <a:xfrm>
            <a:off x="457200" y="4625641"/>
            <a:ext cx="7239000" cy="116555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t>A diffraction grating is used in a spectrometer to separate different colors and observe line spectra.</a:t>
            </a:r>
          </a:p>
        </p:txBody>
      </p:sp>
    </p:spTree>
    <p:extLst>
      <p:ext uri="{BB962C8B-B14F-4D97-AF65-F5344CB8AC3E}">
        <p14:creationId xmlns:p14="http://schemas.microsoft.com/office/powerpoint/2010/main" val="3061214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35 </a:t>
            </a:r>
            <a:r>
              <a:rPr lang="en-US" altLang="en-US" sz="2000" b="0" dirty="0">
                <a:latin typeface="Arial" panose="020B0604020202020204" pitchFamily="34" charset="0"/>
              </a:rPr>
              <a:t>(3 of 3)</a:t>
            </a:r>
            <a:endParaRPr lang="en-IN" sz="2000" b="0" dirty="0"/>
          </a:p>
        </p:txBody>
      </p:sp>
      <p:sp>
        <p:nvSpPr>
          <p:cNvPr id="2" name="Content Placeholder 1"/>
          <p:cNvSpPr>
            <a:spLocks noGrp="1"/>
          </p:cNvSpPr>
          <p:nvPr>
            <p:ph idx="1"/>
          </p:nvPr>
        </p:nvSpPr>
        <p:spPr>
          <a:xfrm>
            <a:off x="457200" y="1600202"/>
            <a:ext cx="7239000" cy="1600198"/>
          </a:xfrm>
        </p:spPr>
        <p:txBody>
          <a:bodyPr/>
          <a:lstStyle/>
          <a:p>
            <a:r>
              <a:rPr lang="en-US" sz="2600" dirty="0"/>
              <a:t>X-rays are a form of electromagnetic radiation of very short wavelength that are produced when high-speed electrons strike a glass or metal target.</a:t>
            </a:r>
          </a:p>
        </p:txBody>
      </p:sp>
      <p:sp>
        <p:nvSpPr>
          <p:cNvPr id="12" name="Content Placeholder 1"/>
          <p:cNvSpPr txBox="1">
            <a:spLocks/>
          </p:cNvSpPr>
          <p:nvPr/>
        </p:nvSpPr>
        <p:spPr>
          <a:xfrm>
            <a:off x="457200" y="3496098"/>
            <a:ext cx="7239000" cy="82190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255600" lvl="0" indent="-255600">
              <a:spcBef>
                <a:spcPct val="50000"/>
              </a:spcBef>
              <a:defRPr/>
            </a:pPr>
            <a:r>
              <a:rPr lang="en-US" altLang="en-US" sz="2600" dirty="0">
                <a:latin typeface="Arial" panose="020B0604020202020204" pitchFamily="34" charset="0"/>
              </a:rPr>
              <a:t>Computer tomography (C</a:t>
            </a:r>
            <a:r>
              <a:rPr lang="en-US" altLang="en-US" sz="100" dirty="0">
                <a:latin typeface="Arial" panose="020B0604020202020204" pitchFamily="34" charset="0"/>
              </a:rPr>
              <a:t> </a:t>
            </a:r>
            <a:r>
              <a:rPr lang="en-US" altLang="en-US" sz="2600" dirty="0">
                <a:latin typeface="Arial" panose="020B0604020202020204" pitchFamily="34" charset="0"/>
              </a:rPr>
              <a:t>A</a:t>
            </a:r>
            <a:r>
              <a:rPr lang="en-US" altLang="en-US" sz="100" dirty="0">
                <a:latin typeface="Arial" panose="020B0604020202020204" pitchFamily="34" charset="0"/>
              </a:rPr>
              <a:t> </a:t>
            </a:r>
            <a:r>
              <a:rPr lang="en-US" altLang="en-US" sz="2600" dirty="0">
                <a:latin typeface="Arial" panose="020B0604020202020204" pitchFamily="34" charset="0"/>
              </a:rPr>
              <a:t>T scan) uses many narrow X-ray beams to construct an image.</a:t>
            </a:r>
          </a:p>
        </p:txBody>
      </p:sp>
    </p:spTree>
    <p:extLst>
      <p:ext uri="{BB962C8B-B14F-4D97-AF65-F5344CB8AC3E}">
        <p14:creationId xmlns:p14="http://schemas.microsoft.com/office/powerpoint/2010/main" val="60354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35-1 Diffraction by a Single Slit or Disk </a:t>
            </a:r>
            <a:r>
              <a:rPr lang="en-US" altLang="en-US" sz="2000" b="0" dirty="0"/>
              <a:t>(2 of 6)</a:t>
            </a:r>
            <a:endParaRPr lang="en-US" sz="2000" b="0" dirty="0"/>
          </a:p>
        </p:txBody>
      </p:sp>
      <p:sp>
        <p:nvSpPr>
          <p:cNvPr id="5" name="Content Placeholder 4"/>
          <p:cNvSpPr>
            <a:spLocks noGrp="1"/>
          </p:cNvSpPr>
          <p:nvPr>
            <p:ph idx="1"/>
          </p:nvPr>
        </p:nvSpPr>
        <p:spPr>
          <a:xfrm>
            <a:off x="457200" y="1600200"/>
            <a:ext cx="8229600" cy="889361"/>
          </a:xfrm>
        </p:spPr>
        <p:txBody>
          <a:bodyPr/>
          <a:lstStyle/>
          <a:p>
            <a:pPr marL="0" indent="0">
              <a:buNone/>
            </a:pPr>
            <a:r>
              <a:rPr lang="en-US" sz="2600" dirty="0"/>
              <a:t>The resulting pattern of light and dark stripes is called a diffraction pattern.</a:t>
            </a:r>
          </a:p>
        </p:txBody>
      </p:sp>
      <p:pic>
        <p:nvPicPr>
          <p:cNvPr id="3" name="Picture 2" descr="The figure consists of three parts labeled (“a”), (b), and (c), respectively. All three parts are photographs of the diffraction patterns of different objects illuminated by a nearly point source of light.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451100"/>
            <a:ext cx="6840000" cy="3820781"/>
          </a:xfrm>
          <a:prstGeom prst="rect">
            <a:avLst/>
          </a:prstGeom>
        </p:spPr>
      </p:pic>
    </p:spTree>
    <p:extLst>
      <p:ext uri="{BB962C8B-B14F-4D97-AF65-F5344CB8AC3E}">
        <p14:creationId xmlns:p14="http://schemas.microsoft.com/office/powerpoint/2010/main" val="4223647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550" y="1852613"/>
            <a:ext cx="6858000" cy="2854325"/>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sz="1600" b="1" dirty="0"/>
              <a:t>This work is protected by United States copyright laws and is</a:t>
            </a:r>
            <a:r>
              <a:rPr lang="en-US" sz="1600" b="1" baseline="0" dirty="0"/>
              <a:t> </a:t>
            </a:r>
            <a:r>
              <a:rPr lang="en-US" sz="1600"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23244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35-1 Diffraction by a Single Slit or Disk </a:t>
            </a:r>
            <a:r>
              <a:rPr lang="en-US" altLang="en-US" sz="2000" b="0" dirty="0"/>
              <a:t>(3 of 6)</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229600" cy="1219199"/>
          </a:xfrm>
        </p:spPr>
        <p:txBody>
          <a:bodyPr/>
          <a:lstStyle/>
          <a:p>
            <a:pPr marL="0" indent="0">
              <a:buSzPts val="2800"/>
              <a:buNone/>
            </a:pPr>
            <a:r>
              <a:rPr lang="en-US" sz="2600" dirty="0">
                <a:latin typeface="Arial" panose="020B0604020202020204" pitchFamily="34" charset="0"/>
              </a:rPr>
              <a:t>This pattern arises because different points along a slit create wavelets that interfere with each other just as a double slit would.</a:t>
            </a:r>
          </a:p>
        </p:txBody>
      </p:sp>
      <p:pic>
        <p:nvPicPr>
          <p:cNvPr id="4" name="Picture 3" descr="The figure consists of four parts labeled (&quot;a&quot;), (b), (c), and (d), respectively, and illustrates the diffraction patterns formed by a monochromatic light passing through a narrow slit of width D.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63900"/>
            <a:ext cx="7560000" cy="2047500"/>
          </a:xfrm>
          <a:prstGeom prst="rect">
            <a:avLst/>
          </a:prstGeom>
        </p:spPr>
      </p:pic>
    </p:spTree>
    <p:extLst>
      <p:ext uri="{BB962C8B-B14F-4D97-AF65-F5344CB8AC3E}">
        <p14:creationId xmlns:p14="http://schemas.microsoft.com/office/powerpoint/2010/main" val="192723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35-1 Diffraction by a Single Slit or Disk </a:t>
            </a:r>
            <a:r>
              <a:rPr lang="en-US" altLang="en-US" sz="2000" b="0" dirty="0"/>
              <a:t>(4 of 6)</a:t>
            </a:r>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8153400" cy="838198"/>
          </a:xfrm>
        </p:spPr>
        <p:txBody>
          <a:bodyPr/>
          <a:lstStyle/>
          <a:p>
            <a:pPr marL="0" indent="0">
              <a:buSzPts val="2800"/>
              <a:buNone/>
            </a:pPr>
            <a:r>
              <a:rPr lang="en-US" sz="2600" dirty="0">
                <a:latin typeface="Arial" panose="020B0604020202020204" pitchFamily="34" charset="0"/>
              </a:rPr>
              <a:t>The minima of the single-slit diffraction pattern occur when</a:t>
            </a:r>
          </a:p>
        </p:txBody>
      </p:sp>
      <p:pic>
        <p:nvPicPr>
          <p:cNvPr id="6" name="Picture 5" descr="D sine theta equals m lambda, m equals plus or minus 1, plus or minus 2, plus or minus 3, so on. [minima]">
            <a:extLst>
              <a:ext uri="{FF2B5EF4-FFF2-40B4-BE49-F238E27FC236}">
                <a16:creationId xmlns:a16="http://schemas.microsoft.com/office/drawing/2014/main" id="{E0C9565F-51AA-FB3A-A5A6-C390E1E6E154}"/>
              </a:ext>
            </a:extLst>
          </p:cNvPr>
          <p:cNvPicPr>
            <a:picLocks noChangeAspect="1"/>
          </p:cNvPicPr>
          <p:nvPr/>
        </p:nvPicPr>
        <p:blipFill>
          <a:blip r:embed="rId3"/>
          <a:stretch>
            <a:fillRect/>
          </a:stretch>
        </p:blipFill>
        <p:spPr>
          <a:xfrm>
            <a:off x="1586285" y="2628924"/>
            <a:ext cx="5971429" cy="380952"/>
          </a:xfrm>
          <a:prstGeom prst="rect">
            <a:avLst/>
          </a:prstGeom>
        </p:spPr>
      </p:pic>
      <p:pic>
        <p:nvPicPr>
          <p:cNvPr id="5" name="Picture 4" descr="A graphical representation of the intensity of light in the diffraction pattern of a single slit as a function of sine theta is shown.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352800"/>
            <a:ext cx="4495800" cy="2625672"/>
          </a:xfrm>
          <a:prstGeom prst="rect">
            <a:avLst/>
          </a:prstGeom>
        </p:spPr>
      </p:pic>
    </p:spTree>
    <p:extLst>
      <p:ext uri="{BB962C8B-B14F-4D97-AF65-F5344CB8AC3E}">
        <p14:creationId xmlns:p14="http://schemas.microsoft.com/office/powerpoint/2010/main" val="374831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35-1 Diffraction by a Single Slit or Disk </a:t>
            </a:r>
            <a:r>
              <a:rPr lang="en-US" altLang="en-US" sz="2000" b="0" dirty="0"/>
              <a:t>(5 of 6)</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4191000" cy="1828799"/>
          </a:xfrm>
        </p:spPr>
        <p:txBody>
          <a:bodyPr/>
          <a:lstStyle/>
          <a:p>
            <a:pPr marL="0" indent="0">
              <a:buSzPts val="2800"/>
              <a:buNone/>
            </a:pPr>
            <a:r>
              <a:rPr lang="en-US" sz="2600" b="1" dirty="0">
                <a:latin typeface="Arial" panose="020B0604020202020204" pitchFamily="34" charset="0"/>
              </a:rPr>
              <a:t>Example 35-1: Single-slit diffraction maximum.</a:t>
            </a:r>
          </a:p>
          <a:p>
            <a:pPr marL="0" indent="0">
              <a:buSzPts val="2800"/>
              <a:buNone/>
            </a:pPr>
            <a:r>
              <a:rPr lang="en-US" sz="2600" dirty="0">
                <a:latin typeface="Arial" panose="020B0604020202020204" pitchFamily="34" charset="0"/>
              </a:rPr>
              <a:t>Light of wavelength 750 n</a:t>
            </a:r>
            <a:r>
              <a:rPr lang="en-US" sz="100" dirty="0">
                <a:latin typeface="Arial" panose="020B0604020202020204" pitchFamily="34" charset="0"/>
              </a:rPr>
              <a:t>  </a:t>
            </a:r>
            <a:r>
              <a:rPr lang="en-US" sz="2600" dirty="0">
                <a:latin typeface="Arial" panose="020B0604020202020204" pitchFamily="34" charset="0"/>
              </a:rPr>
              <a:t>m passes through a slit</a:t>
            </a:r>
          </a:p>
        </p:txBody>
      </p:sp>
      <p:graphicFrame>
        <p:nvGraphicFramePr>
          <p:cNvPr id="5" name="Object 4" descr="1.00 multiplied by 10 raised to the negative 3 power m m">
            <a:extLst>
              <a:ext uri="{FF2B5EF4-FFF2-40B4-BE49-F238E27FC236}">
                <a16:creationId xmlns:a16="http://schemas.microsoft.com/office/drawing/2014/main" id="{D552403A-693C-470C-9984-CB24BAF7FAB9}"/>
              </a:ext>
            </a:extLst>
          </p:cNvPr>
          <p:cNvGraphicFramePr>
            <a:graphicFrameLocks noChangeAspect="1"/>
          </p:cNvGraphicFramePr>
          <p:nvPr>
            <p:extLst>
              <p:ext uri="{D42A27DB-BD31-4B8C-83A1-F6EECF244321}">
                <p14:modId xmlns:p14="http://schemas.microsoft.com/office/powerpoint/2010/main" val="600756084"/>
              </p:ext>
            </p:extLst>
          </p:nvPr>
        </p:nvGraphicFramePr>
        <p:xfrm>
          <a:off x="435669" y="3398838"/>
          <a:ext cx="2070100" cy="457200"/>
        </p:xfrm>
        <a:graphic>
          <a:graphicData uri="http://schemas.openxmlformats.org/presentationml/2006/ole">
            <mc:AlternateContent xmlns:mc="http://schemas.openxmlformats.org/markup-compatibility/2006">
              <mc:Choice xmlns:v="urn:schemas-microsoft-com:vml" Requires="v">
                <p:oleObj name="Equation" r:id="rId3" imgW="2070000" imgH="457200" progId="Equation.DSMT4">
                  <p:embed/>
                </p:oleObj>
              </mc:Choice>
              <mc:Fallback>
                <p:oleObj name="Equation" r:id="rId3" imgW="2070000" imgH="457200" progId="Equation.DSMT4">
                  <p:embed/>
                  <p:pic>
                    <p:nvPicPr>
                      <p:cNvPr id="17412" name="Object 4" descr="1.0 multiplied by 10 raised to the negative 3 power m m">
                        <a:extLst>
                          <a:ext uri="{FF2B5EF4-FFF2-40B4-BE49-F238E27FC236}">
                            <a16:creationId xmlns:a16="http://schemas.microsoft.com/office/drawing/2014/main" id="{D552403A-693C-470C-9984-CB24BAF7FAB9}"/>
                          </a:ext>
                        </a:extLst>
                      </p:cNvPr>
                      <p:cNvPicPr>
                        <a:picLocks noChangeAspect="1" noChangeArrowheads="1"/>
                      </p:cNvPicPr>
                      <p:nvPr/>
                    </p:nvPicPr>
                    <p:blipFill>
                      <a:blip r:embed="rId4"/>
                      <a:srcRect/>
                      <a:stretch>
                        <a:fillRect/>
                      </a:stretch>
                    </p:blipFill>
                    <p:spPr bwMode="auto">
                      <a:xfrm>
                        <a:off x="435669" y="3398838"/>
                        <a:ext cx="207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a:extLst>
              <a:ext uri="{FF2B5EF4-FFF2-40B4-BE49-F238E27FC236}">
                <a16:creationId xmlns:a16="http://schemas.microsoft.com/office/drawing/2014/main" id="{79792EF8-BE43-4772-B7D0-85A79A0B3B25}"/>
              </a:ext>
            </a:extLst>
          </p:cNvPr>
          <p:cNvSpPr txBox="1">
            <a:spLocks/>
          </p:cNvSpPr>
          <p:nvPr/>
        </p:nvSpPr>
        <p:spPr>
          <a:xfrm>
            <a:off x="2589004" y="3429000"/>
            <a:ext cx="1676400" cy="37045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SzPts val="2800"/>
              <a:buNone/>
            </a:pPr>
            <a:r>
              <a:rPr lang="en-US" sz="2600" dirty="0">
                <a:latin typeface="Arial" panose="020B0604020202020204" pitchFamily="34" charset="0"/>
              </a:rPr>
              <a:t>wide. How</a:t>
            </a:r>
          </a:p>
        </p:txBody>
      </p:sp>
      <p:sp>
        <p:nvSpPr>
          <p:cNvPr id="7" name="Content Placeholder 2">
            <a:extLst>
              <a:ext uri="{FF2B5EF4-FFF2-40B4-BE49-F238E27FC236}">
                <a16:creationId xmlns:a16="http://schemas.microsoft.com/office/drawing/2014/main" id="{79792EF8-BE43-4772-B7D0-85A79A0B3B25}"/>
              </a:ext>
            </a:extLst>
          </p:cNvPr>
          <p:cNvSpPr txBox="1">
            <a:spLocks/>
          </p:cNvSpPr>
          <p:nvPr/>
        </p:nvSpPr>
        <p:spPr>
          <a:xfrm>
            <a:off x="457200" y="3823493"/>
            <a:ext cx="3886200" cy="162358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SzPts val="2800"/>
              <a:buNone/>
            </a:pPr>
            <a:r>
              <a:rPr lang="en-US" sz="2600" dirty="0">
                <a:latin typeface="Arial" panose="020B0604020202020204" pitchFamily="34" charset="0"/>
              </a:rPr>
              <a:t>wide is the central maximum (a) in degrees, and (b) in centimeters, on a screen 20 c</a:t>
            </a:r>
            <a:r>
              <a:rPr lang="en-US" sz="100" dirty="0">
                <a:latin typeface="Arial" panose="020B0604020202020204" pitchFamily="34" charset="0"/>
              </a:rPr>
              <a:t>  </a:t>
            </a:r>
            <a:r>
              <a:rPr lang="en-US" sz="2600" dirty="0">
                <a:latin typeface="Arial" panose="020B0604020202020204" pitchFamily="34" charset="0"/>
              </a:rPr>
              <a:t>m away?</a:t>
            </a:r>
          </a:p>
        </p:txBody>
      </p:sp>
      <p:pic>
        <p:nvPicPr>
          <p:cNvPr id="4" name="Picture 3" descr="The figure illustrates the diffraction pattern formed by a monochromatic light passing through a narrow slit.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1483493"/>
            <a:ext cx="3458000" cy="4680000"/>
          </a:xfrm>
          <a:prstGeom prst="rect">
            <a:avLst/>
          </a:prstGeom>
        </p:spPr>
      </p:pic>
    </p:spTree>
    <p:extLst>
      <p:ext uri="{BB962C8B-B14F-4D97-AF65-F5344CB8AC3E}">
        <p14:creationId xmlns:p14="http://schemas.microsoft.com/office/powerpoint/2010/main" val="198992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35-1 Diffraction by a Single Slit or Disk </a:t>
            </a:r>
            <a:r>
              <a:rPr lang="en-US" altLang="en-US" sz="2000" b="0" dirty="0">
                <a:solidFill>
                  <a:schemeClr val="bg2"/>
                </a:solidFill>
              </a:rPr>
              <a:t>(6 of 6)</a:t>
            </a:r>
            <a:endParaRPr lang="en-US" sz="2000" b="0" dirty="0">
              <a:solidFill>
                <a:schemeClr val="bg2"/>
              </a:solidFill>
            </a:endParaRPr>
          </a:p>
        </p:txBody>
      </p:sp>
      <p:sp>
        <p:nvSpPr>
          <p:cNvPr id="13" name="Content Placeholder 5"/>
          <p:cNvSpPr>
            <a:spLocks noGrp="1"/>
          </p:cNvSpPr>
          <p:nvPr>
            <p:ph idx="1"/>
          </p:nvPr>
        </p:nvSpPr>
        <p:spPr>
          <a:xfrm>
            <a:off x="457200" y="1600201"/>
            <a:ext cx="8229600" cy="2362199"/>
          </a:xfrm>
        </p:spPr>
        <p:txBody>
          <a:bodyPr/>
          <a:lstStyle/>
          <a:p>
            <a:pPr marL="0" indent="0">
              <a:buNone/>
            </a:pPr>
            <a:r>
              <a:rPr lang="en-US" sz="2400" b="1" dirty="0"/>
              <a:t>Conceptual Example 35-2: Diffraction spreads.</a:t>
            </a:r>
          </a:p>
          <a:p>
            <a:pPr marL="0" indent="0">
              <a:buNone/>
            </a:pPr>
            <a:r>
              <a:rPr lang="en-US" sz="2200" dirty="0"/>
              <a:t>Light shines through a small rectangular slit that is narrower in the vertical direction than the horizontal. (a) Would you expect the diffraction pattern to be more spread out in the vertical direction or in the horizontal direction? (b) Should a rectangular loudspeaker horn at a stadium be high and narrow, or wide and flat?</a:t>
            </a:r>
          </a:p>
          <a:p>
            <a:pPr marL="0" indent="0">
              <a:buNone/>
            </a:pPr>
            <a:endParaRPr lang="en-US" sz="2200" dirty="0"/>
          </a:p>
        </p:txBody>
      </p:sp>
      <p:pic>
        <p:nvPicPr>
          <p:cNvPr id="3" name="Picture 2" descr="The figure consists of a rectangular surface with a horizontally oriented rectangular slit at the center. The surface is colored green while the slit is colored whi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962400"/>
            <a:ext cx="3600000" cy="2097500"/>
          </a:xfrm>
          <a:prstGeom prst="rect">
            <a:avLst/>
          </a:prstGeom>
        </p:spPr>
      </p:pic>
    </p:spTree>
    <p:extLst>
      <p:ext uri="{BB962C8B-B14F-4D97-AF65-F5344CB8AC3E}">
        <p14:creationId xmlns:p14="http://schemas.microsoft.com/office/powerpoint/2010/main" val="1978517543"/>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C83FDC-35A1-174F-B22B-54272D654340}">
  <we:reference id="wa104381909" version="3.5.1.0" store="en-US" storeType="OMEX"/>
  <we:alternateReferences>
    <we:reference id="wa104381909" version="3.5.1.0" store="" storeType="OMEX"/>
  </we:alternateReferences>
  <we:properties>
    <we:property name="EQUATION_HISTORY" value="&quot;[{\&quot;mathml\&quot;:\&quot;&lt;math style=\\\&quot;font-family:stix;font-size:16px;\\\&quot; xmlns=\\\&quot;http://www.w3.org/1998/Math/MathML\\\&quot;&gt;&lt;mstyle mathsize=\\\&quot;16px\\\&quot;&gt;&lt;mo&gt;&amp;#x2206;&lt;/mo&gt;&lt;/mstyle&gt;&lt;/math&gt;\&quot;,\&quot;base64Image\&quot;:\&quot;iVBORw0KGgoAAAANSUhEUgAAAGoAAABFCAYAAACi23N0AAAACXBIWXMAAA7EAAAOxAGVKw4bAAAABGJhU0UAAABEsZUXFwAAA51JREFUeNrtnE9kHFEcx3+qqqpyieqhIlRV5FRWVUVFqYiqHEJFVUUvUSunveSwomrlEhVVEapqVVSoHPbQQy4VsXIoK4dVa5UeoqdYqiqiIrTzdFfi5Tezv5mdN/Nm5vvhd9k/sy/fb97Mm/d984iSwzmnltt1noC15J36265ZyGEvjRNGfYMcdnLnhEmdug9Z7KPCGLUJWexiwKkjxihVQ5DHHhZdTFK1Anns4KxTLQ+jDp26BJniZ8bDpE4VIVP87AiM+uHUGUgVHyMCkzr1BHLFx5oPo3YgVzxc8RiSu9UtyBY9z32apOojZIsWNTDYYwYM3YxSPXAQ8kXHNGPAiPBUuAj5oqOmib/efr0iMOoXIauKhBwj/mj7vVHhtSoPGc1T1kSva+83BEY1IaNZ1JzdYZfekRf2qnHIGd2QfJ+53lxov97NqA3IaW5Irg/Bl1w++0rYq5BVGWCKEfqay2eHhEYhqzJA1eep67PAKHW964e04XGDEXmsy3ceCHvVHOQNjzeauNKlYLuErCoy+pkheUH43TlCVhUZuth/nOrr4b6Lqy+Qufch+W6PI7W3wl51E3IHZ4IRdNjnMXJCo9Ygd3C2NDGrAY9TI1lWNQDJ/cPdtD4MeKynwl61ANn9sxLiMFot0twTGPWT/j9jBYRcdOpAE3G+x2OWCFlV6BQo/GXJXg8SIKsKyHdNvPchHbci7FX3YEF3xg3e40ijemRVAjYMzxo0CFlVz1xnBJsO+TekUT2yKg+WNLFaFP7MtjSqVwOYPlgiE7Bk6LekUT2yKsEpyeSUjjSqR1bF0CR+9aspNoVmPYI1x9wl99WvppgQGrUNe475RN6rX03AZV3IqjwYpPjm24pCoz7AptN7RHCrX00hjeozn1WpSOG3JsrLiNtQFvaqUpaNesYIcjXiNkij+hZlOKuqkx2ToTVCVuUKt23bWExtkUb1X7No1DoFW/1qgm77KUV5f2cVXNpaiLlNC4Ss6hT6+gU/q1+j/OfJdFbFrQiyJfuRRvWvs2AUd+EetqRt0qj+gDKQVenbtlUta1+TkFXRbeYPnrSsjbNCo9SEbmqzqlWyP5hTiz/3hWZNpdGky8yoat7Sti5ThrMqfY8ImzfllUb1qnJpMonbtq1seZu3hEatpsmox5S81HRSaNRR+7SeCrYpec/M+onqX6TBJGnek+RKRVb1LgNGqZpJsknSNQlpqHqSjSpmxKRMZlUgIP8ACAQlPIb9UzMAAABxdEVYdE1hdGhNTAA8bWF0aCB4bWxucz0iaHR0cDovL3d3dy53My5vcmcvMTk5OC9NYXRoL01hdGhNTCI+PG1zdHlsZSBtYXRoc2l6ZT0iMTZweCI+PG1vPiYjeDIyMDY7PC9tbz48L21zdHlsZT48L21hdGg+wZDijgAAAABJRU5ErkJggg==\&quot;,\&quot;slideId\&quot;:593,\&quot;accessibleText\&quot;:\&quot;increment\&quot;,\&quot;imageHeight\&quot;:7.45945945945946},{\&quot;mathml\&quot;:\&quot;&lt;math style=\\\&quot;font-family:stix;font-size:16px;\\\&quot; xmlns=\\\&quot;http://www.w3.org/1998/Math/MathML\\\&quot;&gt;&lt;mstyle mathsize=\\\&quot;16px\\\&quot;&gt;&lt;mo&gt;&amp;#x2206;&lt;/mo&gt;&lt;mtext&gt;T&lt;/mtext&gt;&lt;/mstyle&gt;&lt;/math&gt;\&quot;,\&quot;base64Image\&quot;:\&quot;iVBORw0KGgoAAAANSUhEUgAAAKcAAABFCAYAAAAvmvZlAAAACXBIWXMAAA7EAAAOxAGVKw4bAAAABGJhU0UAAABEsZUXFwAABUJJREFUeNrtnU9kHVEUxo+oqKhsKqoqQkRFFlWeqIqKEBUVWYSqqogqVdFFRckioiqyqaqKCBH1RESpLqKisqmIyKJEF0/FE6qqqwpVFRUV2rnthMnNfW/OvHfnzf3zfZxNvNyZc+7vvblz5pw7RPaoPrCZ0E4SBBmkkcD+hHYf4YBM0nYEzh2P47AQiYOLlrdtQq4onLjmKZxLjsO5ZNuELCucWPMUzteOw/nKpsloDuyghCPtHsL5xnE4l22ajCdlHJn1EM4VxgTvhGvToXD50xZmOOpixp5nAjQfM05deLyOwPoDuxPYYmBfGWOv2DIRJwLbLePI78CaPINzPWa9dqGKsXXBWU6XYr5g722ZiLuMQI17Bqfqy7of2ICGsWsB56GGSoz9zZaJ+MAI1FfG5col/VTEYEjT2LWEU+iBYuwfNkxCV4JF9JBHcP6SfH+rcexaw6n6AdqzYRJeJoDzg0dwypmLnOVw9iruI4zWuTLpo1J2yRM4oz5vah47CziFtqXxjdYjcjx5W6HqJZ/vOQLnQ2n8elMnoC68Y5NveuICJn5pWxyH85Tk81lH4GyVxm8wdQKGFdB1MS/zTxyHsznldXZWcAoVI+M3mzoBW1IgXod/X2YETaQhXK717In4Ou0YnNFjd5sY/JwiEIcn2s0M3IjDcPZF/Bx0DM4bkfGvmhj8vBSEQsxdncqKDsPZSf8f/a2kdOnLEs6WiG+dpgW+KcxxlfsVHGEGr48g2+C0Kn20p1g/NoR/jwveKjgDnDrTR3K66FmJzz5nBrAdrAFO3YvhQ2sr8dl2ZgBnwRrg1KGNhJfld4wAivXrafAGOKvRRYXzcamEfmYQx8Ab4KxGc3S8xYCjL4RaT8CZok4r0kejzP8dI9R6As4UJQMm2g0amf+ryota3ZMCOM1KH32p8g6bG8xOcAc4k2hA4XRHwjFyzGC+BHeAM4nkFteNCsfZIl6tZzPYA5wcqRLp1ysc6zYzoFNgD3ByNKsx5SM2XvjGCOh3Mrj8H3CaIdFqILe3TlQ55iSh1hNwatAo6d9SptxmX77UegJODfokObqgadxlZmB7wSDgVKmP0stBcts4UOsJOJVapXSf3mwTaj0BZwU6r3ByWPMxuG0cqPUEnEf0THJwl/RXDHHbOMRNWCNYBJyloJlM6VjcNg7UegJO5eU2zceJ3DYO1HoCzn8qknoXj7S0xgzyTfDoN5w9VHoXj7Q0wAzyJnj0G055c/pCDY6pqhVFrSfgPKIWyu759jg5+sYwwKlH8juEVLt4pCVuGwdqPT2EU5SnyW9+eFrjc8gzgz0JLv2C857CqdYanwO3jWOXUOvpFZwFMqPgYotQ6wk4I1K9gjqrDUG5bRwfwaYfcMqvXd7J8Fzi3p9Zy/wr4MxYqqr00YzPaYpQ6wk46Xg/T5JdPGr5hUGtp2dwqjohTamd5LZxTANON+FU3Xx0GHJu3DaOX+RvrafTcMpvgN0w7PyKhFrPcsq7CudlhRODhp3jfWbwRdGIj7WeC67CuUjmF/OKDR32mBNww0M4l5ixWbDJqTOKu+EJQ891hlDrWe1No1VvaJbfIaRjF4+0xG3jEJbzDM4dZlzWbXFI9QrqvOHnvM6chEWPwKwjfi543xanbpF91eWDzEk4CJcsPqgnwRVFWJcNTm2SfXuwJ2njeIybITvXnbmEDtloPtR6PqgwNhNkcMrthQdwCrvrCITiSyaefomd9sRO0mIDis9VxkakDOfC1FtvuAyqzxpabo+OC1ZwAMws4pbZdpPjnoDpSq2nV3BCUKr6CyRCK2JfmiOZAAAAgXRFWHRNYXRoTUwAPG1hdGggeG1sbnM9Imh0dHA6Ly93d3cudzMub3JnLzE5OTgvTWF0aC9NYXRoTUwiPjxtc3R5bGUgbWF0aHNpemU9IjE2cHgiPjxtbz4mI3gyMjA2OzwvbW8+PG10ZXh0PlQ8L210ZXh0PjwvbXN0eWxlPjwvbWF0aD6qESBoAAAAAElFTkSuQmCC\&quot;,\&quot;slideId\&quot;:593,\&quot;accessibleText\&quot;:\&quot;increment text T end text\&quot;,\&quot;imageHeight\&quot;:7.45945945945946},{\&quot;mathml\&quot;:\&quot;&lt;math style=\\\&quot;font-family:stix;font-size:16px;\\\&quot; xmlns=\\\&quot;http://www.w3.org/1998/Math/MathML\\\&quot;&gt;&lt;mstyle mathsize=\\\&quot;16px\\\&quot;&gt;&lt;mo&gt;&amp;#xB0;&lt;/mo&gt;&lt;mtext&gt;C&lt;/mtext&gt;&lt;/mstyle&gt;&lt;/math&gt;\&quot;,\&quot;base64Image\&quot;:\&quot;iVBORw0KGgoAAAANSUhEUgAAAH4AAABECAYAAABHwoFDAAAACXBIWXMAAA7EAAAOxAGVKw4bAAAABGJhU0UAAABDL/GCtAAABclJREFUeNrtXW9kXFkUv2LEiCpVsSpqqIpaK0qtVVEjRFRExLKiVlSFWPmwIsJaq2LEUqv6YdUQERGrQsSIyIclqmrFKGut6Icqa1XVihJRURFl95zdE/ty82bmnvfuzLvvvvPjp3QmZ849v3vP/fvuUyo+uoCjwHngGnCTuA5cBk4Au1X2kAP2A8eBC8AKcAe4DzwkHtG/B8A94C/0Pfz+JHAQeDbCb58HfgD+DeywXbBh4FMybsIqVRCfcRn4DfBJIPA2+Cc1olHDijAX+NsuW4XrppoZtRBVzzJAG2W1qkWh6xEr1DawBCzS7wd9mda+X7RRyBFKS0HDmKrKwCFge0gXUAmp/e8ojaVd8CngmxYJXosY/y3qWvdCPh+IW9CJEKOrwI8Ms8STkL//IqWiD1P65Qj0F/AR8Cuq9BdpHBCsSGeAN2lcsELjgbgVI1YDGwwxOB3BzvchaasvRYKfJ/FMg46Z7QHwWoysgrH/OYbww3FG7XoKmYkRvJJma5cC6jo+A75iCP4dtWBb6GEOpo/5edQfXNUMrVkoREWzOe+46LeoLzUJ9Jph9xcVt6limQp/K8qPXAmpyTZaZ6eWRTDlFxwVfYoR5K9b5BPG6ndDn8ai/MADzUjJovOzmu05B0WfMQzugY3RMxN54IaBb+NRjL/UjFyy6PhFzfaOY6KPG4r+HngjQT9XGvj3A9dge8jqkW3oFavdEdH7GOl9xAF/1+v4V+YaK4bM2W1DHzj2OhBEzERvDUUvOVJRMe0/q+HjQty5+1ITHF6yudhgCaZLr1XHuqaCOr2qilyOK/xiBoT/1lB03FW7nJLB6ArXyEBcAxFSfX+CQetmzNVLyk3gSt8fcddd8pqB35rg6I72Gx0JBm3DUPS3llfkbGNS83c9ipHX2iLLWYsOdqrTmxhJ4TpjFD+r3EZOG5xuRjEyrxV6sokrYgsJBst0DfyIKqzr+DHg8zMbLeGlOrnxHxU4X9c3PK4nFKSrjNb+SKUDverkJlgkbGuFv2vBsTnN5naCQVpQLdjiTAC75PN+VAM96uQJmrh76Po0Ee19nGB/aDqSf28p27UKx0u5Bzbnt7hLF2V9eoACGLQ1lWBwRhmtvaLShTvq/6NZsbAYMtAxFa2NKo9+9q7sSKsw4ZTKMB6GBOSF+u8cWdho9wJ99kJZ2DVqAjgHGooq48ATHXs1grNPU6OndYKKc0wXDln2KN6R5pwS/Nu676vwTYF659CwlZ9zpAxjDN/fiOQn0UEDJNwBqlJF+EB8R9O0RfqOay1miSH8hkjtDzYZwv8k4fIHewzhyxIuf8B5qHFawuUH8or3UMJtCZkfOMcUfkxC5gd6Rfhsol+EzyaKTOHvSMj8QBdT+LsSMj/QwRRe5vGeoI0p/LKEzB9wNpgqEi5/wLmlakfC5Q84p28OJVz+YEbx+vkLEjI/MMQUfkRC5gfwYAhnh+6ehMwfcK4PeyzhymY/f6TkwKU3KEg/L+nep4cmBQb4kpnuz0jI/EDY9SH1OCMh8wfjDOFfyyDPLzxXcuo2k+Ccw8Mz+Z0SMn/wkCH+WgrKg9en40XU7SJtfeSZKX/C4bLgLSPH78vZktlIY1xS5o9X4Vp/v4NlwPfaBN9n85wqtaABijRnN338u9ch3/VlaLwEqSCSmmNYme/e4b0+SS/n4ptDNkMq5aciJR9D6vRlTfU4l6Cfu8rOBVWCwDRvlyE+vivmaot8w+cDVlX4O+6uiXTxgS8v+FXxdvLwMoUrTRT8fo1xCB4ilWNiFtFGqZz7smA8wIGPWce9ADpH44j1Gj7g/82qdF3CmCp8oqK9VPn4ZcC4SIR3Ag1Qy8yFCNxJn49Sy37cYJaxpZK7HTRzuBkh/dsmniXoEymSwQ3qz49aJDYuzJRbOIAUNECeUvMKcxZg+iQP3kE/KH24+yjQYAwHXPjQJd6V94pa7KHGA6os2Ffj5g9epT5G3UlTNlj+AR64QXJkefs5AAAAf3RFWHRNYXRoTUwAPG1hdGggeG1sbnM9Imh0dHA6Ly93d3cudzMub3JnLzE5OTgvTWF0aC9NYXRoTUwiPjxtc3R5bGUgbWF0aHNpemU9IjE2cHgiPjxtbz4mI3hCMDs8L21vPjxtdGV4dD5DPC9tdGV4dD48L21zdHlsZT48L21hdGg+NPfIlQAAAABJRU5ErkJggg==\&quot;,\&quot;slideId\&quot;:593,\&quot;accessibleText\&quot;:\&quot;degree text C end text\&quot;,\&quot;imageHeight\&quot;:7.351351351351352},{\&quot;mathml\&quot;:\&quot;&lt;math style=\\\&quot;font-family:Arial;font-size:16px;\\\&quot; xmlns=\\\&quot;http://www.w3.org/1998/Math/MathML\\\&quot;&gt;&lt;mstyle mathsize=\\\&quot;16px\\\&quot;&gt;&lt;mo&gt;&amp;#x2206;&lt;/mo&gt;&lt;mtext&gt;T&lt;/mtext&gt;&lt;/mstyle&gt;&lt;/math&gt;\&quot;,\&quot;base64Image\&quot;:\&quot;iVBORw0KGgoAAAANSUhEUgAAAKEAAABMCAYAAAAFi9fqAAAACXBIWXMAAA7EAAAOxAGVKw4bAAAABGJhU0UAAABLISoKhgAABGJJREFUeNrtnVFEX1Ecx3+S/0MmMpmZ/JmZmUxkMpmMzKSHvaSHSXrpYSaZMZkekrGHSZJIJpPEzEwPE0n+JrOXTA8zMTOZTMxkZibavfaPq/13vvd//+f87zn3fD+cl7r3nnN+Prrde3/nd0Tcozloh6A1CyEGmYgh4STDRExRE7S9GBJ+Kx5LiHZ6Ywh41Hocm9uhp8051sqY3ColpIS6aUowwTwlpIQ6GU0wwVFKSAl18jnBBD9RQkqoi2sVTLKTElJCHSxWMMlFSkgJK6UhaL8Vk/gStF3F78Nz6ykhJayEITCJh8WmOmaIr1jLlp1EeAeCdT5o58AxWwwjJUxKKwhUIXLsa3BsC8NJCZMwDQI1EDl2ABw7xXBSwnKpDdq+Ikg/gpaLHJ8r/ux/x+8Xr0kJKWFs+kGQZkqcMwPO6WdYKWE5FECQWkuc0wbOWWdYKWFcKnna3QLnnqWElDAO4yBAw4pzh8G545SQEiLCjOgdUX8BOak4v1HUX1h2KCElRHSB4CzFuMZzcI3rlJASqngplWfFdIJrvKCElFB1Kz0QPfmBqlv6QbEvSkgJ/+Ge6MuUHgPXuksJKWEp3ou+NSN5YVIDJSyTK6J/9RxanddGCSlhlDkQlN4E17wFrjlLCSnhEXVB+yn6KyqECQvfFdcN+8xRQkoYMijmastMSvx0MErosYQbYq7K1iVw7Q1KSAkvgmC80dDHpuAlApTQYwkfg2AMaujjjuDFUpTQUwnDh42vikD8CtoJDf2E11AlNeyKP6XkKOExboJAPNHY11PQVzcl9FPCFRCIqxr76gB9LVNC/yQ8I+pkhW0DfX4UdVLDKUrol4QPQBDup9DnCCX0S8I0/iqhv74fKKE/EqJSbyb/P3sF+m6nhH5IOA8C0JWRJ3JKaCnonV1Y6s3kO7s47ybrKGG2seHrRTW+0lBCi4lT6s00F8T892pKaCkoo6VQxbGYzNyhhBZjU24fymGcoITZA2U5Hy/1ZhqUzb0n2Uxq8FrCPjDp6RTGhNa19FDCbIFWvrWmMKZ2MKYVSpgdbF4DrFrrHH7ia6KE2QBVQ0hziwedVR8oocWo9qVDpd5Mo7P+DSW0FFQha8mCMaJKYB2U0G1QrUAbNkC8Aca4QAndxZVbXZzqsPWU0E1Q/Wib/ulHdbJvU0I3QZX08xaNFe0YsEkJ3QPtKbJq4ZjXJfv743kl4azoL/VmGrSL1BQldAe0z1zSUm+mqY0x7lpK6AZox02b06TQzqJ9lNAN0N7DNieMtoCxr1FC+0FPmS6kzqMlCHlKaDePxP1FRENgDmOU0F7Ch41dMV/qzTQNkt398TIvYbdkZ2H5gtj/zZsSlmBZqlfqzTSoVMkzSmgfp0WdrJC1Ft6uGymhXYx4JGCczb8pYQpseyjhFiW0h3YPBTxqlymhHcx7LOE0JUyfOvBOLeut2pUjKGEJBj0W0MX98TIp4Vv5+yUk2vYjzQcJC5SQpEVN8VacYyiS8wd+a1yfDKogmAAAAJt0RVh0TWF0aE1MADxtYXRoIHhtbG5zPSJodHRwOi8vd3d3LnczLm9yZy8xOTk4L01hdGgvTWF0aE1MIiBzdHlsZT0iZm9udC1mYW1pbHk6QXJpYWwiPjxtc3R5bGUgbWF0aHNpemU9IjE2cHgiPjxtbz4mI3gyMjA2OzwvbW8+PG10ZXh0PlQ8L210ZXh0PjwvbXN0eWxlPjwvbWF0aD59funwAAAAAElFTkSuQmCC\&quot;,\&quot;slideId\&quot;:593,\&quot;accessibleText\&quot;:\&quot;increment text T end text\&quot;,\&quot;imageHeight\&quot;:8.216216216216216},{\&quot;mathml\&quot;:\&quot;&lt;math style=\\\&quot;font-family:Arial;font-size:16px;\\\&quot; xmlns=\\\&quot;http://www.w3.org/1998/Math/MathML\\\&quot;&gt;&lt;mstyle mathsize=\\\&quot;16px\\\&quot;&gt;&lt;mtext mathvariant=\\\&quot;italic\\\&quot;&gt;q&amp;#xA0;=&amp;#xA0;&lt;/mtext&gt;&lt;mi&gt;m&lt;/mi&gt;&lt;mo mathvariant=\\\&quot;italic\\\&quot;&gt;&amp;#xA0;&lt;/mo&gt;&lt;mo mathvariant=\\\&quot;italic\\\&quot;&gt;&amp;#xD7;&lt;/mo&gt;&lt;mo mathvariant=\\\&quot;italic\\\&quot;&gt;&amp;#xA0;&lt;/mo&gt;&lt;mi&gt;C&lt;/mi&gt;&lt;mo mathvariant=\\\&quot;italic\\\&quot;&gt;&amp;#xA0;&lt;/mo&gt;&lt;mo mathvariant=\\\&quot;italic\\\&quot;&gt;&amp;#xD7;&lt;/mo&gt;&lt;mo mathvariant=\\\&quot;italic\\\&quot;&gt;&amp;#xA0;&lt;/mo&gt;&lt;mo mathvariant=\\\&quot;italic\\\&quot;&gt;&amp;#x2206;&lt;/mo&gt;&lt;mtext mathvariant=\\\&quot;italic\\\&quot;&gt;T&lt;/mtext&gt;&lt;/mstyle&gt;&lt;/math&gt;\&quot;,\&quot;base64Image\&quot;:\&quot;iVBORw0KGgoAAAANSUhEUgAAA1sAAABeCAYAAADVGQ4rAAAACXBIWXMAAA7EAAAOxAGVKw4bAAAABGJhU0UAAABLISoKhgAAFwxJREFUeNrtnQ+El1n3wK+RZCWSJEmsjCQrspIkkWRkjUiSZMVK8koiayVZkbFWsiJJkgxJkpXIykoSGStJhpUkIzEykpFhf8+Z71M7v9mZe899vs+f+9z7+XB57dt8n/Oce899zrl/zjEGAAAAAABCoTdrE1n7x9I2oiYAAACA+lietf6sHcnalazdzNqjrI1m7UPWxrP2KW/yv99n7UXWbuf//nj+98tRJUCj3HYEWtIOoSYAAACA6vgma8eydiMPpv4psX3If/fHrG1A1QC1sUlpo9dQFQAAAEC5rMnamay9LDm40gRfg1nbk7X5dANAZTxV2uRwy97raM1zVijtZ4Y0AABA2PRkbX/WngTiPMgxxNt54DWH7gEojQOetjivRe82mGiw1c+wBgAACDfIOpy1VwE7Eh+zdiFr39JdAF3xVdbeeNrfjha931CiwdYqhjYAAEB4fJe15y1yKMbpMoCuOFnA7k605N1k4WjCpBdoMS8CAAAExhLTSUzRNqfiMV0HUJilprNL7Gt3N1ryfmtMmrtaTxjaAAAA4SC7We9a6lRcofsACnOloN29a8n77U402GJeBAAACIRfTDmJK+5kbSB3brZnbZH5bxILuVS/Imt9WduXtXOmU5NrtItnH6YLAQqxtku7b0NdvNOJBltHGN4AAADNsiBr90x3Kdkvmc5F+Z4S5FmWtV1ZO2/0Kaj/yQM3APDnT4dtPXP8/ztb8I43Ew22mBcBAAAaZLEpnqFLMhQeMp0MZlUid8gkxbukbR6zyLOQ7gTw5juHnV/N2kHHv/kFNX7htXL+XISqAAAA4g+0XhQIst5n7ZgpZxfLF3nmFtM5djgyRaYxuhOgkD0NG3smO9lp3uCYE+6iyknmKudQ5isAgMT5w/KRkNS5G1vwDnJHyFbAUrJu7Ui4j4sGWrdMJ2tZKGzKA6/L2CV2Cd4cc9j7qSlB2YQhvbiLzcp5lOAUACBxxBG3HYUYyf9NqCxwOKaSPWtDwv0rySkeeAZZ4mgdwjSwS+wyGuTY7ahjPM2f8u8fOuaIb1DpZLIfzXx6EVUBAMB6Y1/JvB+o3HK/5y+L3OKs9ibet4OegZY4ZJsxCewSu4wKV/bRg9P+/QXHv9+DSieDKM2cuhdVAQCAcNjxwTgTmLyrs/bG2Is7Lk68T494BlpvDSvW2CV2GRtfO4L2pzP8zR7HuLuMWifLXmjmVRavAADgC9ccH43vApFT7qvYjsTI8aX5ifflOtOpg+Wzo7UGE8AuscvouOUYP1tmCZptfzOEWifLYGjm1rmoCgAAPiOO0AuHQ76iYRnFsfxokVEc0zmJ9+Nc45cQY9y0I+ECdoldgh+bHLZ/x/K3tv6UnbKehPW6SDm3vmYIAgDAdFYZ+4rdkGlupe4HQ/0XDaeN3/HBfagMu8Quo2TIETCtsvzt74bjcbPRp5xbbzIEAQBgJlzn9ZvIrnTKIdMRuu2LUz7hEWhdQmXYJXYZJa5seWcdf+9atDmcsG7/p5xfz6SmGKkVsjufjG6bTppL2SKVM+1yhEJWjJ7nUahMHnKGtQdbBZgR2ULfZToZi8Se3ub2NJHbkxTxk0xZcol2p6lmxXVl1g5k7Yrp3AV4nz/7swzv8/9+Obf9eXSbF+dNOLshlyxyfMr7Fzrc8wi0Xhru0GCX2GWMyPfOlqjkff4dt9HvGGvXEtbvVeUcuysFZczPI+9Hxr+Y4+c6EAPGXtRR+9trsX1ogDLHpyw+7M+DqAlPW5KJ/WQJAY/UbjlqOtmTfO1ZgsFfFB8Y6CD3Kx479Fl15rqvjD3jk4yrLXTVF7Z42gS6wy6xyzg56bD944rfcN1L+jth/T5WzrFRJx0Sh0x2p8YKBlkzXR4+aWbe6Ro3ugKRMe2SjZek15BbLH1Wxvickwc4IyXoddh0shwVsenTxn5h1ye9NY6AjuX5opOtPxdU9OzFjsWCEUOa8qKLK9Kuoy7sEruMEtkgsN3ve2n0yUreOOaRVHfGNZleo04isq8kp3C2+hDLpzxrpfLvnkak35Um/kArlj4rY3xuzyfmMnUrmbN8dnoPGHs64SJNJsptfJNVbHXo8lYFz/zaMe6eGfuJgxTZ5Dn+V6Ay7BK7jBJXsV2fo23XHb+1I0H99irn2b9ifPlFxl1LoIw2Yv6tfN6v/JvBiPTcb9IItgYT6quZ3lWOiVyqUL+vsrbQIb+soP5eoQxjufMAblxHUo6W+CypD/XW8qwHirGTInc8xv5Z1IVdYpdRssYxJh56/t5Rx++dTFDHO5XzbHR32mSV/HWNjrgEXMsUE53P2dhYJvdY2vGE+mr6u0oA8qwGHV9wfNjrsOnbfJvV2BIvyHGJMtIAbzP249+yoEaik//ic+JA+mo5KsMuscso+dNh/+s8f2+74/dusMiRhO/vnASqan8Z/U5af0T6vm7SCLb6E+qrqe8qR5FGa9Rz7yyT+4caZVhtQMNiRwA8kv+bouw19sQr5+mCWfGpqzWIurBL7DJKdjhs/2qB35zr6P+xBPVcxLdqNeKU+SRrGM8/NDJ5fGv+fzpqWZXZaDrZC+8Z/2xrthbTKuJwIsHWsgj66oXnu8rCxcea9Tz9ONPOkm1P037mG61mvaN/7hf83eOOPjqB6melx/jdU96IyrBL7DLKeeCFw/8t6te4sv+mdv9T6wfH4EdOfjC0jqFk7Tlm/LKmSIA0YLrPvDcemTHX7Qg30cYT6qvxKYGWZqzLuXw5w71hymKFPEt2h6R4pe/Rv7dTZNbeMXuY2/OWaTLIhH/QdNLR+sjwgO+0F4dNuUUcf3P83veo3IpPuvdnqAu7xC6jxFVk91QXv+2qKbUrIT37+latRs6na486yVG/burqSGR6uwvH/X5Eg2y9SWNX635CfXU/D5xsx/ZkYpGjIqsUz12YB0M++pZdZrlX8MkhwwWlDLJLfTfRBZG6uObQ6XfKfrLNrWOGjJEaLniMdXYisEvsMj7ku2srBSA7392kaN/nGFfnEtK1j2/VaiRLmvZ4VJkfFkk/XeSI1RXmAWiA3R4Tgi3DlGQD9M3Yt9TTVn51LJ7cKiCDfHzee8gwhyHjxXzHPCz9ucLRPw+MfcdzHWpW4XOEsBd1YZfYZXQMOOz+YJe/v86ks6ngYo9yrr3c9he9YprLAuJKfVrFIAcowlnT3e7euzxgq9pOXTJ0czzBZ8V/LkPGG3HcbcmJJInQTBnK5LTAc8vf/W2oAaXlW48x/hR1YZfYZXTIQuRExXYvR+dsJ0/GTcTFe6dxTjnfHmjzS2rvdFysUAaZbF55fOD6mAugAW6a7o5RLuny+ftMd4HWH6a7DFrG6Hf32NkqjmuVb/pcLDVg3lj+/eMS+j0lfjR+O8iAXWKXcXHD0ddbSnpO2Snl24o2C3lrff/5jslgahRfteO01OgTRXzFXAAN8M6Ukx2wKDtM8UBroCQZ+pTPm2C4dIVrpe/zRXpXWYG7prt7BSniU8h4B+rCLrHLqHDdH7pT43jal4jOtfkiWlt3bkD5gmtrkGWuUpYx5gJoAO34rHLbu6/A8+WYwv4GZBhhyHSFLG49tuhX7u/JDowt26Vku+pBlV70GH223AnD7i12iV3GxpDD5leV+KxdJvI7SgrmKefb0ba+oOtMat3F9bRO3E3mAmiA7cYvyPlgyt/y3ukpgyxMbC1Zhn7stDakVEbR3VTqnBVjnYeOH6Mu7BK7jIq9jv77reTnrTDcCY3e979kdKvidRUQO6BUOJXVoQm+9/igSsa+DRXIcNhDhtGKZDiofP5vDJlS2Gqa3U1NDZ97kZdQF3aJXUaDnF555fiuL6rgubbEKynsnmt9/1b6FMtNWLtagjbT2m7mBGiAyx5BzvqGbURk+BY7jYaTSp3LESbuENVj59L2oi7sEruMhp9M/dm4BVfira2R6z1qn0J7V2t1jTL9oZRpI3MCNMA903y2nAcByKDVwwaGTK16H0XntY5vaZtQF+MFu4wCyRRs22F6aarbYTrhGENHIte91vdvnR3JgNGcN35Us1yaS8myG8fFUmiCEMYnMqTrCAwZd0KSJaiqa3wKh1NHDrvELuPAVT9yV4XPdmUZvo5v1U6fQlup+VCNMi1VyvQ3cwI0gHZ8Dlcow4oAZMBO62el6ayqamu5QXF8Mo6SFRe7xC7jYLWj/x5W/Pz5jue/jlj3ywLwayrjtvLlltUokzbD2XXmBWgA7fgcRAbstETk2MRb00w9tRTZZPyKlAN2iV22H9dR0DoKC7sC94X4Vu1CigF/UrzYUM1yHTWkTYVw0Y7PUxXK8FMAMmCn9SGlBnyOtE1t36G+Sj/8LChgl9hlPP1p67NrNclxLdGxcywAv6YStHV6ztQs16BSrv6IBpn2ndve+hPqq35kiM5Om8CVCvds1l4Y+6X8FajRm/0e89pl1IVdYpetRu4APTP20kfLa5LFVdYl1gXMaH2KS8oXqztN6VOlXKsiGmTad257WxlBXw0p37U3gPHSG4AeYrLTujlldJmppJ9t2bP+yto81OnFzx7z2gXUhV1il63GFeDUuZuy2URa0LcFfk0lDBtd1o86i6j1GF3Nr/HIVlQmTPyB1nhCfTWODNHZaUiLYbLKOr3OiCvZEUV3/bjoMbdRtBu7xC7biySlsGXlHsn/TV3McXxfP0TYB9H6FIuUH5FnNcu1RinXk4gGmfad296eJNRXVb7r2gBkSNFO60JWun839sx3W2b523OO/vge9arRFtck2MIusct2c8bRPwcbkOmJif+UUBI+hfa+1tWa5dqtlOtKRINM+85tbzH02a4A3nU3MkSLLII9NPYV1rWWv5cV0UeWv5fL/N+gZoItwC5hErk3Z6vt9LQhuS6b5mp9hewHt86n0J5Hr7ta9elA5QrhndvejiTUV1W+60AAMqRop1Uj5TVsF+qHje5CvVzifuv4nYWou9Rgi6Ng2CV22U5cSRm2NiTX3sQWeKL1KW6aMNOTauXqi2iQad+57a0vob7qQ4bo7LRK1jkcMVlVX+Txe1sd/XILlZcabA2iLuwSu2wd6x39cadB2VzH6v6MrC+i9SmGTZiZxF4r5VoU0SB7lUiwtSSCvgphfL4JQIYU7bQqthl7xjIpPF8kY9lJR98cRfVWfBJkPERd2CV22Tps96IkWcPqhuWzHW+UZCw9EfVFtD6FNvtdnZ05VynTB+YIaADt+BxDBuxUyV7HXHyxy9+/5+ijzXRBYaeYrJvYJXbZXlxZIs8HIOMdh4zf4luFzfxAnaXNSrnuMk9AA2wKYHxuDUCGTdhpKRxz6O9ECc+QVUDbzrkckVpCV8zIPuO3c9+LyrBL7LI1zv0rh1Mfwg6K6372fnyrOF7sXaAft4vMFRCw83URGbBTB2dNfamg5V7CJ8uz7tMdM7LDM9g6gMqwS+yyFRx39PPxQOR0ZQ2/Gkl/ROtTaD8if9Usl/aM/F7mCmiACwGMz0sByHABOy2MrKheN/bTBFVcAD7k6KsBuuY/LPMMtq6jMuwSuwwe2bGy3cV7mY+HEFhqwqqDi+/vSb/yxR7ULNcdpVycZ4Ym+D2A8XkHGVqLpHW+b+xHhzZU+PxrJqzMs23go0ewJbsU81EZdoldBo2rwPSewOS1ZcOUe4VzIuiTaH0KbbA1UrNcH5RyzWW+gAYIYXx+DEAG7NQfWaF8ZuyrqV9XLIMEAs8tMozWIEPbuG38drcOoTLsErsMltXGnvjkcYAy33DMOdvwrdofbL2vUaZFSpleM19AAywMYHwuQobWfuBt6fol/fDimmSRJA62IzRydHweXfaFHz2DrWFUhl1il8Hi2kFZ18I56FjL+yRqn6JP+XKyAlBX6vczSpluMl9AwDZT5fjcEYAMfdipF5KMaNTYsyvVffTMlfL4Et32hTXGv54giTKwS+wyPFyZfEMtTO767rf9rmjUPsUGjw9HHXn8z3rIc4Y5Axrgf8rxOYAMXOzOkRMEtqKUkkmqqaKUrjmXgOFfXngGW3LHgmLe2CV2GRa246Jy33JFoHK7alC9wbcKF20BsX9yRVSFrBz5nonfxZwBDXA1gPGJDO3BlWWs6UUjcSYfGXuR3m8w+0l+Mv67W7dQG3aJXQbDD45+/zlw+Z875F/c4r6J3qcYVb7gw4qe3+tYaZitrWHegAZ4pByfVX4IHwcgg1YPaxMeK6dNcwtYPiw39kxXcv9oIaY/6ch8KvCtOoHqsEvssnFkUX/E2BPBhZ5F1BWQ9ONbhcsN09xRQql6PVbg41XnHTKAqYwHMD4/BSDDOHY6K/LOtjTOorvQ0ji77jGwQ9Ph1wLfK2mHA3wXSZ98JyEbxS7T5mfT/gyirp250/hW4aI9JyltqKQXlSKRvscGmyyyDCCsDGB89gYgg1YPTxMcI7IyetfY0zeHWiPkpKM/jzIFTKYIL7JAGIojJJnsDubzQ0o2il2mzXKHM/+8Je+x3jEWbre0f0Lwa4JxID+3y11OeKfM7DWCnipluMbcAQ3QH8D43IkMwSLHzJ4Y+wXm1YG/w11DgWoXR03xhcJ7ecBWN5J179IM395B7BK7TADX8bvtLXkP2eywnWz52NL+ScaneFDgg7HM4/elEJ+s6r23/Ob9PBDTPP8Ycwc0wEnl+DyODJXLEBoyx7206OJZQ062L5I975WxZ9hbwlTg/c2c2qRwp9zjqvp+iGQb/tXRn8exS+wyctY67PFOZHNPL75V+6PK6Skyr+V/+7X593hhT270O3IFai7zv8wnE+39sX7mD2iA6wGMT2QAaB75xo10EXB9DrokxXdZd6HllIrcg5bdqlFsFGCSR13aadtaG7P1JeVTDDU0MGRF5nNdg7+Vf7OU+QMaYFg5PpchQ+UyADTNOlP8/tb09i53OOSIoiRpkNX4eTM8U/6bZOOSAqD7snYha7/ngVuR52KjEDO7Egu0/snnBHyrwD8cdQ8KWRn8vOU5x3Qyjbj+5iPzBzRAj3J8jiND5TIAhMLmEgOuuhs2CjEjPuXfJr1g62HL+ilJn+J4jQNCzkpPrdS9Qfl395lDoAHWBzA+kQEgPOQYYLdHCpto2CjEzLEEA63PV3zalB49WZ/iQg2DQWpDLJj23D2m+myIAEUJYXwiA0CYyB2uP017drQkcQZHCCFWJAfA+0SDLWkb8K3awUBFA0Au7e6f5Zm/KX/jAPMINMA55fj8ARkqlwEgVI6YcI8VvjadpFWL6SaInLMJB1rSDuJbtQe5gPumxJW0X/LVhtnQFjnuYx6BBrgZwPhEBoDwkWBGdo4+BeB0yV0IOUkiSTd66BpIgF6juwMUc7uKb9UuJPORnHsteslQqnL/ZHQradot33nMJdAAowGMT2QAaFfQdcLUf0n/Ux5gfZ+1hXQDJIYs3I9Pa2NTWgrB1gt8q/ayNg+8pIbHUD5oPw/kj7nCpDicnKuUo4IrPX77K6Wy3zGPAABAy5AkGqdMpyBp2avu8v29m//+NsMOFkCqiO3PzRvAf+hTflRuoioAAGi5Q7TRdOpknTed+lqyUCk1J+WEx/RVeamhJYuZf+bfQFnQlLthUuBzJeoEAAANB5XB1llUBQAAAAAAoOeKMtjajaoAAAAAAAD0aOuTrEdVAAAAAAAAesaNLoUtF38BAAAAAACULDe6Xa1hVAUAAAAAAKCnXxlsDaIqAAAAAAAAPT8pg60TqAoAAAAAAEDPoDLY6kdVAAAAAAAAep4qgy2KNwIAAAAAACiR7IITikBrHFUBAAAAAADoWWt0u1qPUBUAAAAAAICe3cpg6wqqAgAAAAAA0DOgDLYOoyoAAAAAAAA9N5XBVh+qAgAAAAAA0DOiDLYWoCoAAAAAAAAdc5WB1hiqAgAAAAAA0LPVdFK6u9otVAUAAAAAACHxf471OTRCrLemAAAB43RFWHRNYXRoTUwAPG1hdGggeG1sbnM9Imh0dHA6Ly93d3cudzMub3JnLzE5OTgvTWF0aC9NYXRoTUwiIHN0eWxlPSJmb250LWZhbWlseTpBcmlhbCI+PG1zdHlsZSBtYXRoc2l6ZT0iMTZweCI+PG10ZXh0IG1hdGh2YXJpYW50PSJpdGFsaWMiPnEmI3hBMDs9JiN4QTA7PC9tdGV4dD48bWk+bTwvbWk+PG1vIG1hdGh2YXJpYW50PSJpdGFsaWMiPiYjeEEwOzwvbW8+PG1vIG1hdGh2YXJpYW50PSJpdGFsaWMiPiYjeEQ3OzwvbW8+PG1vIG1hdGh2YXJpYW50PSJpdGFsaWMiPiYjeEEwOzwvbW8+PG1pPkM8L21pPjxtbyBtYXRodmFyaWFudD0iaXRhbGljIj4mI3hBMDs8L21vPjxtbyBtYXRodmFyaWFudD0iaXRhbGljIj4mI3hENzs8L21vPjxtbyBtYXRodmFyaWFudD0iaXRhbGljIj4mI3hBMDs8L21vPjxtbyBtYXRodmFyaWFudD0iaXRhbGljIj4mI3gyMjA2OzwvbW8+PG10ZXh0IG1hdGh2YXJpYW50PSJpdGFsaWMiPlQ8L210ZXh0PjwvbXN0eWxlPjwvbWF0aD5hxwi0AAAAAElFTkSuQmCC\&quot;,\&quot;slideId\&quot;:593,\&quot;accessibleText\&quot;:\&quot;text italic q =  end text m italic space italic cross times italic space C italic space italic cross times italic space italic increment text italic T end text\&quot;,\&quot;imageHeight\&quot;:10.162162162162161},{\&quot;mathml\&quot;:\&quot;&lt;math style=\\\&quot;font-family:Arial;font-size:16px;\\\&quot; xmlns=\\\&quot;http://www.w3.org/1998/Math/MathML\\\&quot;&gt;&lt;mstyle mathsize=\\\&quot;16px\\\&quot;&gt;&lt;mo mathvariant=\\\&quot;italic\\\&quot;&gt;&amp;#x2206;&lt;/mo&gt;&lt;msub&gt;&lt;mtext mathvariant=\\\&quot;italic\\\&quot;&gt;T&amp;#xA0;=&amp;#xA0;T&lt;/mtext&gt;&lt;mtext mathvariant=\\\&quot;italic\\\&quot;&gt;f&lt;/mtext&gt;&lt;/msub&gt;&lt;mtext mathvariant=\\\&quot;italic\\\&quot;&gt;&amp;#xA0;-&amp;#xA0;&lt;/mtext&gt;&lt;msub&gt;&lt;mi&gt;T&lt;/mi&gt;&lt;mi mathvariant=\\\&quot;italic\\\&quot;&gt;i&lt;/mi&gt;&lt;/msub&gt;&lt;/mstyle&gt;&lt;/math&gt;\&quot;,\&quot;base64Image\&quot;:\&quot;iVBORw0KGgoAAAANSUhEUgAAAn0AAABrCAYAAAACYzRiAAAACXBIWXMAAA7EAAAOxAGVKw4bAAAABGJhU0UAAABLISoKhgAAC7xJREFUeNrt3XGEXVceB/ArYoyVf2pURUSoiIpRoVbEilhq1YgaISIi9o9QUVURIVZVVISK/lERS8WKGGMYMaLWKCuiVlSJqIiqEFEjYpVRETVq2H23mXQnkTnnzJt57917zufDoXTy5p3f+X3fvfPeu+dWVRl2dMZiZ/w3MP5UAQDQal9GTvjq8b4yAQC0196EE756TCoVAEB73Uk86bvXsnmdTJxXbuOslkZO5AQ5lmNedGyVBR5u0dymCg3BuLZGTuQEOZZjlvtDZzxcZYH3t2h+twsNwRtaGzmRE+RYjlnuTBcF/rglc9tQxa9GznEsaGvkRE6QYzlmuc2d8UsXRb7akvmNFvpXzy2tjZzICXIsxyx3pcsi/9SS+R0qNARXtDZyIifIsRzzzK41FnprC+Z4rtAQnNDeyImcIMdyzDNfRwp5N/L/D7RgjjOFhmBMeyMncoIcyzG1dyNFnOiM45Gf+UwZfzeX2JwjSoWcyAnIMf1SX+FzrwpfCbOlM/ZEFvQrpfzNUGIAHisVciInIMf006nIYn2y7ORwsXKZdMy+xBA4SUZO5ATkmL55pTPmAwv1qDM2Lfv5m5GFfVNJq6OJIbikVMiJnIAc0y+fRRbq+As//0Xk5w8r6W/NnRKCI0qFnMgJyDH98HoV/rj2zkv+zeHIwl5W1mo2MQT7lAo5kROQY/rhWmSR/vySf7Mz8m9uK2v1JDEEQ0qFnMgJyDG9tjeyQLOBfxu6TVv9zuGGgus6khiAOS2InMgJyDH9cDty4vZG4N/+s/I27krGEkMwowWREzkBOabXYlfbfB7597Fbu3xQcG0/TAzBp9oQOZETkGN6abgzHgYW5+cqvmv2eGSBJwuu70RiCA5qReRETkCO6aUzkcU5nfAYsc/x7xdc328TQzCqFZETOQE5plc2V+ErbR50xsbEx3oYWeRNhdb414QAlH6xy8ssVPnfBNy6ywnIMX0T20RxNW/BTkcea3+B9d2RePD/Tis+Z3sBJ3wr7XtZyYmcgByz3kYjC3NzlY93MvJ4Zwqs8YHEEExqx+eMV2Wc9E1ZajkBOaYfvo4szFurfLx3Io93tcAan0kMwWnt2FXd2j6su5yAHNNz+yOLMtHFY9a7a4du4fa4wDpPJ4ZgXEt2Vbe2D+suJyDH9FT9BcofAgtSf4F+S5ePfSey2NsKq/W9xBBs0ZZd1a3tw7rLCcgxPRXbPPGTNTx2bI+ekvbmqU+uFxMCsKAlu6pb24d1lxOQY3rqlc74KbAgj6q1ba0Su7PHhYJqvTvx4H9DW3ZVt7YP6y4nIMf01PnIghxf4+O/ZcF/dzgxBJe1JQWTE5BjeuD1Kvz263rsGVa/xRvanHGhKmdTxguJITimNSmYnIAc0wNXI4vx53X6Peu9FUxbXUsMwZjWpGBykpeZqoyvZ+hJOW602Ofts3084z9aSM3nE0MwrD0pmJyUuZ45DD0px411uwrfB++NdfxdByuf6Q8nBmBea1IwOcnLUEEnfI8ttxw31ZHIQlxc59+3rXK/0bHEEMxoTwomJ2WuZw5DT8pxY//y+jGwCD93xkgPfu/jKvzO4sbM634sMQQXtSgFk5My1zOHoSfluJE+qgZzD7zYl3nfzrzuVxJDcEiLUjA5KXM9cxh6Uo4b57Uq/I7bg6p377h9HFn8E5nX/npiCPZoUwomJ2WuZw5DT8px43xRDe6WaPsjv3s689ovJASg/ph7gzalYHJS3nrmMPSkHDfOzsgC3Ozx798U+f1zGdd+S+ILxz1tSsHkBOSYdfKvavAbJD+IPIdXMq39eGIIprQpBZMTkGPWwTuR4k/26XlMRp7Hu5nW/1RiCD7RqhRMTkCOWaP6M/O7gcLX98Xd2qfn8kGkCc5mugZTiSEY165d1a3tw7rLCcgxfTnR6ufZ9r6qzI0a7ySGYId27apubR/bLbWcgByzVvXFEz8Fiv5o6Wf6pd4OZjHwfJ5kuAYbInN+Nha0a1d1a/uw7nICcsy6+DRS+OMDeE63CnvXYzTx4H9Lu3ZVt7YP6y4nIMes2bYqvFfOoO53e7ka3F6Bg3AoMQRXtGxXdWv7sO5y8szWpT/E6wvebldPN9KvX8N/XfrvG9XTvVbr70INaRnkmOViX6Yc1G3PjlRl3YvvXGIITmjZrurW9mHd5WTv0gndavqmPhH8R9WfrbZAjhtud6TgswN8brG3f7/ObC1mEkMwpm27qlvbh3UvNyf1vqSTa+yfR1oHOSb0vbn6S5Y7B/z8FiJ/weZ0a5a5xBCMaNvn/FjISd9rlrrInNR3Lbi/Dv0zo3WQ47IdjhT77w14jrOR5/jHTNZiKDEAj7UtBSstJ6+u4uAYG+e1D3JcdtF/jBS7CWfY5yNN8ddM1mNvYgi+0roUrLSchL6/V79+n6yefldv49LP1598jC79QT+19Dr+7OcPaR/kuC8mqgZegHo6UuzTDSnegcjznMgkBEcTQ3DJ6wUFKyknJwPzu9YZwwmPUZ8E1lfwXu+MXdoHOe6LbwNzGh3EExp54S/AF8eDqjmX+W+ONMXdTEJwKTEER7xeULBSclJfuDG/wtx+SDzhAzkejJWuRVisBnQdwoVIoQ83rID/qcIXm2zMIASziSHY5/WCgpWSk49a9PoMcvx/26uG7Xm8swrf+uTbBhbxaqQx/pJBCJ4khsBGq5SslJys9H3r+SqvHQuQ49xyPB6Yz1QTz7CbuIHn3yLP+VTLAzCSGIA5rxUUrJSc7AvM7bI2QI4b7UzVoGsl3o4UeaqhRdwfed7TLQ/BWGWfLZCTpz6ryrn1JHKcW46nA3Ma7/eTuVuFNzre1tAixvb0edjyEHxY2WcL5OSp0JV/27QBckyK9yIFPtvw5/995Pm/2uK1mUgMgb/yKVkJOakvSlvpO9cLWgA5JsWm6ul9F0P3ZNzU8kYZb/H6fJMYgje1MgUrISd7AvO6oQWQY1KcjRT3/RbMIfZO5bkWr89CQgAGtr8PyEnfHKlcxIEcO96twdZIkb9vyTx2R5rky5auz47Ev3q+08oUrJScXAzM7Zg2QI6JiX0s+k5L5lGf9f8amMcvLV2fA4khmNTKFKyUnFwLzG1MGyDHhOyKFHa2ZfP5d2Q+O1q4RmcSQ3BaO1OwUnIyH5ibW68hxwSlfmEyl9HGq32mE+c2rp0pWE45Ge7ha+C8VkGOG5frvuTyYGEnfPX4ooWNci9xblu8XlCwnHKSujltN8MG7shx83Ld81zWez3dL/Ck72bLmqT+nuJiwrzsz0XJcsvJsR6+Bl7ULshx43Ld81yeKvCE79ldRdp0mffuxHnZn4uS5ZaTKz18DTykXZDjxuW6p7msb2b8c6EnffXY06ImOZw4J/tzUbLccnLd6x9ynN3x7vqgcvl5wSd89Tjeoia5kDin97xeULBScrLSfqo2qkWO5feldlRpn5nnPCZa1CQziXOyPxclKyEnmwPzuq8FkGP5fZkvl842l4/Hy0YJJ30/tKhR5hPnZH8uSlZCTsYD85rWAsix/PK8+u3ToaUB0CYnAweNs8oD8gtAHqYqG7OD/AKQve+qvG4vCfIrvwC8ILRprY3ZQX4ByMRo4F2CW8oD8gtAHg4FDhpXlAfkF4A8nAscNE4oD8gvAHkIbVprY3aQXwAyMRc4aIwoD8gvAO03FDhgPFEekF8A8rA3cND4SnlAfgHIw9HAQeOS8oD8ApCHS4GDxhHlAfkFIA+zgYPGPuUB+QUgD08CB40h5QH5BaD9RgIHjDnlAfkFIA9jgYPGjPKA/AKQhw8DB43zygPyC0AeJgIHjYPKA/ILQB6+CRw0dikPyC8AeVhY4YCx2BkblAfkF4D22x54l+CO8oD8ApCHA4GDxqTygPwCkIczgYPGaeUB+QUgD9OBg8a48oD8ApCHe4GDxhblAfkFoP3qK/sWVzhgLCgPyC8AedgdeJfghvKA/AKQh8OBg8Zl5QH5BSAPFwIHjfeUB+QXgDzMBA4aY8oD8gtAHuYDB41h5YEy8vs/ISr8kk6xalQAAAFXdEVYdE1hdGhNTAA8bWF0aCB4bWxucz0iaHR0cDovL3d3dy53My5vcmcvMTk5OC9NYXRoL01hdGhNTCIgc3R5bGU9ImZvbnQtZmFtaWx5OkFyaWFsIj48bXN0eWxlIG1hdGhzaXplPSIxNnB4Ij48bW8gbWF0aHZhcmlhbnQ9Iml0YWxpYyI+JiN4MjIwNjs8L21vPjxtc3ViPjxtdGV4dCBtYXRodmFyaWFudD0iaXRhbGljIj5UJiN4QTA7PSYjeEEwO1Q8L210ZXh0PjxtdGV4dCBtYXRodmFyaWFudD0iaXRhbGljIj5mPC9tdGV4dD48L21zdWI+PG10ZXh0IG1hdGh2YXJpYW50PSJpdGFsaWMiPiYjeEEwOy0mI3hBMDs8L210ZXh0Pjxtc3ViPjxtaT5UPC9taT48bWk+aTwvbWk+PC9tc3ViPjwvbXN0eWxlPjwvbWF0aD51R9sHAAAAAElFTkSuQmCC\&quot;,\&quot;slideId\&quot;:593,\&quot;accessibleText\&quot;:\&quot;italic increment text italic T = T end text subscript text italic f end text end subscript text italic  -  end text T subscript i\&quot;,\&quot;imageHeight\&quot;:11.567567567567568},{\&quot;mathml\&quot;:\&quot;&lt;math style=\\\&quot;font-family:stix;font-size:16px;\\\&quot; xmlns=\\\&quot;http://www.w3.org/1998/Math/MathML\\\&quot;&gt;&lt;mstyle mathsize=\\\&quot;16px\\\&quot;&gt;&lt;mtext&gt;0.0372&amp;#xA0;J/g&amp;#xA0;&amp;#xB0;&lt;/mtext&gt;&lt;mi&gt;C&lt;/mi&gt;&lt;mo&gt;.&lt;/mo&gt;&lt;/mstyle&gt;&lt;/math&gt;\&quot;,\&quot;base64Image\&quot;:\&quot;iVBORw0KGgoAAAANSUhEUgAAAlAAAABaCAYAAAB35mgKAAAACXBIWXMAAA7EAAAOxAGVKw4bAAAABGJhU0UAAABEsZUXFwAAGpVJREFUeNrtXQ2EF1sbf2StrBXJWkliJcmVSK6VJNZaSbIkSZJIkiSxrleSRJIkiSRJEslKVi5JkiSykiRxJUlWrGStlbjvPHfPX9PsnDNnZs7n/H8/jrf79m/mzHO+fuf5JAIAAABCw4qk/StppyAeAGgeViXtcNJuJe1l0r4lbSZpP5I2nbSJpI0m7WzSBpI2D7KKVlYdSdsi+sf9/JC0qcw3fEnavaRdStq2pHViiVjD2tR8epy0STEGP8SY8Nj8I8bqHMYjePxPQaDWQDxOsCRpO5J2JWl3kzYmGu9pN5K2XxBdAKiMBUkbSdo7xYKXta9JO520xZBVNLJi4ndVHMplv+GH2HhWO+jn6gr9s92+W9jgTybtU8X+/BCEamMD1tZmD+O52+L3jEve+R5HjnVsTdqTEvPguSBaAFAKI0JzIptY/HcPhYZFdeDyTfl4wzVSscuKD+vbBg+f60lbZLG/lwMkUJ8MEvFzggCZ6tuzyDUbTSJQMN/5Acv9aY358LxhGqkusa6OiYvvmLjIT6XOqBlxJk2K72dN3cWk7SwpiyHx/EvtMtFeSSbRFyHwXolW4JyCIPCtqw+yCk5W2wrIXx1CsdZCf7srashsNxObw8YaGqei9jNpJyLf8DeI+comsDtC62dCLqyROCs0DQNijtm6xKjMd2sJsLXHTWVkPSMuYuyq0Jm5TPI8GBVzI6tl3hyxHPjcOSnI0E8Da+eLkOEGxTv5/Psofn+76RNtSLEp3U/aQo1n8MH/QvKMyQJhQ1ZuZfUX2Tdr9Rvu85EAyRO3TTW/a6+hTa2o8dyc35A1yCSHTTL/VJQFHyY9jvssM9/9A55jBftzZH1HcrHNuyA/zvn32yP6fj6HjibtteV9hUkSu3/sFoR1WKyvidRvRpo80XYoNvAbJZ/FG/TfJDdTbYKsvMvqpCNiwURwmcF+vw2QPE3U/KaDjvvL862jQXvXErFWyshgv4d+Llf05wy4jnHkmX6PVnjO6RytZehnGO+5F8isK0DdtqXJKk7ZRz+p+MxuBetlzcRayMqbrGQHNm8MY+LvWXOUVm3zn1cK8sgkcarEwnlhqN8bAtU+Xa3xTVs99flGw/aw6+TeX60sVOa7deA7xkn1ZEbGxwxeOPnStCjA72aN6iUqp80eF/9mh9j3uzLP5P9m0/YBmtVgV9WU9zRxovUrbm9TYiJWxUoFA/4coUCbIKv1EuJ0rmT/eVGxT42uP5KJSBaTju4m20ANjYTMDPxe3HyZsLO5YV6GzHLEJKvJ2anzQ8V+723QPraTygU5+IDMfPcBfMc47mRkfNfAM0czz7wS0Pfy/jBS4mLLF3ZOjVIl8pvPolNUzhf1exMnGQvii+KjTdgsT5HalABZuZMVa7o+5miHVtZ45poCubTay5p975XcfDjCjP2iWKVu07dHFj01SdUdjvP8395UJGTsgP6cyptXFzVkL+sv8d37PPSvT9Gfc+A7RrEy5/A2Mc97Mlot3o+WBfC9a8W+oTP32adrg8E5/YL0fS8bhzFSe9ibOJD40FZFee2HrJzJ6iLNNT2ZiDZapXnzWV7jHSdyZD7gcPxl5peq5rsDOc+6aGA8+Lll/IGacnjPL/HNWz3075iiP3+C8xjFeZobLGAK2X3Id+qJk6RnUntrab/sFOTIRZRyUChSeZsMeT4T+S24CbJaZXnhH9NYRLsqPptJRTq8n02aSx3PAZmP2lCFZ7H586vF8einuf4fqtxj3Q3Z03QJ1JCHvr0kefQSYBbvMzI2mRJmKc01hfkAu1s8I700HbZzC3JASlFy0kYlI51P6nwzP6meP08WywqEewWysi6rUcu3gU4qzidVVVuTdrT+LsigS6wkeYLUKhtTNn2Ejfwom0jf2XNfQ/Y12z5rVaEy350H3zG+D9n2L8sSNNdlk3htT5BeagFXwVq9BZe2RpUoKsr/88jCO58UkJAVkJU1WaX9dx5alNWNAlndqvjcR6ln7PQwB05IvudahWdltWkfLGqATmgSirsN2ddCJVAw37nDRpqb88k0sg7q6x1+n26+OPaZXehY9vtIXlaqMZVIOjTY6wEL7z1E9kLBISs1Wj4BbPqyaS7dXdDvKpqWdO6cm57mgUnzXTZtwaDl2/hHap8ImVAJlMx89xl8xziyuZ9sRFxmU2a4yk6ueyG65lH+ebVgx5s0wfZqDMASC+9dTsXFT3shK+OyYub/ldz4fmyxoIE6R7+cxn34ysnMd1MVb1VpU+o9B/0/qrnpdjZgbwuRQKnMdxfAd6wTKBtkwgeBOqs5t33PqbzgmEblnCsqqGizpEDRbfg4ZGVcVi1Sc8eBvAYK+ny2wjMfkF8nRNmtr8qm0EG/cn39pHrpI3TRQ3oq/00N2NtCJFAq811TylqFhEGy7194x/F8Oqc5r0OIdOuiufkMDzZlci0lvxmKbxW8+z1kZVxW7F/DCRcXO5BZEYEarvjcfo/zQFY6pkoo/DZPtzKdXC0xF0kNmUDBfOcW2XQWNsxHWZN+l8Xv0a39GVKh3tsN3Fv+wyGNgdhj8f37Nd6/DrKKTlYtqEx4fCtZGNl6WUXy0P8q5rt0fpqVDr/jGgiUFwKliqiF+c4e0kEarH1dYPDZPTQ3H50tbNeczy8orALhWdeXzqZMLJ2EVzYjCjZpvP8UZBWdrFpQOZHfiXC9yMx3VaMJW9GVrjPw65DxIYofoREomO/84ArZMyFlNUK2gp9Wk15CXE4dsCQw+a9wRDCdgm/MRbVrfpLdcMNOsl/yA7Lyh8uKvq6OcM28k3zLtorPY+dT9psbdPwdOjfZP0CgjENmvmvMoRIosmV93hvaq/OiWm24F7DGTLe+5bZAx6B1ft5t6qTyZZcvSrbIxKQbsopGVjqE42qE62W15Ft4Y+iI7Fu2eb4MtCOBUvlQNq6sRYDIZuk2EaCUrVX6zFLf72jO41sBy/+x6OPppkyogxoD4qLg3xiFWasKsqqHtSR3do+xVMhJCt9Z0xSBetuQPS4kAqVKH+Ei4pHfwVGvnDaDc9lNC6I8Iy5mL8VcHhG/bUyiw9QF6GfmklBH7ptzLh02KiLo+j3xGIZcAq0VBLWtKRPqFvmNKmvhJoXv2wNZmZEZb9x9ka4XmTZtOMJvGQ5gLrcbgZJFPk5YfOcCoWn5XEIW6cCI2+LA62jIfMhWkeCEsVV8zwZprj/SEQv9ZUL0VXO8jkYg/14Kv86tNp5rDMoJB/04o9GPUcgqGlnJtE98UMRa/0hmvuNIwhgjSooyxDel0GcoBMqH+Y7LaOTVImNNCfvTcAmnN6SXE2xG7CuHhOYl5mLT13LWsC75mSdIWFZmly319Yrm/P1AzdMYBo8ZjYHZFcBmzu0TZBWNrLpztDVstlse8Vo5Rc2JJFR9T+tAmU/NQCgEyqX5rpvyfWb4AnM4h/zwwbuF9HKDlW2h4lJOX3nP4qzZPTm/Xyz+Lk8LfdZSH1eXkHNTin9Hgy7NgXHhTzOs0Q+fTq2QVTlk/bRuRX5jJZKb73ZG+j23KU5H1FgJ1DNyY75bJCFCryTEIIu/qD0IFIm1O0lyf6Inon2X/IZNa9st9u+Rpow/QfvkHhs1B8dFLpjNmn1ZCVkFLSvWWtyj36MStzdgraylZpnvGG8Vc2cjCJRRqMx3JqNRuyXkiQ/6MjVFR9qEQJEglVwWZarEN30XWiebSYD7S/RnBHTGPbZpDo6L5G4hERTIqvoh8SLnZjTSAO3TaYmMY81n0q2YN42qkh4IgTrq6L33JO84XOFZD9qEQLXAVgb2++PgieeCUP0UjQkTaxCvid+4cKjXlf8P0tMsAoaxS3OAXBx+CzT7sh2yClJWB0mu5m5lxh2JWFvzD/nzebMBlRm4MSHGARGoZ4p1Ycr0ckihLamy7vqo2Ln8A45RK1hZYt6OQlx+sE9zgFwcevM1+7IHsgpKVux4+rrEYucNdzCydaIy38XqaH2d5PWzmgbfBGoJ2Tff9SguMHVylOlEgG0iwDQulJi3wxCXH5zXHCAXzmmdmn05BVl5l1WHIJSvqLpa/2pE2ihZ2oh7ka77DsVhu66B+5xvAuXCfHdW8Y79NZ67QnMtA+bAZ8g3zTkbYwWExuAqhWXD1unLZcjKm6zWipvRJJnxjXhGcdjuZea73ZGu+z2S77nW0H3ON4GSme++Gbpw8QGqcoDeUvP5RZFgnwgwia0l5uxdiAsEqsxGdxWyci4r1ja9J/P5YVqh1QsDXiPrSG6+i9UxPi8hLIfSL2roPueTQC1WvM8UYd1h+bv2asiulwBTuFlizu6HuECgQKDClhXnBPoubrkzZJ5EhWwKOyfp81ika369JS0FCFQ+DpP9KNnrlr+rR0N22wgwhW8l5uwqiAsECgQqPlmx/xL7R3BOKjZlcejvhxokKlRz2EdJf/dGuubzzElXGr7P+SRQT0keGWfKX3LcwXcV+TtCE2IG60rM1ymIyy90a+yAQEFWumA/qfOkTmmQ175QeBFtss2MQ7sXRrje83KZjVO8qSVCJ1Aq8911g+8p0gqb0HQVabkuE2AChwjpC6LBpQhJwSXIKnhZMThX1WnSK1IaaiVxmfnuQYRrnZMEZjWEnJ16WRvsc74IlMp8Z8pk2qHxXSbKSxX5QSESzwxul5ivZyAuv9gfISk4AVkFL6s0/iB5FFu2vQ1sfcjMdzEW7cySQSa27ZK/xxeBekJy04sp851OShMT5vEtIFBO8LbEfN0BcfnFbgonOaRubqM9kFXwssqCo7t0c0b9EUif/yS5+S62aLX1DSGBMREolfnuhuO9wISPW5FvDrQh9TGPymnsByAyvxjWHKguB33p0uzLdsgqeFnlgcOcv1A8ZjxZ4tRHka1x9tXKatJOttk+5+NAUpnvthr+vqJD14TJuah81G4CbJJuX2cNoMCQ5kCtcNCXHs2+DEFWwctKhgGNPt8JpK+fJP07ENkazxaXbUdTiw8C5cJ810KRiXzawDuLykcNEuDqjGlpwoEAbqc6g+VicWzS7EsfZBW8rFS4X9DnNwH0cb1i04qp6vnxQMlp0wmUSpNwy8L36Tge1/V36y44zFFOpD7KZCBHCoNAoGNzdZFkbwvpse55kFUUsipLTtK1nXxDVsgzJvNddo7cb+M9zjWBUpnvbCSc3KPxbRdrvmO14tmPCDCBHSXm6gTEFQbeUBje/ts1+vERsopGVioUJdz0Tfw+S/p1MJI1zbm40nm4/m5zDYFrAvWE3BZ+ZV+Y6YJv+071Sg+pfED3EGACu0rM1YcQVxjQUf+6ODj2afTjLmQVjaxUuEb+IxllUJnvYqj3xXmd0s76nAl7PrU3XBKoXnJrvmvhjMb3Ha/xfJlW9gOFqemOETtLzNUxiCsMnKAwMlrrlEo5CVlFI6s6Ny2fBEp2UDyJYC2zf1baofg5xVvwOFYCdYD81Ivjcf6koYVaUuHZTJBkOdGGMb2MYTuBQEUHHX+a2w76MUph+BdBVvZRFG3i80YrS7VwKPB1zEEO6Vxb/OdFBLgmUI/JrfkuDc5dVmTKe1zhubIkwjcwtZyfL+kSTEAA6A5ksF5SsVN0F2QVjaxUWEJhOpFvVPRrSeBrOF0k+B3FFS3YFALV6/li1bqcFJGoMnX4OJL3W84z2K+uE1PLKPpLzNVJiCscvCb/kVFFBTHHIavoZFWFiPpMY3BR0qenAcuSD7GH9HvwwGJsaZUI1Maa71GZ71yaujhreFHS2jENks2Rd58lmieQJztrWXeuTkNc4eA8+c0p1Kfx/jOQVXSykqErgJt6HmSHzpFA5cimznReLT7slmI7q0ygNtR8j8x898MD4WDz7R0q9ok6J767M3WIc86oyzQ3bQv/fh+mk1V8KzFfQWIDwUaNwbJ5g9JxnuuHrKKTlQwqE97RAMc1VFKSjgrlvDArCKhDoOr4jKnMdz4TmG6mWZPuvzXbXQrbjN0UjJYYk/UQVzg32a8Fg3XO4vsvFLz7M2QVpaxUm7qs/3966tNlSX+eByrDdCQm+0OsxjZWm0DVcfJWme9816RkYj1D5UkTa85uYm45xUiJ8dkJcYWDiwWDZTOM+7lHQgJZucduSd8/eeyTzHx3LED5naPfzSquSOdiMXax5f3ROYzq+i6GZL5Lg5OqToi+8MXvhLjA7BCH9Q2hXRoTbVRc0liL3u75w3yNly6BugZxhYM1VBzZZWMj6KbiEimrIKtoZZWHm5K+n/bUH5X5bllgskvnImNH0g0O393yqVnbQAL1ocbzexTr0qf5boh+ZaTnJJ4LccxFgQ+ac/Z9wN/QQ26qcgSF8YIBs5EIrqj+z1PIKnpZ6Wh7fnokKzLzXWjRjEcymo1Bh+9u+d69jnBf0/XxqQqV+W6Xp2/+K9WHEXCSqHCc9LVQIV6YmTy9pXgsIsZQVJTSRuK0Iqe5YcgqelmlMUD+MrjnQeXTFtLBszfTt60O382Rn5PivYc9ymCpICQHxQVF12dJ5yA6UaNfKvOdazMYa75vpfrwP/CR6NAr5o7OvA2NoLCZPx200FZRm3yYqMoBTJNZ09SigonyDrJqhKyKDpvv5C930SaFTJcHIrNsIVeXzqPp8jA8/3yZgTg6M2smY1PHGkMEarCGfGTmu3uOZcTpQR5RfBppYC4uas5bTnsQSrmm5Zkz8a92HLgDBQN2wOC7jpH9KAMOvb1EswkGZ4S24QqZydXUNFnZhqyEi88yKVcobPPd5swBvd/hu1fT77X1fOXoOqKY9xNUXORZJynhPAt7gEvzHff/b0KduiZpob6Tfe2pKbAv5iSFk4vQ5rlfuBBfOdB0dJC8QCW3FwbesT4zqFmtxwBk9d/EPyMm126yl+tloeQbfBbFVJnvQrg9baLfy3IcdSAPvkXuENqTrGZlwIMMeqg4BP9WTQJVJ5opFPNdXoLfkAuKA8U4RPoRpD5zwO3L7BW+zYq2z/1CrCF1tNdeyxoV3nzqOsctVggxLcy+NpUVk7K7lO/MPUrmnRPHKD/yyWfB2wGFXH0npewvcQN10T54ksN+zf7JAhDma/zbdTXIXQjmu5WkDixhv7XN4nLUQUBMeKQ5//ki79qU1yUuHyFpw1yd+4UoUpsvqvmRqsPBROmMS5oT70abyqoo0oMPhrNkxo/rBuUn/OzzvNiuKDYjn1itsQm4bscDGyNdbUtRgdbHlsjdbs/aJ1uNL2xTNFvQnNOR7KSwC5fHDibpHzXH5gG5yznGqUzeZ95/MAB5uTz3C3Fd0YH7FZ85j+Rqb5PJwT5rCnK6TWX1VlM+/LuqRVYX0O+12tL5S3znV1KZ74577Ndy+pX4MKTma7x0nWllGrJ9BZeEOprWhwqS4VIbcNfz3OA99AyF48zcNPSV2BOeUnGR6DpgV4wLORqdzYHIyvW5XwhVQcorFZ53m+zkYsniR4kNoLMNZVVWw3GfyiVQZD+aT5J+h5DQb5DCy62ypMQG4LI99DhOO0r0M68G5DPF7+tkmV9EcvOda7++U4HMk48UX5LVWLCC1FHfWauH6SSWTI5Hcs6NdxROtLKvc7/WLVD3QOSogr8Vz7lkuM+6BOEnmS1NEYusRqnaJjkuFtJgZgLyn4fEZv4P5ZvsQooUvCb5vjee+tMjkVsIzWdGYdZiTmn2k5N8Lk3d2q+TPU23yny3x8Pc+RLIXGFtxAYCbI3z05J7NZuS6/i99YszbUpyDoVW7sfXuV8IPvy+STrDppC/KL9qPW9kJxT/lhecjXDf6x5v1zHIasjRhsq3IU7mF5KfxDyFjH1ELi0Sh3+I5GmS/Ne+O2L4m84b6JPKfLfAg4yWFmjbXM+ZpeA71vauE1Rc0isbpcfWkVYwwdIcUsX/vVL8PUf/3Sa5i8PbgEmyz3O/EOzQfEPjBvJYtKIoIh4kW2HzrFac1mCha9pYVsctbqKPxU08xKifkMx3vCG+CJQ8cbsQyJidMfAtrAXdbqAvCxUH2APPcuLL27sA5s19AmxipZhrLsd0QlxmQi4m7vvc1x68y1QtzJo/jv2B/nDQzyGSq/+5H8OQ1X8yGiczqns2UbLTbm/gm4/MfOejOGdnwOTpX0frtAzxfVPhG9g0esygFlTlmL43EFk9Tc3p8ZIaC1NtDQG2sVZol2yOLxPyg+TQZ6gB57727Zk3tdM061PzXnR8RrQpsXmNihvkoAf22idIyIToE//vVXLv+Ba6rJjoHRBaswdCfZvuX6uPX8TtkjVip8RkXI59DHCIP8UauSfW83RqjrJp9pmYn0csHeL3M+ui1abJf4BEb4o8ZbO0syPyFpr1i+Fkh9fFpYed3l+LNf89I8+ZGofzBUxVZ+gRJId9Z39QfdLE5xObutdFKo9Qzn0AAAAgAqyjX87kTHo2WngHayGWiAvesLhEPZAc2q8wJN4UG5tSF2Im/O8EOc4SfvZXeyQuHGfEmC6GCAEAAIB2wVZyW/Yni4U010/tJ4YFAAAAAIBQkU2p4DNv1wh5yrUDAAAAAACgi8MZwsJ+iks89ofNRxMgUAAAAAAAhIpdFEYesyzuEUx4AAAAAAAECC44PZNDoEJwAG4RqLcYJgAAAAAAQgGbyfLyYX0OpH+tRJ5XMVQAAAAAAISCPZSfu+fvAPq2PNUf1MQDAAAAACAYyGreTQTQt1aW/3EMEwAAAAAAoYCj2lSZwX2W3hlO9WMjhgoAAAAAgFCwhtQlOB556hcn8mxlI4fvEwAAAAAAQeEPKq5jxjXuXNXR7KbZmnetd79I2nwMEwAAAAAAIYGJkU6x2Jc0m+rAFrqSdox+1d5rpS3owRABAAAAABAibmoQqFYbS9oQmdFIdSRtG806ik/nEDaQJwAAAAAAgkVfDoEpavz7u0k7LkjQeprVInXkkCT+/9fRrF8Tp0xgk+BTkjuv3yKY7QAAAAAAiAA7ShIoG43r7u3HUAAAAAAAEBuJmvFEntg02IchAAAAAAAgRqxK2iuHxIl9nQYhdgAAAAAAmoC9SXtviTSx7xNrnJAcEwAAAACARmJz0u5QfdPeD0GaDiStF2IFAAAAAKAdwGkLBmg2VxOnPeBCw19pNhpvJtW+Je110kZpNoM4a7L6yV0iTgCICv8Hj0v3dk5qqvUAAACedEVYdE1hdGhNTAA8bWF0aCB4bWxucz0iaHR0cDovL3d3dy53My5vcmcvMTk5OC9NYXRoL01hdGhNTCI+PG1zdHlsZSBtYXRoc2l6ZT0iMTZweCI+PG10ZXh0PjAuMDM3MiYjeEEwO0ovZyYjeEEwOyYjeEIwOzwvbXRleHQ+PG1pPkM8L21pPjxtbz4uPC9tbz48L21zdHlsZT48L21hdGg+8MwM0QAAAABJRU5ErkJggg==\&quot;,\&quot;slideId\&quot;:555,\&quot;accessibleText\&quot;:\&quot;text 0.0372 J/g ° end text C.\&quot;,\&quot;imageHeight\&quot;:9.72972972972973},{\&quot;mathml\&quot;:\&quot;&lt;math style=\\\&quot;font-family:Arial;font-size:16px;\\\&quot; xmlns=\\\&quot;http://www.w3.org/1998/Math/MathML\\\&quot;&gt;&lt;mstyle mathsize=\\\&quot;16px\\\&quot;&gt;&lt;mtext&gt;0.0372&amp;#xA0;J/g&amp;#xA0;&amp;#xB0;&lt;/mtext&gt;&lt;mi&gt;C&lt;/mi&gt;&lt;mo&gt;.&lt;/mo&gt;&lt;/mstyle&gt;&lt;/math&gt;\&quot;,\&quot;base64Image\&quot;:\&quot;iVBORw0KGgoAAAANSUhEUgAAAscAAABsCAYAAACGsh8qAAAACXBIWXMAAA7EAAAOxAGVKw4bAAAABGJhU0UAAABYpZRLWAAAG6lJREFUeNrtnQFkl9v/xz9mZiaRSZKJZGYmkVzJZCRJkpEkk0SSJInkyiQx+cmVK5JkMiNJJolkkiSSJFdGklxJZGZmZvT/fnzP3PX9b9/zOc/3eZ5zzue8Xxz3/u6vtvO8z3nO8z7nfM7nEAEAAAA66amUX3XKa0gEAAAAAABS4ZrFHJ+ARAAAAAAAIAWaKuVHHWM8VykrIBMAAAAAAEiBg1R/1fg2JAIAAAAAAKnw1GKOeyERAAAAAABIgQ6LMZ6ARAAAAAAAIBUuWszxBUgEAAAAAABS4UsdYzxfKWsgEQAAAAAASIE+qr9q/AgSAQAAAACAVLhrMcf7IVFSbK2Us5UyWilvKmWyUmbpv3R+M5Xys1IeV8pwpRyrlE7IBgAAAAANrDKGZzlj/I2q+Y+Bbjh/9flK+WyZKNUr7yvlJPoLAAAAAGLmtMXwDEEi9ewzk6BfOZVPVA3VAQAAAACIjncWo4Ptct1cztEU15YzkBcAAAAAMbHZYm5eQiLV2NL35VHOQWaQJ91Ujd0ZqZQX9F9A/Jz556T57yPmz3VDsqS15BivPyrlSKXcqpQHlfJh0bPOm39ymaLqFhofpuADF1epem1sD7pKtHD776iUU1Q9IDNWKf9WynRN+/P/5sscHlL1KmDuL1sgX7L8bTE2xyCRWnaXYIwXiuYQC748hw+snjFjL397X1H1wOL0Iq+x2G98NGM0//nz5u93oEsuD+eRHKTsAfGfzd9HPso0tOw0s/InVP9AjUuZNoaZzXIzulHQrDWTucc5tD8P5HcIcYIp0Wwmysv1Cc5I0AqZ1Lb9lxLN8SfSc0hvk/nu3jffyzx1mjY/ly/c2YZuStReKddyNDhz5uetgpbqtFxN1RQ770oY0NgwXTUmzCe/Ii1FwB+YA5XylKqrwUXUm1eWjyQ6Fvts27I5YnnGm/g0q+Wkh/HwZMR68a7qEDWWyaORxapDVM0mkhT9lfK9IGG/mw8ptIxfS976vpuj6Xd9QX3GjcEcV1fweFL0tcT6c1jOHzDHas3xM8szYuVKL+/JLTVbN/2+8ttSKb1UjVn+JPxZbyPTqMlMIN8E8j3hb/+YMcqqd3Wbzcy8DFFvKBczBS1DeDnHqbpyDXNcnoHiAZpj2b55fI4rMMfqzPEGwcQI6KRT2McvOIxRV4Q/c2MkppjPbpQZduJaZozn2aqtc64QzNrzLk9J57J8KlqG8lJ+9GCQUzXHu4zeITwLXx+cQvxpKubYlr7rLDykWo4K+vflDD9XYpBDP+DJ+Z7/iegbM6vNzD33JOQLZQY5JS1DeiHflGyUUjXHoT3PeAIGORVzXC88Z5787BCBchgm+5mDLIfn+O/YQiyGA9WED97fj/Ab81pTx3zi8OA/qLqNz7G0HYs6LP9zg/nvN82fk/7MJ9AySi0lccGcQuYSVWOjOR6srWaQ43/ng4W7zQyeA/2nMr6Uf8EcB2WOF59y5rRAvH3ZXNP2/AHYQ9XUQeMZn2kM5jh6c7zL8mwP4R9VY/tunm/gZ9vyJj8OdLXY5bsfUhnW0imvCR+YDcs5kse2tpg/LzU616BldFout4LLg1EjcUdsmgYo2/Z9t8dnhzmuxiHzJGVHxpUeniT+j9yzXlyEOY6aB5Zn2wX/qJqflvbvbeBn95I9A1JI/C+HcX7OmP6F+wJ48al9Cc/Bu27rzQIFf3Ovm3fxZwO/+5SGDrmf5FvWWZNBd5D8ZGU/tIxKy4Xfxduhlyn/gw3Nxmi5vJgjMMdezPFjM8DmlTe0i9xSA86T3kuHtJvj1ZbJ0Fd4R/XMWvp2SwM/u4XsB8lCYCVVzw41ksGJL1Ham9M4vI6qO768u/3eoR57Yu+MPCBJlu3ziGOVxuF+pzjjylLV8oWZFBSdSH3Qcca8MsGPy9mSJg61hvSmMbJF0GpMt0v8McxxfJwhZCZJHZ87XnOBeIi3GU0xZ7Dg1HZtBdeRQ+A4ZZst9DH6uyxGBaJP5PigbOok2+Sj0DJpLZfjkcNgcTCxD8tasofc8GSpPaePzIIpLuNqUTbIrxzavldh+2o3xx8sz7UB3hHmWLE5Xk3ZQgj5yudz5OeWP/6dfHMph2EsTuk5FXtH7CXZNuWmnH9vN8kujNgBLZPUsh7rSR6HeiuxD8sIlRdmw4ffOkt+vg6Sx9vfgzmOim2U5m4A+B3bt0xrWEVWY/yQ/N8SW+uD2Cjfib0jSmL5Lhf0uyVb5O+hZZJaSoxZatlPbPQlYhj/JHlYTYuyNtZsjm9ZnmkAvjEJpi39oK9B4xbigTzeFXvhaIp5gegkuksx7CNZirGi8uVyXIzkOuV+aJmUlhKOCgeQn4m8y3xgcUKgxRoFz7qC5NeU74c5joIWiymaUjjRAUvz2tK3Bxv42aGmchslN2PMY/kOdJXikGQ7GCy4DucFdXgLLZPSUsIW4SAyk8i7LNk5OKzoeaUfk2vK2lmrOT5meZ7r+Fwng+3d/peyXfbDsbGfKby8vGfIzRjzItgmdJPi2EaybcmiV5pWCleBtkPLJLR0WWmSbq1rhw8p2dIfaQsvke4cPIA5joKXlufZjE92MkgWeW5n+LmS66OPeljkmSO3FeMedJFiuSNoiLJum7onqMswtExCy7yNwmwC77ItewdvV69T9szbSZ7aCOY4bDopnbMSwM5WYR8fJlmqziahMeayscTn5AUelwN4s6RjYStoWoSzlUMl1aefZCuArdBStZZFGIVJ5e+yJNb9jMLnbqU0w2o0muMhy7Ocxic7OT6TfCWVL4fiyy5W1XyXOSaXr6ufEP6sskMOr5BbOAUOpJbAIZKdhCzrAoVmocE8DC1Va+k6KZEMKM8Uv8d8CPMrpRFjntUoziX4zDGZY17V+064yAf8znnKfjtc1lJm5ocukqcjzRpGAjIgOczysuQ6PaE4L7KAln7oIuQ5tq24ab5GGeZYhzm27XyMRN5efB7gCFVD7zj8iTMWzZh+ydvknIXjjRmPTyt/X13gnaF/SzTGE1TuBRouV0PzKvoKdIlyZurTgga5WnK9LpFsi7QJWqrU0pUDwoGlX+l73C1YebhKemkihFVoMMe2fOU7I2wjXunmK9zfUTaj9g9VbztbmVA/WIo9JZrjvhKfqy/guiVNL4WZH3SvsF47oKVKLV25RenEVi+F7XT/Z8XPzqwnedojmOMwWWuZ4H2OrG34feM8upM5GTb+OeeXWcRIwRwzF0owxudLfqZXDnXTeMtnsJwTNkrZp9tXCet1AVqq1NIFjqv+IXi+m0rf4WOCZ9+nfBzbL+zjY8qeW5Mpst10eDGyRadPBZk3XknuSdQcM6cKNMZnA11QW1jcWQ/LWh73Kdz0V1OCut2Hliq1zHuw5BWpLoXv7yrBxOBhAuPYZUrzIIsmUzRheX9jMQZlHB7j78iRRM0xw+ndPuSoJ09kfOycPnao41+wq+XyTdAoLzzVTdJxfkBLlVpKaSfZNdlaB5YbZI+x7UhgHHtNsg/MQZjjILHlqX4aSXvcpHIzKgwmao4X4Pd5vAH9OA6cs1I0e6j7Rod6zicyjgeDNP2Vr0wGw8L6tUJLVVrmbfp5RapN4fu7mfSGyrggjTfmshbmOEhsFyfFMKm5ReWnG1swyKma4wXWmD7CiwUcOsWX/fDh+IU0przSzjmQn5hvId981+m5zi55jUcJlMouCns5X/rS74GWqrSUwDN9SRgLD4hdSt9f2+n3j55WRMpGGlLxSuGzazBFbVQ/Fzu/w6Fn0rlE7qaW+yOHYPTVLEo0G+PGmXX+JvkFGCmb49jg/vzNod1wE17JHBQ2jK+bWAaE9TsMLVVpaWMDyU748unuP5S+u2cFz78rgTGszZgnSd8+AXMcJMcp7pCofeRmUDmzzFbH38HxsI8J5lgLLunbPkCucFdc+gMfdK5CS1VaLke70XlW8BycMH6z0veWQwNsByzHEhnDpDsiHE+vMZWdBlNkixfvCfxd/EnlpQnjyX7WfMkwx+HgEpt+EXKVjzQOdben+klDFe5CS1VaLoa3nzhPM8ckzgmfgePKVit+b0fInvJnQwLjF6dEnBb2iXNKNYjdFPVY6v06cP3HHNrgQI5jYpYwDpjjcHAJqeiEXOXzUNg4vi6H6BHW7yG0jFpLHux5VW+rMcIDZmY97mCIF2ITjyt/ZyXbcZcSGb8ekTwvbJNSDWI3Rdco3lCY3Q76nyno908RzHFsbHVor/eQyw/S+7x93eO9Qli/Z9AyGi1nF5U8c34OUTXnr2b4oM6ERYtvHvtYmRwjeQqkLYp1iNkU8YSlXo7uucD7sjS8ocgFh00kS2UJcxwOLrf8XYNcfpDGSvmK1ZOmR/sOLaPRMs8URlxXjjldncj7KomvPZqADrwLMiPsI2eVaxGzKbIdYg75whbpqjGH/RR9I2onzHFUuBys3Au5/CDdkvG1JdkkrN8UtIxGyzxMMRujI6R3q3wpOIbYttr+LgEdeCIkTW2VQm7QmE2RbbetN2Ddnwh1v4x+AGq+w9JdU971aoZkfpiN4IWSmiVoGYeWea4cvzUfn54E3lVJfG2fcg04bdsrYd/gmyhbE+gXsZqiDrJf3BMqa4Waz1F5u1owx3GwxaGtXkMuGLpGX/pZaBmNlkXdEsVG+bjSmbYkDZ/21G3crk8c+oL2+PPYTdFFivdmxzNCzUfQD0ANAw5tdRtyYWBttI7z0DIaLYu+SpXzG2u67IFXS78K2qxL8TjFxlgap8enu1OJQY/ZFH2x9Oc1AWsunaTtRz8ANdxxaKvDkAsDa6N1nIWW0Wj5q6TC8bcaLgEZEjzrTcVjVJuDGXmXmDGO1RTZ0hE+ClhvjhmVpJeco3J3sWCO4+CpQ1v1Qi5/IBQAWoaiJWfTWFkpO82Ky2mqXkjyvgGDPG9+Tqx0m2ewfYTXKR2f2OhKY4w5Pi+VUIrYTdFdCmfF1ZVtJI95Rz8Atcw4tFUL5IKha/Sln4aWqrSshXOdctqn+wKzuFS5Een7+VLwbFeUjk2cnUOalYJXltsSHcNjM0WrqP7KK+fpDjkLjTRm9Cb6AVhiAUjaTlOQyy+hpx+TdqZJaKlKy3rwauJlkl8bvFD+iuzdlFxywRq0KxyXtpP8YoNhSiulX+ym6LSlnkOB631LqPcA+gGoodehncYhl1/+FTaUr5RIbSQ/hAUt9WgpgdMpjTka5JORPBuvrv0QPM+gwjGJt9SlW49/YgiPzhTZbpXrDFzvB0K996AfgCXGNmk73YNcfpGeAPcVy7dGWL/H0FKVli6cdxhwOPQlhqwON0i2wr9S2XgkTZHF5vkAhu/oTNFmSx1fRqD3a6HeXegHoIYjDu10B3LFMQve4al+O4X1uw8tVWnpygmHQed54M+yWfgcF5WNRX8Jn/sr6chCkqIp+ttSx2MR6D1JYe4QwhyHz2WHdroJufwyLGyo3Z7qtzeiWRa0DPvDG0uKnDeU1qoxp7saFbYbryymlqpNiynidq53LmOG4rjRMNSD1zDH4XPLoZ3+hlx+uShsqH5P9TsorN8gtFSlZRb4w/pF+IwPA32Gw8L6X1Iy/rjkMObJJ1IbxWuKbFvKsayUzRHMMcjGMMEcR4PUMB3xVD/pdvlBaKlKy6KfkT9wKwI0ipJDnbzCpiFDBa98vxS213kM1dGbomeW+m2D3jDHMMcwx6EgTS1y3VP9pNsQO6ClKi2zYtu6DWEFfzmk8WhXFYw7fChVcrkHTwT2YpiO3hRtsNTtQ0R6I6wClGGOb0Muv0hz3456qp/0kFsLtFSlZSNI41evB1TnDuFHV8NteGyMJSf+OZXdNgIaTJFt4nc2Ir2laQab0A9AA+Z4FHL5RxKn6euEv+Tq4H+hpUotsyKN2w0p7lg6aN6KvG1WCo0x98MuAlpM0Veqf8V7TIcsfwr1bkM/ADW4HMh7Cbn8c49k+WHLpolkVwXfg5YqtczKNpKnBAuBHocBszvidmGz8EJojNdjWFZjinZRnIdjl2NcqPc29ANQwyC55eQHnjklbKy1gZqGM9BSpZZZaSX5RRIh8FRY36cRtwlPziRZKb5RNT4V6DFFtnCuXZHpLQ1P249+AGoYcGinGG6LVM/mQF/2Q4HO0KGlDsMwF0A9tzsMlHsibo87gufj7epuAppMEYdL1Nux+hqh3jcozIUGmOPw2Utu5vgYJPPPd0FDDZVcJ0l8zgy0VK2ldnMsTWU2EXFbXBA8HxuoXgLaTJHtOvArEeotPdMwgn4AaljnaI7vQbI4VnZelFynjxTniU5o6ZcmiiOsYofDIBlrnt99WCFJ2hR9sNQpxhCarUK9P6MfgCWYcWirEPPxJ4fkI8arO2Wl+ZLOsA5BS9VaZqFd+Lw/PdfzucMAGeOlHxwvJ8k5jXyeOk2R7WDseMSTb2mu465AtIY5Docxcls9PgnJ/L/wkxTOxQmnSXaasxVaqtYyC3uEg87jCFafYl3R58wUkt2KCSo/5RXMcTnYQrkGItb8oVDziyXUhQ34d4I5joUL5GaOJyCZf/6mcGJgJLGYw9AyCS1duSgcdHw+84jD4Lgzwja4TWkdAIU5/h3eFZuuU5cpivuyoeNCzb9QsZeBbCTZlfMwx+HQ49heCDsLgE0k2+ItOmF7l7DDbIeWSWjpymsKe7uK0/jNU1y5mF3YL3y2mxhy1ZrjYxTP7ZRZWO3wDh8v0GR9y2C0gH8+OrYZ7wy0Qza/SOIgiz4cJFl1fQstk9JSSrfDgLPFUx3/dKjjUGT6rxJ+sGcw2Ks2x7bdqs0KdJdeU/+jgEWQ3SQL3cPFEmHyZ4a2ewjZ/CI5Qc8fv6LiUzuouqJqq8PBBsyia4GW8XBPONB8i2TVoCcy/aU5YK8Q0GqOOy31eK9Ed5dDcHz4MI8wEg7RuJzBWMEch8Vq4bfZRwx7SJTp13KZ9XMZLOh3S2IxGxlcswwo0DIOdjq06V+e6rjFoY4fI9NfegEOb0evw/dRrTkestTjtCLtnzrozzdENpKWi0Pf3tHyh7ZgjuPiWkY/cirAZ+GFwMeUf3x92X4tl4/cDOV/taH09pi+iMTWrGVIrCG3+LsuT/W84lDHy5G1gTQ13SN8F9WaY/441sucwKtlKxVp303y2OOF3Md7MxgP29Xr/RRHbnfwH3z2ZIqyeZIQdt54x/vEognbe49jW6njnORGtXeUX0jAeqrGZhWd4cGH2Fq1DIX2OisqocVu/eNQz60RtUGfw3MNENBqjm053kcU6j9E7t8UNhK8Rb67ZtxvMhN3NrvXjZm2/axnDv1gCq9LUJyl7CEyT43BLhu+yfQ2/f/LTEY9jm2ljnPSgzW8lN6cwwzqk+B38aUNayIUW6uW9XhD1WwQRR+64hu2XGJ4eeVqo6eB0OXqUJ8x0Vl47vBsawmU/QEpazvddsHBToX6N5vx7peHwofyOhz6wSRel+B40UD7T5tJVtG36HF8PYeBfKFykwsEaY4Z6WUKfNgg62lcjsGU5mnsj1hsjVpKdJ43pv+ImSTkyQlyP7Ht80DDUYd6xpZ3+ldkJTVzXMZ2ui1F4WfSC098v3vox3sc+8EPeNHgcA0JXM4k8zmavHYbN5pv9qhZSJPUYX9K5piRxkjywMD5HKUB2byieJXk8VrXFYitTUtXneeN+T9H2dOosSZ8zfX7DO343PMgOOpQ1wMwxzDHwlXLUFYMbemptJ+03+RgJPIoxzO8g6/gRYOEv4dTOfULngBxyCSHbHCYE597Wipks9X0WZ5gcagb551/RPUv76lXijhkHfzY/sihYnxpAcdg7aXft9TZ1PDhBU4bxnFnLmlMnigSW5OWeaxmPaDqwTOedW5b4iXmq4X7Fs1iJzO24T/kP6+uy01WseUAhjn2Q5vwed+UUJd6GRN4Yrw+AZPTTe431mUpxzK+gzgMGy47cjTIZZeiwraCH9t5AH7hSXRe7VuhSGxNWsZiljgm2Xec6zrH+sYGzLEfpLl2HxRcj+1kPzyUCqvJnl0ia/lGy2cYkvz9+/CgQbOVGg+x8FHGUzXHZEzVs5IFbzQvZKhia9EyBrP0jIq/oltCv0Od78IcwxwLkV7VfavgetyhdC4akjKQ4yoyr7zzBTurGnwH7xIInTXkdsDZ94rxNSoub300Y3uzYBDMq3BweZNisTVoGbJZ4o9JSDGOVx3qfgLmGOZYyBnh8x4tsA68G1YvtOunh/EnFPhWPM7a85ayx4+y+Vif0zt4A94zqnc71DALDvkcLGHhKbqx/RAVd/CAZ9p7ExI7Zi3r0WNMuY8tIl4t7g5soHvgUP8Y013BHPtBesjzjwLrcFwwOQfVtJPHzOotj1GTZuVtIcXktDHR983EfofDpKJV2A9OoRmiYrWZHGW5arqIBSe+I2BfiZPdKMf21WYWOp+T8Dww8MGsFQmKHauWEvgl2kXVbd2iT3LzYZPeQAc5l2dvgTmGORYimXzOFvwxe235/T3wOIXTKez3/ZAqWpPME6ZPVO44OWcMMe88rfLw3FGP7bzdc5Wyx1bxzWac2msl+n8SWm4zxv1lDpOBhdRwnLJmHboPSIztwvfkAaRSzz5hX+iDVNHDh/YuUfVgf14LaoszSD0xP38XpRsOlTt/GHPGW328PTRlVi1mjeg/jPAca8uHFTogWdJaNpsXkLf6+NKLMfNcMzXPOmmM/wPzvMfN32tGNwEJMyL84OG6bv1IY89bIJUqmswkmd9x3n3m/MZ86dZ3+i9sZ3HhXWXexXy+6HvKfYcP9m6EnAAAAGKfPEtDrGCI9HOfZIf7AAAAAADUweFX0tCr/0Eu9TSR7FYz5DgGAAAAQHDwteccz9dL2eL5DlN1y1S6arwGkqvngLA/nIFUAAAAAAiNWfr98MuYMctscPiwatuiP8vmma8R32v+zAS5Ha45B7mTQHrjajekAgAAAEDI5rjoq+KBfqRZKiYgFQAAAABSNcccj4xwCv1w3tkvwj5xAXIBAAAAIEVzzPHInZBZPZzG8inJc9e2QzIAAAAApGaOORc4LsPxA98SeITKuTRhlYMx5nIZzQMAAACAlMwx35LFN2u2Ql4vtNPvK/dDVNyV2Xz50RdyC7HB7bMAAAAASMYc8y1XyELglz3LtM0/lXKlUnZQYyvKTcYUj2foH7vRPAAAAAAIGY4H5rRs7xowxB/Mz9gAOYPgqKDN5qgaCsFX/A4YQ83tV7vaz7HE68z/f7JSRql63W+WfjKIpgEAAABATHRQ9VKPO1RdFZyi6soylxljisaNQeKt+v5KWQvZguMOlZOez6XcRLMAAAAAAAAfPArMGA+hSQAAAAAAgC+mAjHFP6h6KQgAAAAAAADe2FIpw1SNK/ZhijlbCYdRIJcxAAAAAAAIBjanpyvlRUmmmOPS+YAfLn0BAAAAAABBwxknjlNj2SaWKpPmZ/JBzhbIDAAAAAAAYmR9peyvlD+pGoIxVimfjdmdrSkcw8yXdzym/zKVHCSsEAOQO/8HNuxRpSZZveoAAAC4dEVYdE1hdGhNTAA8bWF0aCB4bWxucz0iaHR0cDovL3d3dy53My5vcmcvMTk5OC9NYXRoL01hdGhNTCIgc3R5bGU9ImZvbnQtZmFtaWx5OkFyaWFsIj48bXN0eWxlIG1hdGhzaXplPSIxNnB4Ij48bXRleHQ+MC4wMzcyJiN4QTA7Si9nJiN4QTA7JiN4QjA7PC9tdGV4dD48bWk+QzwvbWk+PG1vPi48L21vPjwvbXN0eWxlPjwvbWF0aD5ksgckAAAAAElFTkSuQmCC\&quot;,\&quot;slideId\&quot;:555,\&quot;accessibleText\&quot;:\&quot;text 0.0372 J/g ° end text C.\&quot;,\&quot;imageHeight\&quot;:11.675675675675675},{\&quot;mathml\&quot;:\&quot;&lt;math style=\\\&quot;font-family:Arial;font-size:16px;\\\&quot; xmlns=\\\&quot;http://www.w3.org/1998/Math/MathML\\\&quot;&gt;&lt;mstyle mathsize=\\\&quot;16px\\\&quot;&gt;&lt;mtext&gt;0.372&amp;#xA0;J/g&amp;#xA0;&amp;#xB0;&lt;/mtext&gt;&lt;mi&gt;C&lt;/mi&gt;&lt;mo&gt;.&lt;/mo&gt;&lt;/mstyle&gt;&lt;/math&gt;\&quot;,\&quot;base64Image\&quot;:\&quot;iVBORw0KGgoAAAANSUhEUgAAAogAAABsCAYAAADpA0MHAAAACXBIWXMAAA7EAAAOxAGVKw4bAAAABGJhU0UAAABYpZRLWAAAGphJREFUeNrtnQ+E1cv7xx9rJSux1kqSSFbWSiRJViJJkixJriSRK0kSSbKyIrly5YokSVZcSZJEkiRXJEmuLEmSJLJW1lrR97zvmf22nXbPPHPO+Xzm3/vFuN/f/XVPM8/MZ+Y9M8/zjAghhJCU6auU73XKU5qIEEIIISQvzlkE4u80ESGEEEJIPrRVyuc64nCyUubRTIQQQggh+bBT6p8eXqaJCCGEEELy4r5FIPbTRIQQQggh+bDYIg5HaCJCCCGEkLw4aRGIx2kiQgghhJC8eFdHHH6rlAU0ESGEEEJIPmyQ+qeHd2giQgghhJC8uGYRiNtpoqxYXSlHKuV6pTyrlNFKmZAfqY7GK+VLpdytlKuVsq9Semg2QgghJB06zaI/mzj8KNX8iCRtkN/yWKW8tWwW6pWXlXKA44UQQgiJn0OWRf8MTZQ828xG4HuLyhupui0QQgghJFJeWBZ7Xh2mzVALhWFtOUzzEkIIIfGx0rLAP6GJksaW2qgV5SjNTFpJr1T9GIYr5bH8cJCdNP8cNf9+2Py5XprsP5+PNZWyp1IuVcrNSnk1zXbfzD9RxqR6nQAHYzghn5XqE1t9NGPU/b++Ug5K1Wn8dqV8qJSvNf2P/xsJj29J9dk0jJdVNF+2/GVZ3PfRRMmyuQRxOFVSvm5GgnkEcR02cy/W3n+kGsTzdZp2ma5fXps5Gn/+mPnvF3NIzg5ybA1K4w6yb81/n1Ourh6zO7sn9Z3MXcpXIxohGNs5LINmodkg3W1B/2MyuyL0G8qJdrNZnG1MIFJ1Ls2UbN+/K1EgvpF0AldWmHX3hlkvW2mnr+Z3kZR+LYepSFelnGuhwJk0v9eZqL26pZp+4EUJHzVEw1kjRHzyPdJSBJhkd0j1zdxvBdUbJ4x7Mp2PfPZt2eyxtPEil6dkOeBhPjwQsb1wu3ZGmovwbubAZpdUo8yzYqBSPhVk2E9mIU0FXANea6GQdh2kPv1IKBCrJznYGLwvsf5wUVhDgZisQHxgaSNPMNLlpbilremtOQGcUyn9UvVhfKP8reeR2ajNbKKeBbKeYO2/bcRi0rd77WZ3WoZRLyRizBAG6ENzgkmBWJ6IwCQF35aPHttxmgIxOYG4VLE5IGnSoxzjxx3mqNPK31wWiTCEL3eZV/CuZdxoqNWpDc55ip1rq8v9BI5nQxmYrz2IxFwF4iZj7xDackfy8EfLRSDaUpscoY5Klr2K8T3UwO9qRGLoQU/IB/lvRGvMRGri8JEnQz6OXCSGNCiflSwWchWIobXnYQYiMReBWM9V4Zv4uSkg5XBV7D7IjQSU4L+xXTdfDdQmCG69EeEa8zSlgXnPoeGfpXo9DD/FxdMGLP651Pz7i+bPaX/zXsILF/wEEV5/Sqq+l/AP6aj50PG/Ebyz2ezk4Pw61uDA/JMCMSiBOD36DSkTcJXTXtP3mAS3SDWtwsMG23SbAjF6gbjJ0rZb1FBJY1uHjzXx27a8incDPTV00REhlaupDMpzygZDsBwVvd/gHPPntULnXEIL1zPzQTbjhwDhsFsau8rs9dh2CsSqXyKE+voGd/zYeP0h7tHQJykQo+ampW2bqKGS5oul//ub+O1+sWfGCIk/pDXBIxC+U/mEcQDTNYOGwe3LErNJx5p73nyLX5r4uw+mMCC3i/7qstFkkYtFH200EPHChauhIWm9s2+7ERsug3OYAtGLQLxrJplW5RVbLm5pk75JusnpUxeI3ZYNwXvqp+SZsIztOU389hyxB1eEwHypxiY0k9kDDw1sbdE8vEiqN3+4NX3pUI8tsQ9GTEia49tW+AhqfRw/SXw+No+N0C462eig485pfoYT7JGSxHOtKLtoxFwRzDXC08UfkQIxPg4LI9Zzx+fNx2QgmuR5g8IQkc1I+9NRcB3hDoR0NjY3sOjzPV9XGH2khQ2FSNRcl17nPDErdxw+mJ2Z2Wah2N0ZsAHpatFEOyUMy3iGCSLxH4e+70+wf1MXiK8s7VrK6Y8CMWGB2C2NuVPhebyj4uc1GPydeOEKV9LT052NxT4Q+0V3XbWixX9vr+gSSq/nXDEjS0Tvl3YpM9sMS3kuDAgI6Sm5fYtF78/7NwViVKyVPE+Fyc/Y1sZUr5gbFYe3xP9rYrW6CmLxSuwDUePXNFTQ3625Kn3JuaKuOEk9MtyVDZmIphOidzGYk1gfpywQL1natJvTXhbY3g9u5j32UINUcDvy2FEY4pDkAIdLMWwTXSqbonITwkdA84zfALtqRvYqP6IvmdgDQTwjClssSKCt80T/pON2CsQomGMRBmMJin0yM08tY3uwid8ONc3NdXETh5jLecNYIJqI4sGC63BMUYfn7KoZWaX8kMYzsYfmRPq3hNqrnVDPJdbPqQrEfZb2nOeUlw22b/uDNJYQH75ybyW8vH2HxU0c4mBpBYdJcawV3fVU0act85UnIevYZTOeOGivGVMHjvu21BCpXbVrT5BvUiBGwRNLe1ZyyssGzcHJ5QZ+V/PU3l4PBx2T4nZy2MchUixXJJwXGf6WjLKRe1gsJzKwgy2qG1d3ixJr8zrRp32gQAybHqEvNvnBatG/0qFJY9amFIcoy0psJw45XIJSJnhYVE6naBT7rpLqMyC6U7C57LqGFsvRxG2g8aU9nGC750qeLgYpCsQzlrYc4lSXHW9Ff6KGBxSQELqzZp2Hjx6e9hxR/lbZ7lynxe1qmUFaJbBLdNFBZSVYblcK1t/Ydb8Ifc1H9SBhGyDQ6b3k68Oao4tBagIRpzufhMnuyc8ck/JfliozIni5uD0heplDohw0zu1PSq7TPWHi7EY+sNzzINpOXlJ+co4CMQ2BaDsBH468v+AfvEeqbk1wBUFmjHEzLnFliOjsZ2Z+P5T49+oCbgg+lCgOR6TcJNMuz+jhNHUeh0Q5u9Wvig45W3K9TonuqqyNXfh/dig/rlTTBPUqdqBnE/+WecUcv0C05TPdGGEf4cQTz126vB8+vfwr1Vcx5mc0DmZiS4kCcUOJ7doQcN2ypl/CzJ22VVkv5j36wSXJ23fTFvX5VtL2W10i+pQQFIhhstCyyXkb4akX8uyNtki04HeOzXIwkINABMdLEIfHSm6Ty3OhKb4GFSxHlZ1SdsRnp7Jex9mF/wG/zc8Ke11MtP37FG3flvgY2K78Zm4n1u6UhIHtRZyTkR0+vClIwOBEsS9TgQgOFigOjwR6SDV1wLGEy3153JBw06Jo3pe9wS5UTxg4mVieYNs7FeL4VgZjYEjydO5OSRiMWL7fWBbHMgIqsC7tyVQgAqS+edVCe0LM+7iRu+tQxz+51JfLR0WnPPZUN83A+cwulC7RPVGY6sd1Qew+d4szGAdPRTfJ7qRADBJbHsv7kfTHRSk30nYwU4E4Bb7nh03YD36hiFZu91D3ZQ71/JbJPB4M2rQovqKFryrrl3s+RI2QxslER4JtXyl0QxDR+x+iLKRADBLbYwUxCPtLUn4qlimRmKtAnGKBGSPYMMONBAnxEYA6lTIOJ67IkXjPrK14IaXHc51d8h4ya0nJbJKwj3W1H/2WTPsPOz6NiwAmheWJ2sAWFfna0864bLTXy/8k2PYUhEGH1M/9im849IwNp8Rd2GE84jp6Q81Gv92IF2Rc+Ev0SaJzFoixgfH80aHf+GJKyeyUsLOV71bWL8eE2UtFF/mFqL81idrgiKL9mzIYCx1GQGi+ld8pEINkv8TtHrJN3EQaMg6sdvw74B93VygQU8Eltc0rmivcU4eBwCedsxn1WZfptwmFXZBUdWWidsA1qS2I6XYmY0J70v5Z0nTHSEEY2PxH+wL/Fr9IeSlUsOFtNJ8iBWI4uPiqnqS5ykfr47fZU/20V+DXEu8nHMUjLyR8lCaVNoGfSXfCNhkWezqEpRl8w0g/9VU5Jo4maoPYhUGfpd5PA7f/bYc+2NHCObGRK20KxHBwuV7uobnK55aEnYy6T1m/FFKYtJnTndVGDO42O6yHDqJwyldpf+LjVnM1cSqTb/iO6PPGpfrqUOzC4JzE6xaw2cH+hwv6+8eEAjE2Vjv010uayw/atw99vXk4T1m/B5HZfWJaaWVOMLxD3Jn4mIXz+ojFFh8lj3c694k+PcSqhO0QszCAaK+Xw3My8LGsveotchO/QnRpvigQw8HlNZhzNJcftH4jvvyWtGl4Yns6rJXpHdB2+KB1ZzJmNf52ezOwA07XxyXMlxEoEPXYAgVDTmquPT2EC0TRL3H1UCBGhUuw0Vaayw/ao3lfV1NtyvqNZSgQIQ72SLrXhjMBn0LbqeuLDOyAzYA27UcOucNiFga2W5z+gO1+T2n3IY4DUrOua2/PcPvRTpP5YSKCD0orlnITiFPluZmA+zIYrxp/uw2J2wApbbQP2+MFpBySyMcqDBaLPbl9qCxU2nxSyrvdoECMg1UOffWU5qJAbPajn4jM7kW9JgCxuD/RHZcm5VHqaW3aHU5tMBY6M5nHYhUGJyXeF4AOK20+zHFAatjt0FeXaS5OrM3W8RsF4i/5D1NKiIxTs/eKMbA84W8V4lDrt/NS8vFJjVkYvLOM5wUB21y7UdnOcUBquOLQV7/RXJxYm60jTxBn98dLIVH2GUVbLyb8nXY4LMgvMhOHsQoDW6qmOwHbGz5kmtRbk1LubQYFYhzcd+irfprLH7xiDgtEbc+vlI1m531IqknAXzYhEr+Z34mVXtMG20K0KNFvFGJP63MIf53ODOexGIXBNQnn5M2VtaL3geU4ILWMO/TVHJqLArHZj/5rBn2FXGhIiXFDIZhmKhcibfcTRdtOJ9rniNrWRivjhLEj03ksNmHQKfVP4JDHM+TsBFofsoscB2SGQxBtP43RXH4JPc2NdjCNZtZvOFUaEv0Ta1Plz8jaqUkEDRt0JdjH60Sf/Peq5JXuKHZhcMhSzzOB2/uS0t67OQ5IDf0O/fSQ5vLLBwk7UXaH6IMycgSpJlzeQUU5EEnbcMryWdGewQT7FdeL2muYE5zGohMGttdHQn939qbS3ls4DsgMc5u2n/6mufyijYr05de0QFm/u5n34zGHjw5uBTFE+14Q3cnx/MT6Ups+BAJyB6ew6ITBSksdn0Rg76dKey/nOCA17HHopys0Vxw7wfWe6rdRWb8b7Mr/0tpoP7xHgbdlpbIdJxPrwz+V7X4vaUSn5ygM/rLUcV8E9h6VMG+eKBDDZ8ihny7SXH65quyozZ7qt5U7jZYuPrGkD3gmeZ0eIhXIdWW/4YSpm0M9SmGAfq7n9z0ucbx8E2pwIwVi+Fxy6Ke/aC6/nFR21ICn+u1U1m+QXfkfWFzeKW12K9A2/Kas/6lE+swlxyE2dEz7EK8wsF2vxXJiMikUiKQxrgoFYjRoBdgeT/XTXpvuZFc62wyT/LwAxZImcAonLSlELuME9Imyv45xaEcvDB5Y6reW9qZApECkQAwFbcj5eU/10x5Hr2dX/h/bNVYIJ8OzofVPOZtAPyHwS5MAG2J4K4d19MJgqaVuryKyN6+YSRkCke8we0abZ/C6p/ppg2h47fYzWn+28wHVebFy4Unh1RSIQ00kKNL8rOVwTkIY2DY/RyKytzYFUxvHAWlCIF6nufyj8VnzFfWqeWLuA7vwF7R+fLcinDguRd4385XiEON6OYdyMsLgvdR/DjOmwKMvSnt3cByQGlyCVJ7QXP75W3S588qmTXRPyjGZ5q9o30p9H0h9+xwmjd6I+wUL5mOlOFzCYZyMMNgkcQaMzcZDpb3XchyQGgbFLWcv8cxBZWctDFQ0HGYX/sJc0SdbDoH7yvrej7hPsOHRRCvjHd6lHMJJCQObq8ymyOytdf3ZznFAatgtbi9/9dBkflkZ6Me+K9BdakqL5mQA9VznMFlsibg/rijah6u7Xg7dpIQBro7r3YS8j9DeFyTMzTsFYvhsFTeBuI8m888nRUeV/YC8xldhnF0XvUDUpnkZibgvjivaBxHRz2GbnDCwPZ14OkJ7a32chzkOSA2LHAUiXcgiOd14XHKdXgujnBqlTeK4Yl7vMFHEmgdwG3fKWQuDV5Y6xehOsFpp77ccB2QGxh36KsR8vdmhWcRwwlFWOhntLmMXu25GupT2++K5no8cJokYE2PDf0aTk5L5vtIUBrZgsYcRb0C1uRCXB2JrCsRwuC1up4gHaDL/H7zmAfayEisfEl2E01x23YxsUX54dyM4hYj1pBgRy5pT8BEpPx0IBWI52Nxkdkds81tKm58soS4QoZ+EAjEWjoubQByhyfzzl4TjD6DxS7vKLpsV7RvbPm047DBBbIywDy4Lg6xyFoi4bflapy5jEneC//1Km7+TYhNmLxPd85wUiOHQ59hfdMEJgBWiu+orOqHrcuWAWccum5WnEvbRPVImfZO4cjW6sF3ZtoscqskKxH0SzytGjdDt8A3vL1BofGxAbBD/vHbsM5wQd9FsftH4hBUdLKA5yXzOrpqVXoePbpWnOp5wqOOZyOzfqVy0xjnhJS0QbbcgKxOwu/ZJz88FHCxsFp1bFJMvh8mJBvruFs3mF01UKRa/onz/8B7vpKIOO5sQn64lNv5WfmwfI9k99kVmf22OuNOcbpIViD2WerxMxO4ugSEIyGnFlTquq4fEXVxQIIZFt3Kt9+HTGhLBaRaN/99gQX+3xi+tmcm1kQklJjY6tOtPT3Vc5VDH15HZX5t0Hldzi7hGJCsQz1jqcSgh2993sD9eEmomZQncil7I7IEMFIhxca7BNflggG3B4dpdab2/bXCaRbPIjUvrn8DRZljfQIE4IwvEzR9nuad6nnao41BkE542bc8drg3JCkQsEPUianFqMj8h2/eK3hdxKjfi1gYWX9szlQMSR+5X8gP4oo9JY+tyCDcwuEn9fdqm5aXHua3UeU7ziskLad1V8xKp+qkUHUWdqkDsqrOzDs2X41+Heq6OaLLb4NCumNObUCDWx5ZTdjhB+58R93kViymuCzfXrCNtZvMKwXfeCErbbz1wGAdj/FyC4og07i5w34jMssGLV5fl14Tf1z3ObaXOc1pHexyptrdgF/FGdEmdF0Rk7GdSjRIuOhABLzG4+PThBGOZp8nA5Zmlj5FNdI8c2rZQSNmTaFlXi7YkwBsTtH+7me++eygIVFnsMA5G+bkEx+Mm+v+r2WgU/doK/G1xJf5Oyg3gDfZQS5tsGc7HjUaowR9Nm8NqIDJjT/c3g5DeY4R3K/ld3CP5fDr57nWoZ2x5Lr9HVnITiGVcLdrSN72VdMHm75OHcbzFcRx8ph4LDlf3qNmEIvzqW3XrtMys2dfN4ZSmDttzEohA6y+GiQG5rrQOmjhVOyt635XzERp7tuAECOqj0niKGdgYTwy+bKAtjzxPBNcd6rqDApECUXl6FcrJkS11R+oRmCscFtNWlP0NfIP/UI8FCdbDsRaNC2wC4I6G62u4fCCuYiZ3uLlmzGKTAbcf5KW9I/UT3NcrRQQeBj+333GoGJIawx9lq/x8tQpRA2dmpKeBD45LePu9SI2tPdW4KdVgDOw+1s4wkPEM24Zpu5nRBtvxr/jPu+fy4kFsOQIpEP3QoWzvsxLqUi+SFpvDJRks9L3i/rJJI2Vfg98gA8TCZX0LRWLZpSgXluDndkzAjz0ZHSde8yI1dkiDFz6Kvv3eFjnWNzYoEP2gzcV3s+B6rBO7Q30udIs96rjR8lFmz2Sh+e9vUIcFzWpp/rrZR3mYq0AUI9IelGzwZnNmUSD+iPDrDuDDH3Co8zUKRApEJdpnDS8VXI8rUkxy/5jZ3cLTRJzAIgl9Z5Pf4DUhobNA3IL+fJ8cnpPi8tpGM7e3KybBVhU4m7ZFbmzfAxcTakg+T2cd6v47BSIFopLDyvbuLbAOuGWp5zbzpaD5LAbwegqyOTyXxv3JsAAvadE3eIH6K6pvO9QrZ7jTDZZw+BLd3L5LinNExm5zayLG7jNC18dxOU4NewP72G861D/GVCAUiH7QBj6tKbAO+xUbXlJNybXPnOJhjho1JzBT6be+GiF5w2xu1zsI67nKcXCQ3RAV3WaD0MizfEUcuiCH8LYSN3xRzu3dZif2rUWGx8SAQI15CRobA2mTVK+4io7wgwN2f6Afukvb50Q4kVEg+kGzAZsoeEJ/Kmm9Jx4jPcpxP0BTRSsUsWl4I+XOk5NGFOIGotNDu6Oe23Hsf1Ya9zPB6x9I+TI/o4G+1ojhJy0Q2FNpcxDOz7d9SW6skzACVIh/tinHwgaaKnoQyHJKqsGzrTqkmp5Z5J75/U2Sr2tIy1ljxB6ufHBNMGZ27hPG6J+N4eHHCOflxTTZf36dGIS49kBi6NvGTuM1ths1Yvqmsd9+89+104QkY4aVkz6fNkwfrS/qHJoqKdrMRhHfOG41kf8QD1N8kh8uDNMLbitxm/Vo2nqKsYNgt2U0JyGEpLEh1bqvUBSkzw3RBbwQQgghJFHg2qJ1a/mD5kqeNtG9fsEciIQQQkig4IlI+Pf0S2P+Pb+J/s1fiIYFNHny7FCOh8M0FSGEEBImE/KzQ/htIxixyCOAq2Pan4WAxJOLW82fGRE3h/OjNHcWaF/66qWpCCGEkPAFYtHPdJL00UYvj9BUhBBCSN4CEf6JvFpOH+Sle6ccE8dpLkIIISRfgQj/xB6aOXmQ4uu+6HPbddFkhBBCSJ4CEblCmTDeD3hNZo+Uk1i400EcogyxewghhJD8BCJeU8CLTnNpXi90yc8nuGekuOcF8UDAO3FzN5jPLiKEEELyEoh4DYHRqX7ZMkvf/FsppytlvTR3sjj1nv3DBsbHZnYPIYQQEj7wD0TKmhdNiMJX5jeW0pxBsFfRZ5NSvRbGc2i7jahE/9We+sK3cJH5/x+Q6tOtXxocJ4PsGkIIISQ+8B47El/jPVScDtW+3/7F/HuIBFxbDlTKQpotOK5IOamLXMpFdgshhBBCiD/uBCYOz7BLCCGEEEL8MhaIMPws1cTZhBBCCCHEM6sq5apU/Qx9CENEseNKmbkOCSGEEEICAwLtkOjfRm62wE8VQS9MjE4IIYQQEgGIRN4vzUUhz1RGzW8iuGkOzUwIIYQQEi9LKmV7pZyQ6nX07Up5awTfRE2BTyMSXN+VHxHsO4UnhYS0nP8BEohkRtNfVpIAAAC3dEVYdE1hdGhNTAA8bWF0aCB4bWxucz0iaHR0cDovL3d3dy53My5vcmcvMTk5OC9NYXRoL01hdGhNTCIgc3R5bGU9ImZvbnQtZmFtaWx5OkFyaWFsIj48bXN0eWxlIG1hdGhzaXplPSIxNnB4Ij48bXRleHQ+MC4zNzImI3hBMDtKL2cmI3hBMDsmI3hCMDs8L210ZXh0PjxtaT5DPC9taT48bW8+LjwvbW8+PC9tc3R5bGU+PC9tYXRoPgtekVMAAAAASUVORK5CYII=\&quot;,\&quot;slideId\&quot;:555,\&quot;accessibleText\&quot;:\&quot;text 0.372 J/g ° end text C.\&quot;,\&quot;imageHeight\&quot;:11.675675675675675},{\&quot;mathml\&quot;:\&quot;&lt;math style=\\\&quot;font-family:Arial;font-size:16px;\\\&quot; xmlns=\\\&quot;http://www.w3.org/1998/Math/MathML\\\&quot;&gt;&lt;mstyle mathsize=\\\&quot;16px\\\&quot;&gt;&lt;mi mathvariant=\\\&quot;normal\\\&quot;&gt;m&lt;/mi&gt;&lt;mo&gt;&amp;#xA0;&lt;/mo&gt;&lt;mo&gt;=&lt;/mo&gt;&lt;mo&gt;&amp;#xA0;&lt;/mo&gt;&lt;mtext&gt;2.5&amp;#xA0;g&amp;#xA0;gallium&lt;/mtext&gt;&lt;mspace linebreak=\\\&quot;newline\\\&quot;/&gt;&lt;msub&gt;&lt;mi mathvariant=\\\&quot;normal\\\&quot;&gt;T&lt;/mi&gt;&lt;mi mathvariant=\\\&quot;normal\\\&quot;&gt;i&lt;/mi&gt;&lt;/msub&gt;&lt;mo&gt;&amp;#xA0;&lt;/mo&gt;&lt;mo&gt;=&lt;/mo&gt;&lt;mo&gt;&amp;#xA0;&lt;/mo&gt;&lt;mn&gt;25&lt;/mn&gt;&lt;mo&gt;.&lt;/mo&gt;&lt;mn&gt;2&lt;/mn&gt;&lt;mo&gt;&amp;#xA0;&lt;/mo&gt;&lt;mo&gt;&amp;#xB0;&lt;/mo&gt;&lt;mi mathvariant=\\\&quot;normal\\\&quot;&gt;C&lt;/mi&gt;&lt;mspace linebreak=\\\&quot;newline\\\&quot;/&gt;&lt;msub&gt;&lt;mtext&gt;T&lt;/mtext&gt;&lt;mi mathvariant=\\\&quot;normal\\\&quot;&gt;f&lt;/mi&gt;&lt;/msub&gt;&lt;mtext&gt;&amp;#xA0;=&amp;#xA0;29.9&amp;#xA0;&amp;#xB0;C&lt;/mtext&gt;&lt;mspace linebreak=\\\&quot;newline\\\&quot;/&gt;&lt;mi mathvariant=\\\&quot;normal\\\&quot;&gt;C&lt;/mi&gt;&lt;mo&gt;&amp;#xA0;&lt;/mo&gt;&lt;mo&gt;=&lt;/mo&gt;&lt;mo&gt;&amp;#xA0;&lt;/mo&gt;&lt;mn&gt;0&lt;/mn&gt;&lt;mo&gt;.&lt;/mo&gt;&lt;mn&gt;372&lt;/mn&gt;&lt;mo&gt;&amp;#xA0;&lt;/mo&gt;&lt;mtext&gt;J/g&amp;#xA0;&amp;#xB0;C&lt;/mtext&gt;&lt;/mstyle&gt;&lt;/math&gt;\&quot;,\&quot;base64Image\&quot;:\&quot;iVBORw0KGgoAAAANSUhEUgAAA3EAAAJRCAYAAADrrz7OAAAACXBIWXMAAA7EAAAOxAGVKw4bAAAABGJhU0UAAAEeIzCevAAAUQ9JREFUeNrt3Q/kVmf/B/BLkkxGMkkSM0kyY2ZmkpiZJBnJTJKYyUxmZCaZROYxeTwik2QSk0mSMZOZScxkZiYmmSQjSZLEfud67vP9rX2f+t7Xue/z/7xeXJ7n+f22733O5/y73ufPdYUAAAD/66/E1vXfBAAAEOKEOAAAACFOiAOACs3L2vqsvZe1E1k7m7XrWbubtftZe5j/Z/zfV7J2JmvHsrYjay8qH4AQJ8QBQPWWZW131s5n7UGBi/Hj2q2sHc/aBmUFEOKEOAAoT3zitjVr34TR07W/KmjxSd0OHaVaG8BQQpzzIgCDsTBrH2TtjxqDxS9Ze1mIE+IAIU6IA4B08cnbnqzdaDBgHBTihDhAiBPiAGC817P2W0tCxrkwehooxAlxgBAnxAFAR8LGhZ4EOSEOEOKEOABoPGzEqQNOZ+2jrG3J2nNZm//I34qvZS7N2sas7c0D2SRh46wQJ8QBQpwQBwCTXejid3KHw2h+uHkT/P0VWftXKD7K5T4hTogDhDghDgDSL3RxXriNEwa3x1mdtcsFLqwx9K0R4oQ4QKAS4gDgyRe6GJyO5oGrCgvzcFjk+7i+dpQAhDghDgAmvtDNhLcVNfxeDHIXC1xg1wlxAAKVEAcAf4uDiKyq+TdjWLyTeIH9UogDEKgAgOZ9nHhRf5C1BUIcgBAHADRrUR7QUi7sW4Q4ACEOAGjeqcQL+2dCHIAQBwA0b2fihf0rIQ5AiAMAmvdq4oX9mhAHIMQBAM1bmHhhvyfEAQhxAEB3OhQPhDgAIQ6ozpqsvZ+1k1m7FEZzQd0Po8mE493062H0fcsnWXulomWIf3df1k5n7Zes3c07gQ/yZbiaL8PBrG2wyUCIE+J67dms7cja8aydy9qf+bXgQX59itepH8NooJ338+sY6pwivk2wKWsf5f2eb7N265H1nul33M7axXzdP8n/nflCnPMi8kTTB1QcKvyDfAX/Kth+z9rurM2bcn2WZ+1A1m5MsAx/ZG1vfjIG6jMveJ2SajydX5cuT3BNiO3XrH2Y/x0dU3V+1At5f+NS3qH8a8L2IA9164S4XvxmG/bTrtdZnqix6PPyhb01xUlspv2ctbUTrEfc4IdC+nxTc7WY6l/T95loP+l6oxkrE7fPTSGORPHiGe+c3i7p3HA7v87NE+IGXedlWfs4D51VXIMuZG2VECfEDbTO8kTNRV+TF6rMk1i82765wDq8lqfesk+m7+sHCXHUYkvi9jkrxJFgXX43topzxK+P6RgM9fwypDq/mLUvw3RP3Ir0gbYKcULcwOosT9Rc9LfyAlV1ItuUsPx7Kz6Z7tIfEuKo3IHE7XNMiKPha0Js8XuMHQMPcUOpc/wW5kJD16O3dPSFuIHUWZ6ouegf1nACix8OzvVawX9qWIZ41+1l/SIhjkpdStw+24Q45nC05vPF/oGGuCHVucnrUQyxL+joC3E9r7M8UXPRP6rxJBY/kn7cu/Gf1bgMv4bpP5AU4oQ4Hm9lge2zTIjjCT5v6Jyxf2Dnl6HVuelr0mUdfSGux3WWJ2ou+s4GTmIfNJDaZ7cdQpwQRyVSX6W82NNjh+l9MsGxHven+PpMHA760RHE5ud3bN/M785edX4ZdJ1TR8P7Iu8nbMzaklkdtYX5+u8Nkw2I8rYQJ8T1sM7yRM1FfzWkfdR7OS9MfJd8Qf7vxhPazFwPvxVc4ZuPnPxfK5C4P85PnI8uw3NZeycU/3jyRyFOiKN0T4X0UajeFeJ4jM0Fj/EfsvZSwd9Yn7XzAz+/DLXOT/qNX/I+xiQjScZO3J2CtRTihLg+1VmeqLno8c7SuLkSvg1pE+3FlT9ScKXfy9oz+QYYtwyvJq77oYLLsFqIE+IoVeorUn+G7s7fmDJHVPz25W4eaGOHLU4aeiK/axhH7lxhV3msZaHYUNR7p/y9l8Pk86D9pc6drPPsb1pOhnImFH65YJBbLsQJcT2pszxRYp5I/cHTY5LtJMPhnizw+zHpnq1gGYq8379bnwlKszwPLinH3odugPy3Ex0nBN6ZX4CY+5owu5U1ZHvsNHwShhXihlznmfAWR8ZdWfLffrfAOr3V4LnJbwpx8kRL80QZE1NO2qFYGsqZTO+bKZZhcUgf1vQLfSYozbnE467rAwtVNcpVvEu4Iwx30KU3CtRrT0W/fyf0P8QNvc6xs1fl5Nup8+wdF+KEuJ7UWZ4oMU9Ms7JHS/j9L6Zchs9KWIbjib/1vX43lGJXgbDyYsfXtepXgONrKfH1tQUD24dSX7c7U+EyPB/Gv5LT9RCnztVKfdp4VogT4noc4uSJmou+v6Tf3zbFMuwtaRm2Jv7ebX1vmNraAnerPujB+tb1Pef1UP3kwG2R+nQovq67vOJlWdXjEKfO1duYuE43hTghrqchTp6ouegflbjR10y4DGW+trE68Tfv63/DVOJrCqlDiZ/qyTrXPThPfCKypOf70deJtTjQsm2szuo829OJ63RPiBPiehji5Imai/5JyRt9foOpvegyPNQHh4nF6QQuhvRXDRb2ZL2bGGX1j9D911CfZFliDR6E+gaA6WO4UOd6zAvN3UQW4oS4Jq918kTNRT/Wgk7OsR7t8DAU8cSWelf/pzD6QHgI5uVhNb6KFl9di6+D7Aujp5BXpgxy8RW313tYsz2J63+yhUFdndW5TeslxAlxQ+3L9yZPpP7Ydy3Y2b51cYBOBrjUCXzj0L+Gz/9bHHHr7TB6RfJhKB7k4lOSDT2rSerNgC3ChToLcUKcENe6OssTDYS4JS1Y4SU9PIlCnz1VoDN4WYCbU6xNfPWjyKTLscXh2df0pAbzQtow0g/ymwfChToLcUKcENe+yb7lCTubiwO0PHSkfgN3KQznFcppxTodLRjk4quZi3qw7q+E9G8qh9AJV2chTqAS4oa8bQe/DIouxEHZng3po1DGJ3VPKVlhm0Kxp3KHe7DO2xPX9WjNy9W364c6C3FCnD6t9RbiLAMMzKshfWLeE2H06haTeSEUmwS5669Vfp64ntuFC3UW4nT0hTghTohTdCEO0sRBDlIn8v5YuUoLzamDnpzt+Lp+lbieG4ULdRbidPSFOCFOiFN0Ia6Zua6aaEwudUjyGPK2Klep9hbYx1d1eD0vJa7jauFCnRuyJr+Z9WHWjmftdNa+CaMn5nGQoft5m2S0WR19IU6dLYOiC3FCnO1bqsOJ9Y2TUL+gXKWLr6T+lrgNPu3wet5OXMe6J4rv2/lFndO9HEZzO36Th7MuXZ+EOCFOX16IswxCnBA3UHF48VOJtf0hmEKgSrsKBOmuut/S47hv5xd1nlscuOlQfix1+fokxAlx+vJCnGUQ4oS4ASoyB1wcwGSBklUeqO8kbo+uDnDyIAgX6tzccsXj5nSPrk9CnBCnLy/EWQYhTogbmKfD6MlaSk33KldtUp+K7uj5echyqXPZ57uiczMKcUKcECdPCHFCnBAnxLVKnGw6ZRLvOIDJJuWqVeorlcc6un5e81PnupcrfvNW1muT8Qnn3TB6Yj4zyMmDIMQJcbatZbDCLsJCnBBXQ4BLGbnuz6y9oly1ez1xP+/qVAOp01fUPfdg384v6jyyOUw2WEkMZvFV80/CaKTK+BrmghbuP0KcEKcvL8RZBiFOiBuApxMD3PVQ/9DjjCxK3M+7OrjJrcT1e0qIU+cpbZrg+hHPjzsmqIsQJ8TZtpbBCrsIQyVip+T7xAC3UrkaMy/xPHa3o+t3IXH96n4K3Lfrx9DrHOdSvFPg937J2voO7j9CnBCnLy/EWQboeTBIGYXyRhgNvU2zUs5j9zu6bl8lrt8WIU6dp/Bjgd86GKZ/rVSIE+JsW8tghV2EoXTHE46L+PrVGqXqTIh72NF1O5K4fnuEOHWe0I4Cv7Oz4/uPECfE6csLcZYBeuqjxECwTqlaYX7o95O4txPX76QQp84T+jnxNw70YP8R4oQ4fXkhzjJAD21OPCZ2KVVrrEzcZrc7un4vJa7fVSFOnSfwYuLfvxLKHZlTiBPiyrRUiBPiFF2IY7hSP+w/plStsjHxPPZjR9cvdpxTh3yva4TUV3p4/Rhqnfcl/v0PetL/EOL6GeLOCXFCnKILcQxTHInyt5B2N/op5WqV9xPPY6c6vI5nEtdxXw3LEgPMzZ5eP4ZY59QBXdYKcX6zpf3JXQV+X4gT4iwD9MyxxGPBZN7tk9oJPdDhdXwncR2vhWono34ujKbU6Os8lEOs89XEv1/2+gpxwwxxC0pezzi42D0hTohTdCGOYdqSeBwcVarWiR2CB4nbb3OH1/OZMBpMJ2U936loGeKTmBsFO0t/qXPr63wvDCdMCXHV/WbqcVPmiM6Ls/Z7w+ckfXkhToiDhixO7DDFjs4S5Wqd1NdoHoTy7wDX7VTiuv6Zh5EyvRFGA8MU7SzdV+fW1zm1871YiPObJdwMKOtmWhyV+NsJjhUhToizDNATqXNDHezo+v1ngtYlvyZuv7M92FeLDHJxoaTQGl+hOzBhR6mrIW5odU59kl32JOep6zZfoOrEb14L9X1PGo+XM1McL/ryQpxlgI57IXH/j3eql3d0HZu+wFXp3QLr9GZP9tlvCqzz11lbNMVvvZq1y+HJA/z0eW6+IdX5doH1LMPCrB0vUN81DZ0T/WYxqd8mXyhh/ykyEqUQJ8QpOvTQd4n7/7kOr2NfQ1wc+OFOaMcgFHVaE9Jff5uZ02xTwd9Yn3fYx4XilN+/p86tr3ORDvHrU9Y1zkn3a8Hz0ZsNnRP9ZjGfhvSboisn/I04F9zFKQOcECfEWQbouA0F9v/tQlyrLCnYEdzZs3330ATb9Ocweo0pfnO18JG/FcPt6ryj/O+QNlLhtwX2rTvq3Po6F1nPm2GyJ2PxmP2sYDCeaccFqk785uYCv/nlBH9/S5h7yg3zxAlxii7EMRDfFdj/lwlxrbE07yinrstPPdx34zdCP4bp70ZP0uKrdysK7Fu31bn1dX614LLdCulPx+K585Mw2WAtjw5KtKyBc6IQV/x4KTLU/6eJfzc+vT0/5m/9kd8oEOKEOEUX4hiAvzrWuhTi4usucfj1sidFH3cndna7m7VVPd1/lxesRVltY8F960917kSdf5tgGeONsLfDP78XjoO8xNdE3wuj7wofllSPr0N5A5wIcdX95pGC2zXeZNv5yA2LmX1oXdY+DGmvTt7Pg96Q6izEKboQhxAnxFVyvD96Bz2OILYjTHcnfV0oNtDETNva8334+TB6KlLXPvjOBPvWRXXuRJ3fauCcFr9V/aRgh39jmH40UCGuut9c3cB+tGWAdRbiFF2IQ4gT4ioNcY8bae+LMLpLvynvHC+c9e/Gu+1xsuOZb4d+n3Ad9gxkP47fJ12vYf/bNeG+dU6dO1Pn72o8n/0QRnPsLS2xAy9QtaN/d6TG/WjXgOssxCm6EIcQJ8TVFuLqau8PbF+OneGvK6rljTAaBGjS7XxanTtT57peHf08/PNp2vkp/tYHAlXr+neLQvrUGNO07QOvsxCn6EIcQpwQ15sQF1952zjgfTp2asp6WhS/ZYp31BdPuZ2/UOdO1fnFUN2ro/HvvvWY33xlir95QqBqZf9udYX70Z9T3vAQ4oQ4ywBCnBDXotrGb+ZW2K3/+4Rjdxh9PzRpBykOBb+ypO18RJ07V+f46ui1ko/P+G3sXN/Ffj7h3z0rULW2f/dCGD1hLvs8v1ydLYOiC3EIcUJc90NcHFVvq935sZ4No29G4lOaOOdYHOb9fvh70Jm7eQiJr+LFuc3iqIKpk6IvTNw+76lzJ+scnwyeLOH4vBzSJgiP6/n9BH//ukDV6v7d0jDZoFSPm0JguzpbBkUX4kCIq/Z4j3dgj4ZicwZNMjDCWwU6w5RrVeJ2elOpOl3n+Kpj0e8A4yui5xLD2+wgd7TA78Tzy38Eqk70794Mkz21vpS1d0P69BJCnDwBQAnihTc+JTtVQqCLTzQuhNHcQc8qbeM2J263DUrVizrHVyFnnjbGCdDvhNHTxvv5f4/H5vH8xsriKX8rvs55OO/A381/I54/4qAr8bXM+BrqllDevHHUZ01+Do9Ppa/m23VmP4pPsC/m+1icZmOlcgFA8+ITs3hX//38Iv1d+Pu1s5kWO2zxY/jv84t8/E4mvkKzLnji1jZ7EsPFAqVSZwAAoHmnQ9rgHagzAADQsPhU9G5CuDitVOoMAAA0b2tIe8Vvj1KpMwAA0LzUoeDXKJU6AwAAzUodLfGKUqkzAADQrDh0/LXEcPGRcqkzAADQnDgn1zchfRLmJUqmzgAAwN/iRMg7Qj3z5y0uECxiO6DO6gwAAPxtySMd+ZtZO5S1tRX91ush/dW+2K5n7Wl1VmcAAOBvG5/Qsf81aweztj5M9+RoXh4qLhQIFTPtDXVWZwAA4J92JnTyH4TRq3lHsrY9DyTPZm3hrL8Vv8Fanv//d2ftVNZuTRAqYtuvzuoMAAD8r+MTdv6rbEfVWZ0BAIDHO9eyYHFIndUZAAB4sjstCRV/htGk1OqszgAAwBxezNqJMPoeq4lQ8TCMXutbos7qDAAApIud+/ez9n1NoSJOLh0H8FilzuoMAABMJ458+E6YbtTDx7Xb+d98O2sLlFmdAQCAaqzM2pasfRxGrwSezdrVPCzcn9Xit19x8ujzeZCIA2hsC54EqTMAAAAAAAAAAAAAAAAAAAAAAAAAAAAAAAAAAAAAAAAAAAAAAAAAAAAAAAAAAAAAAAAAAAAAAAAAAAAAAAAAAAAAAAAAAAAAAAAAAAAAAAAAAAAAAAAAAAAAAAAAAAAAAAAAAAAAAAAAAAAAAAAAAAAAAAAAAAAAAAAAAAAAAAAAAAAAAAAAAAAAAAAAAAAAAAAAAAAAAAAAAAAAAAAAAAAAAAAAAAAAAAAAAMP1UtY+yNqprP2YtdtZu5+1v7L2IGv3snYra+ezdiJru7K2StkAAADqsyhre7N2NQ9rk7Sfs7Y7a/OUEwAAoDqbs3ZjivA2u/2etQ3KCgAAUL4DJYa32W2P8gIAAJRnX4UBbqZ9qMwAAM2L37usz9p7YTSowdmsXc/a3TAa/OBh/p/xf1/J2pmsHcvajqy9qHzYD1vhjRoC3EzryquVi7O2Kd+nPs/a6ax9l7U/H9mvHuQt/vc44Mvv+b4X98H9WXsza2uC7wIBgBZYFkYDFpzPOzDTdOjiqHbHg29msB82ZX7WrtUY4n5vaahZkrW3snYya3+UvM738wD4Wda2hNHAMQCl+GugDUgTO11bs/ZNGD3VqOJ4jE9IdjgvOmfZD2u1u4H9eHeLAuyOivenx7X4Wz9k7ZOsveywBoQ4HSIo28IwmiPqjxqPy19a0rFxzrIfDqGD/XMoNmXA7NcDF2RtXRh9U/d74t/6qeF1XpIHqFstOa7jaKD/zusIIMTpEMHEYidtTyh3qPGi7aDz4uDPWfbDaq1KrMFHBbbXwcS/+VxDNwNi2Lzb4n5JvFFxKGtrXYYAIU6HCIp4PWu/teQYPZd3vJwXh3fOsh9Wb2fCuh+Y4O+mBLldNa9r/N7x96CPAghxQhw4H9TSLjTUgXbOsh+2YT+s0okw/vvASQYhmZcQmE7UtI7xu7fD+iiAi6UQB84Hf7f4WlIceju+bhVHXXsu7zQ92plbmrWNWdubd4QnOVbPOi8KcQPdD6v09Zj13TvF3x4379z5GtYvbvNL+iiAi6UQB84Ho++T4p3t9WGyu/QrsvavUHw0uH3Oi/bDAe6HVRo3sMc0A22sC+OndahSDPJXSzjm4nyDcdqB9/MbBHFgl9lPZOMNg0X5Om/J/9n4pPFimG76CwAhzgkSpj4fxDvnG0N5czytztrlAsfrw7wDJcTZD4e0H1bp/ph1XTDF314w5m/fq3C94oAtN8N0g4vEbwGfL2FZ4n4aJ5TflYfB6453oM9hEWjHcRo7rEfzjm4VFuad8iLfJbXlfIX9sO/X5Cr//oOK1mlZwaA0eyLyt0P1k5GvykPdl2HukTIBhDig0HE602leUcPvxQ70xQLnh3U11sF5yn7Y9H4oxKWLrzT+MkF4i8vycQ3h7XHib8aRMz8Lo4FknGMAIQ6YSBy8YVXNvxk76XcSzw9fCnH2wwHth1Ua971W116nPDNBgIvBqU1zssVXdfeH0eTqAEIc0Hofh/S75gtqWB7nKfthG/bDKo2b9HrDFH+77oFNdk0Q4L7L2mK7PIAQB0xuUUgfyW2LEMdA9sMqjRt+f/8Uf7vOKQaWh/QnqDPt29DPCdwBhDigdqcSzxGfCXEMZD9scj2vTxh04nde44b3L3Oy76KvUV7OwzoAQhxQgp2J54ivhDgGsh9WaW/COh6b4O8eTPi7O0tah3WhWID7M9QzUA6AEAcMxquJ54hrQhwD2Q+r9FLiesanZk8n/L15iQEutudKWocfCoa4LXZvACEOKNfCxHPEvRqWxXnKftiG/bBqVxPXNQ5Ecjhrm8I/BwOJg7usz9pH4X+HyH9S+6nmsN2nEUUBhDigs+eJBy1YDuyHD3qwnnvDZBNjT9N2l7Tspwv85v0wGgAFACEOEOKwH3ZafOp4vcYAF5/WlTGp9tIwmgw+9XcP2aUBhDigGvOC1ymxH9ZtY40hbkNJy/xBgd98kIc+AIQ427DnjWasTNw+N4U4BrIf1uWjGs6re0tc3ksFfvekXRpAiLMNhTiqsyVx+5wV4hjIflin9yo8p35Q4nIuK/jbr9mlAYQ421CIozoHErfPsRbs69gPj/Vw3eO0A7+UeC79PYxGryzTW6HYvHAACHG2oRBHhVJfkdomxDGQ/bApcd0uTHEOvRxGo1DOr2DZThZYjuN2ZwAhDiGO6qwssH2WCXEMZD9s2tI80B0Jo9dH4wTnd8NosJCZofvjHHJfh9Gk4DuztqriZfqtwDbaapcGEOIQ4qhO6itsF1uyr2M/pH4LCp7LjUoJIMQhxFGRp8Lobn7KtnlXiGNA+yH/9FqB8/gN5QIQ4hDiqM7+kD5IwcKW7OvxdbL4KtndvOP/Q9a+CqNXyuJIfHGEwxU2rf2QUm0vcB4/rVwAQhxQjeV5EEo5N3zYwRsWMeCdCqNvhZ6xue2HTOVfBY69w8oFIMQB1TiXeF74NWvzOhjiHm0Ps/Zt1nbUvC50dz/kn04VON62KxeAEAeUb1eB8PNiS89Xk7b4vc7eMBqoAfshac4WOMY2KReAEAeUa23W7iWeEz5o8flq2nY9jCYvxn7IeD8XOLY2KBeAEAeUJ34bdjXxfHCq5eerstqZrC2xa9gPmdPtAsfUIuUCEOKAcsRh3C8mngu+D82NAtjEqKh/BK/r2Q+Zy70Cx9N85QIQ4oDpxU7V14nngZ+ytril6zEv79THEQ3fyNq2rO0Lo6c1V6YMcnGExNftKvZDHuu+vgSAEAfU23E+n3gOiN+9dHk4/qVZezuMXpF8OEGQi3PQ+Z7Hfsj/KnI8ASDEAVOIr66lPvm43LOOc1yXOIn0rYJB7k7W1th17IcIcQBCHNBEiEn99uhS6O+ra3G9jhYMcvHVTIMz2A/5m9cpAYQ4oGLPhvTR/+ITkqcGUJM4d1WRp3KH7Ub2Q/5fkYFNTMoOIMQBBb2atZuJx/yJgXW4XihQm9i8Vmk/ZKTIFANGFAUQ4oACtoT0O+YfDzhcpH7fc9YuZT/kv34r0JdYq1wAQhzFtmHXG5Pbk1jj2LneOvBa7S2wT66ya9kP+e8NjdRj5g3lAhDiEOIY73BIn9T6BeX676t7qU8WPlUu+yH/nYsx9Ty+TbkAhDiEOJ5sfoHO1Q/B0O2P2lUgcGA/HLoiI7y68QEgxCHE8QRF5t6KA0csULL/CR53ggFO7Iek2F7gPH5auQCEOIQ4/tfTYfREI6Wme5XriVKfHu1QKvvhwG0scB7/U7kAhDiEOP4pToacMnlyHDhik3LNKfWVymNKZT8U2Audy1cqGYAQhxDH3x3nSyHtTvgryjXW68FUA/ZDUt0ocC7frlwAQhxCHKM74Skd5+tZW61cSRYFg5vYD0l1usC5/EvlAhDiYOji4BHfJ3acvcaUbl7iufGuUtkPCbsL9Cce5PsLAAMKcYIm/DNopIz+F191ela5Kjk/3lcm+yH/fbJa5M2Kd5QMQIgT4hiq4wnH7q1gGPwqz48Plcl+yH9dKdCn+Em5AIQ4IY4h+igxYKxTqonMD57E2Q8p4lAo9jTuNSUDEOKEOIZkc+Jxu0upJrYysca37Yf2Q/7r+YIh7qKSAQhxQhxDsSprd4L5y6qWOoHxj/ZD+yH/71IoFuTeUjIAIQ76Lo7o9lvC8XolGP1tWu8nnhtP2Q/th/y/7QVD3M2sLVE2ACEO+uxY4vFqEuXpfZVY6wP2Q/sh/y+OVHqtYJA7o2wA/Q9xMFRbEo/Vo0o1tQVhNJdVSr032w/th/zDroIhLrYPlQ1AiIO+WRxGc2yNO07vBa8m1dkJfZAHPvuh/ZB/+nWCILdV2QCEOOiTI4nH6UGlqrUDeraGZfnPBM1+SNPWTxDi4k2RLUoHIMRBH7wQ0iedXq5cU3u3wHnxzRado6s+X9sPqSr0z27vtnBdXs3aBZsUEOKAVN8lHqPnlGpqz4W0YfNji4M3zBtQiLMfUtTCMNlrlbEdz9qiFqxDvFHzg74QIMQBRWwocIxuV66pLCnY4dzZsnN0ledr+yGTSp1P8HHtamhm4KD4JHlf1v7QFwKEOGAS3xU4Rpcp18SWZu3nArX+qYXn6CrP1/ZDpvF6GL1m+9eELe5/6ytexjhoT7wx882YZQUQ4ipYXhjq8dmWVqWLWXsnlD95dBxI4WaBdbwbRk8XhhTi7IeUcZxNu13jjZY4FcHKEpYnvgod5zHcG0bfuj20bwFCnBAHOs/V1SKOYBcnB94Rpnvqsy6M7rq3fRh0IU6I61OQe1DSNv49a19kbXfWNmVtbRh9gzc7qMX/24v5PxPPGZ/noe2+fQsQ4oQ4EOLqC3Gz25W8M/de3lF7/jGdufl5Jy8OUvDvvAM4yfrt6cg+YD+kreJrkTc7uE/ZtwAhTogDnecO1uL9Du0D9kPabEXWLglxAEKckytCnBBXVbuVtY0d2wfsh7RdfNUxjgB5vyP7VAyd62w2QIgT4kDnuf21iN/MrejgPmA/pCueDaNvXNu6L8WRMTfYTIAQJ8SBznP7a/FbqH8AEyFOiBuyF1sU5uIItEfC6PtaACFOiAOd5ym8kLWjWbtX4fL/kLW3wuhVry7vA/ZDuipOH3AwjCb6rnOfiaNmns6P/wU2A4AQB5QrjjQZn5KdKiHQxY5bHG48zj31rNJCq8Sncx9n7etQ/rdz8dj/PmufhtFk5POUG0CIA+oxM2FvHDkyTjMQv1+5nXf4Zlp8NepW3mGLd9rjPFHbw2iQAh036M6xHl9v3BZGT+pOZu1sGE0xEo/ve7OO+3v5ueDn/J87kbX9YXQD6AXHPoAQBwAAgBAHAAAgxAEAACDEAQAAIMQBAAAIcQAAAAhxAAAACHEAAABCHAAAAEIcAAAAQhwAAIAQBwAAgBAHAACAEAcAACDEAQAAIMQBAAAgxAEAAAhxAAAACHEAAAAIcQAAAEIcAAAAQhwAAABCHAAAgBAHAACAEAcAAIAQBwAAIMQBAAAgxAEAACDEAQAACH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spax9k7VTWfsza7azdz9pfWXuQtXtZu5W181k7kbVdWVulbAAAAPVZlLW9Wbuah7VJ2s9Z2521ecoJAABQnc1ZuzFFeJvdfs/aBmUFAAAo34ESw9vstkd5AQAAyrOvwgA30z5UZgCA7ovfy6zP2nthNCjC2axdz9rdMBo84WH+n/F/X8namawdy9qOrL3Ys1q8EkZPK05m7bvw9wASDx6pQfxG6ausHc7am1lbbBdSyxK8UUOAm2ldebUy7g+b8nPT51k7ne9Lfz5yfnrwyD4V97Hf83NYPJftz/erNcF3gQBADywLowEPzucdoGk6hHFUvOOhu9/cxCB6JF+PSdb/Yd6xjCMCLhj4fqWWk5mftWs1hrjfWxpqlmTtrTz4/1HyOt/P963PsrYljAaOAeilvwbaoK9ip21r1r7JO8tVHD/xSd2OjtTjpbxTV+b63wyjEQWHFubUcjq7G7jW7W5RgN1R8XnpSTcMfsjaJ1l72eUBEOKEOGibhWE0x9QfNR5Hv7S4YxTv9h8P1T/peHUA+5ZaluPnUGzKgNmvB8aguy6Mvqn7PfFv/dSCfScGqFuhHdf+OBrov/M6AghxQhw0Jnby9oRyhyov2g62rCav1Bxm9/d4/1LLcqxKXP+PChz3BxP/5nMN3VSKYfNui/sBcb8+lLW1LiOAECfEQZ1ez9pvLTmmzuUdt6a9Hep9XWumfRlGr4z1iVqWZ2fCeh+Y4O+mBLldNa9r/G7296BPACDEOWFDJ47fCw0Hud0Nr//5HoUPtSzXiTD+O9NJBiGZlxCYTtS0jnF7HdYnABDinLChvOM3vtYUh+6Or2vFUduem9VJjp3BpVnbGEYDTVyY8Ng621AtdhZczuvh7yHvV87qQC/K6/Bx1n4s+HdP9WC/UsvyfT1mXfdO8bfHzTt3vob1i+eOS/oEAEKcEzZMf/zeyDvX68Nkd/lXZO1fofgrdftqrsP6AssYv4PZUbAecUj971q8/mrZfuMG9phmoI11Yfz0IFWKN4SulnBdjjcD4rQD7+c3muLALrOf7M/Pbwysy/+Z+M/GJ40Xw3TTqAAIcUIcNH78xjvvG0N5c0StztrlAsfXw7wDVodnwmiY+tQnO9PMGxW/LbqX+FtdHP1OLatzf8w6TjPFwoIxf/teheu1qsA+86QbAfFbwOdLWJZ5+U2CXXkYvK5PAFBfWAQmO65icDqaB64qLMzDYZHv4+pwLnF5Dpf0e3G0xpTh0uOTiac6tj+pZXPXwCr//oOK1mlZwaA0e0qJt0P1k5GvykNdHCznrr4HgBAHbTmuZsLbihp+Lwa5iwWO56qfoGwL6aMdlilOep3yFOlgh/YltRTiiohPYX+ZILzFZfm4hvD2OPE348iZn4XRQDL6HgBCHDQiDiKyqubfjGHxTkMd/tkdsmsh7SnOogp+/63EDuvKDuxHalm9cd9rde11yjMTBLgYnNo0J1t85TvOS/izSwmAEAdD8HFIv+u+oKJlSB0Cf3OFdTiR8PsnOrA91bJ64ya93jDF3657YJNdEwS4OJjNYqdOACEOaM6ikD4S3JaKliFlkvMfK67DkjD+qWR83bXtT5DUsnrjht/fP8XfrnOKgeUh/Un8TPs2NDt/JABCHJA7lXhMf1bBb7+a+Ns7a6jDvoTl+FeLt6NatuN4uT5h0Imvwo4b3r/MJ5hFX6O8HKp5BRcAIQ6YQOqE0F9V8NtHQrOvcj7q6TB++PhboZmBHNSyPfYm1PnYBH/3YI0BfF0oFuD+DPUMuASAEAckSn2Cc62C376R8Ltna6zFsdDca6Vq2Q0vJR4vJ/IwO868xAAX23MlrcMPBUPclgCAEAe0ysLEY7rskfFWJ/7uRzXW4o2QNjl226hlva4m1js+bYxz8W0K/xwMJD4NXZ9vjyuJf+unmm/a1DEyLQBCHFDxcV32HFVvh/Y9BZgXxg/0ci+07zVAtazX3jDZxNjTtN0lLfvpAr8ZX4ld7vQIIMQBQtyMI4m/+3zNtTifsEzrW7b91LJe8en19RoD3JWSwu7SMBoZNPV3Dzk1AghxQDvNC828TvlV4u8uqLkenyYs076WbUO1rN/GGkPchpKW+YMCv/kgD30ACHG0cDt1vTG9lYm1vlny715u6TbelrBM51q2DdWyGR/VcI7bW+LyXirwuyedGgGEOIQ4Ia69tiTWuuyRDe+2dBu/Hup/KqmW3fVehee3D0pczmUFf/s1p0YAIQ4hTohrrwOJtT5W8u/eb+k2XpK4XMtatA3Vsllx2oFfSjyv/R7K/1bwrVBsXjgAhDiEOCGuxVJfsdo2kHPJ/MTl2ui83MtaTiMeIxemOJ/F12J353Ur28kCy3HcaRFAiEOIE+Laa2WBWpf9tORB4u8+1dLjZ3uLtqNatsvSPNDFUUPja8jXwuiV15ntFJ+cxjnkvg6jScF3Zm1Vxcv0W4FjfatTI4AQhxAnxLVX6quUFyv47XuJv72upcfP0RZtR7VkLgsKnleNSgkgxCHECXEtFZ/K3Eqs87sV/P61xN/e0tLj51SLtqVaMpfXCpxTbygXgBCHECfEtdf+kD7IwcIKfv9s4u9/UnNdFoVmRutUS6qyvcA59bRyAQhxQDstD+nD0n9Y0TJ8nvj7Z2quTeokzr+0aHuqJXP5V4Fr92HlAhDigHY6l3gc/5q1eRUtQ+qQ5/cqXIbH+ThxuW63aHuqJXM5VeDavV25AIQ4oH12JR7DD7P2YoXLsbzA+WRzjfX5KXGZ7rZom6olczlbYP/YpFwAQhzQLmtD+kiGH9SwPJcTl+WrmurzYoFz3P2WbVu15El+LrAtNigXgBAHtMczWbsa2jVaYOrrdrGtqmF5vu1w8FBLnuR2gW2xSLkAhDigHeJ0AhcTj93vQzWjUT4pWKZOVF31qHlFRvCbed20bSFdLXmcewW2xXzlAhDigObFTtnXicdt/IZpcc3Ld6TAeeXNipZhTdbuFAwebXx6pJY8zn3XbgBcCKBbAe584jEbv5t5poFlXF6gkxknJ3+25N+Pf+96KD5HYRuDh1ryOA9duwFwIYBuiK9Qpj6Bu9xQgJuxr8C55VrWVpT0u3HwjZthsonm77R0u6slQhwAQhx0UAxkqd/AXQr1v0I5W5y77McC55cYFtZP+ZtxEvMir5k97klWG6kls3mdEgAXAmi5+Epb6iiU8UndUy1Z7hV5Z75I5/9oKP4kaWuYe8j11CdZl1u8D6gljyoysMk85QIQ4oB6vRrSX2k70cIOW3wilDrC4qMjG57L2jtZW5e1BY/8vbh+q8NoEI846Me477U+L3CeO9vyfUEtmVFkioGFygUgxAH12RLS77h/3OL12DxB+Cijnch/f35o11x6asm0fiuw7dYqF4AQR/u3U9cbI3sS6xVD3tYOrM/rWbtb4350+JHfXhjSXz8MajmoWnbV2QLb7w3lAhDiEOKEuOodTqzVH1l7oUPr9XwYjZ5Y5f4Tn1K9O+t3lyf+u++q5SBr2UWnCmzHbcoFIMQhxAlx1ZlfoHP2Q2h2CoFJxVEzT1S07/waRsPiz/Z64r+/RS0HW8uuOVpgW36qXABCHEKcEFeNInPAxY77go6vbxxk48eS9pk4J9ne8ORBXbYk/p3n1HLwteyK7QW26WnlAhDiuiK+arQvv3jFodnjd0Px1aA4t86fWTuTtUNZey10Z/hlIa6/ng6jJ2sp9dnbs3Vfl4fSSQbr+D2M5jNbNOY33kn4W/fVUi07ZGOBbfuncgEIcW23IRS/Ix3vPP8ntP/bIiGun+IrcSmTeMcbEZt6XIf4Kunm/ObKV2E0+t7MzZeH+X//Lb8xE4PsiwX+9uch7fVUtVTLLt34KXJeXalkAEJcWzstRb4R6OI6CnH9DHCXQtqd9FecqiaWMpKf0RTVsmtuFDivblcuACGujc4MIEAIcf3ydGKAixMwr3aamkrKcPxblUktO+Z0gfPql8oFIMS1zT4Bgo6Jg5h8nxjgvAY1ndQh8Z9RKrXsmN2h2HQRTykZgBDXFqvC6BuPJy3zd2F0V/jRTkWcrDZOfho/4v921r8PVYsD6aSMQhlflXpWuaa2LaHWl5VJLTtodSh2k/IdJQMQ4triWJh+bpyn84vbRbsCNTiecKzdytoapaqt3geUSS076kqBa/hPygUgxLVBnCfrSUNpX7FZaaGPEo6z+GR4nVKV5mZCzV9QJrXsqEOh2NO415QMQIhr2ptzLOsnNistsznxONulVKVZn1Dv35RJLTvs+YIhzhsnAEJc4w7PsawbbVZaJH67eSfhGDumVKVKmdNsrzKpZceljHL7aHtLyQCEuCbNNV/RcpuVlogjwv2WcHxdCUaPK1Ocg+9+GD9i31KlUsuO214wxMXXYpcoG4AQ15RrcyzrPJuVljiWeHyZzLtcHyfU/HNlUssemDfmevi4dkbZAIS4ptwL5nuj3bYkHltHlapU8cnRrTB+ABmTqKtlX+wKxedF/VDZAIS4JjwU4mh55/dGwnEVb0Z4talc/0qo+3FlUsue+XWCILdV2QCEuDYtNzTtSOJxdVCpSvVyYnCe5rvZ/0zQ1JKqrQ/FQ1z8lnGL0gEIcUIcjObKSjmmHuoAlyo+/byaUPePazpndvmcVFctKdeRCffPd1u4Lq9m7YJNCiDEQV2+SzymzilVaeLgDl8n1PxymH7go76HuDprSbkWhsleq5x5LXZRC9YhzgH7g+s5gBAHddpQ4JjarlylmJ+1rxLqHYfJX1PjObOL56S6a0n5UuelfFyLT183N7DM8Y2EfVn7w/UcQIiDJnxX4JhaplxTi4PCXEis9zs1nzO7dk5qopZU4/Uw9+Bf41o8j62veBnjK7s7s/ZNMFAZQC9D3F8VNujS/tq1Y+DnrB0IowEyqhCfGFwP9U/j0ESd+1pLqrOlhPND3O/iVAQrS1ie+OptnA9zb36z4GFwnQYQ4oQ4hLjWHQOP/s7trJ0Koyc4a6f8u6+FYk88z7ZgG6slTQW5ByWdK37P2hdZ2521Tfm+t/AxQS3+317M/5kdYTQRfAxt912nAYQ4IQ4hrlsh7nFD03+Td/Dit4Ebw+gbq9mdwgVhNNrn1vyfvV5w/c7nf6NPIa5PtaR68bXImx08N7lOAwhxLg4IcS0LcXW0+NRgXkvWSy1p0oqsXRLiAIQ4IQ6EuDbX4qOWrZda0rQYwuMIkPc7cm6KoXOdzQbQ3RA3yXKDEDfMEBe/23mlheullrTFs1k70+JzUvxGc4PNBCDEgRDX/xAXvwvbH+r5ZqvvIa7OWtKcF1sU5u5m7UjWnrdZAIQ4EOKaPa7jpMNxOPGLFS7/n1k7mLWlLd/Gaklbrcy3+9Wazz1x1MzTWXvLDQMAnWUhDtopTuy7LWsnSugsxidFp/LO33y1VEtKE5/OfZy1r0P5387F0PZ91j4No8nIDZQDIMQJcdDBIBLnsNqXh4hvs3Yr7zjOtPiKVRwG/2weWN4Lo4EOdP7UkurFfeP5/IZBfFJ3Mt9/ruT7171Z+1j833EOw58f2c/ia7lxSosX7GsACHEAAABCHAAAAEIcAAAAQhwAAIAQBwAAgBAHAACAEAcAACDEAQAAIMQBAAAIcUIcAACAEAcAAIAQBwAAIMQJcQAAAEIcAAAAQhwAAIAQJ8QBAAAIcQAAAAhxAAAAQpwQBwAAIMQBAAAgxAEAAAhxQhwAAIAQBwAAgBAHAAAgxAlxAAAAQhwAAABCHAAAgBAnxAEAAAhxAAAACHEAAAAAAAAAAAAAAAAAAAAAAAAAAAAAAAAAAAAAAAAAAAAAAAAAAAAAAAAAAAAAAAAAAAAAAAAAAAAAAAAAAAAAAAAAAAAAAAAAAAAAAAAAAAAAAAAAAAAAAAAAAAAAAAAAAAAAAAAAAAAAAAAAAAAAAAAAAAAAAAAAAAAAAAAAAAAAAAAAAAAAAAAAAAAAAAAAAAAAAAAAAAAAAAAAAAAAAAAAAAAAAAAAAAAAAAAAAAAAAAAAAAAAAAAAAABA2dZm7a852iUlAgAAaI/PxoS4d5UIAACgHeZl7c85AtyDrC1SJgAAgHbYFuZ+CndMiQAAANrjmzEhbp0SAQAAtMOKMQHuihIBAAC0x74xIe4jJQIAAGiPa3MEuIdZW6pEAAAA7bAhzP0U7pwSAQAAtMcXY0LcFiUalJey9kHWTmXtx6zdztr98Pc0E/eyditr57N2Imu7srZK2QAAoB6L8475kwLcjTCaP45+i/P/7c3a1TGBfq72c9Z2218AAKBa74/pmB9Sot7bnIf1v0pqv4fRK7oAAEAFLo/pkHtNrt8OlBjeZrc9ygsAAOV6YUwn/Acl6rVx00qU0T5UZsaJ73Rvytp7Wfs8a6ez9l3W/sza3TD6IPNB3uJ/jx9pxse9Z8Poo8z9WXsza2uCd3lhWvE4iu/Fn8za9+Hvj6IfPf6+z///u/N/nunE89bLWduRnwO/ytovj9T+Yf6fsd0Jo1dn4kfp8cP1T7O2LWtrlbHT2399fg08kV/brj9y/ZvZ/vF/x0mbz2TtWL6/vKh8g/WfMR3wXUrUW2/UEOBmWlderZQlarIka2/lncA/St7Z7ucb7bMwGpFpkXLDWEvzE9ikH0Vfzf99cxGli685xbucX4e5ByYo0u7mwS6GuvlK3GrL8psg50vY/nGkuePBdyxDMj+/ofOkfSKOQLhQmXq77a/VGOJ+b2mokSVq3uniXcNvwuiuYl07X/yt+ErBJ2F0pxv450nwsxJDxIP87y1W2sd6JoyGfr4cqj/3xY79p3lYaNJfHW1ViB2hrRVfB6/k19ohanLb1m3HmHU86nTbW7sbOB/uliWGmSWW5Ct9qyUX5vga0r+zts55gIGLrw3crOg4u5l3VhmJr7x9UWJYLvp0rsnvGoS40RORGN7/qHH5fwnDu3E5pBD37Zh1fMVpt7d+DsWmDJj9euCCvA8cv6n7PfFv/SRLDCtLLMx3kLstvkjHC2ocfte3JAxJvJN1tKZj7EjwWl9bgsyFMHoSKMTV19GPHac9odzhv4u2g46z3oW4ZxMCPP20KnEf/6jAOepg4t98TpYYRpbYUCDd9/nVGWib+F73tzUfW98E75O35Tz3WwNBbqgh7vW83m1Yl3NhGN9HDeV6P25Y+Q9c6nprZ8L+fWCCv5sS5OoeKEeWqFm84344eHUG2hrgvmvo+Pp+4EGuTee6H2vu0A81xLVtfS4MIMgN5Xo/12u5D0MzT9ypx4kw/pvYSQYhmZcQmE7IEv09t8RR6S4F3z9AW31d4HiIQ/LGVyHjd3MrHrkoxP98Nv+/H83/udS/+bUQN+d3a3FagfjOf/yWML5n/9Ssi3H873HAmDi0dLwjGkehvDPh+e6wENeqEBe3fxwOO74CFUdCey788zXkefk1dmPW9uaBbJJ1OivEdf56//qYdTvjUjfo6/jeKf72uHnnzssS/Ty3xAvO1RJWPs6LE4cKfT+/kK15zJ3DeGFblHdytuT/bLw7cDFMN2gA9NlnicdBDAUfhvTv2Bbk/3xqmPhMiPvHE7F40Xxpir8bO/fbw2Sv7a1pcN2FuNF3cjFMrw+T3TmPN1f+FYqP0LZPiOu0r8as2+sud702bmCPaQbaWBfGj3gsS/Ts3BI/spxmhLv4WkB8f/f5EpYlXgjjKHC78g14XYiD/56gUl+zWzHhb6zI//2U33lzwCFu5nxX9gfik7x+clKIayTExbvZG0N58y6tDsWmrHhYY4AX4sr1zJjQ/ofLXe/dH7NvL5jiby8Y87fvyRL9OrcsK7hysycPfDtUP4HgqnxDfBnmHt0G+ihe9FNeeSzjm7XUb+5uhuF9s/F9HqarPt/tL3AOjncbnx7gMfFBTQF3dnA6mgeuKizMw2GR7+OEuO7ZE4xEOnRNvkHwQJboT5aIHbZfJih43Ak+Ds3M/h5/M452E1/puiLEMQCnEo7JeCwsLvG8kPJq3ymbpjLnCpyPtw2sNrGzMO7V33iTYUlJnaGZ8LaihnWLQe5igW3fx/mN+h7ixvW5nnX6E+I6FuJkiYacmaDocWXbNI9CfKUk3rn+2XmBHloX0l6ter6C4yrlnfL1NlElVob076Q+H1htTob6XveNg4isqnn9VoT071O/FOI65ZUwzKer/NO4a2vXXqeUJRqwa4Kix9esFjv+oDYp38kcqOi3U17rc/OkOmeDEUNn2zCQYPNxSL+TvaBn27jPIe7zMeu03WlvEMZNer1hir9d98AmskQDlofiw1rHyYUXKh3UZnNIm0agqrnb4vD4KR8pv2lTVSJlQtg6Rhtrizjwy5WEWiztwbouCumjq20R4jphwZjO+50eBnIeb9zw+/un+Nt1TjEgSzSk6KPPy2HYk/xCE1JGitxf8TLsTViGn2yqSryYeH6+N5B6pDwZfrtH63sqDHPKj76GuHFPLP7tlDcY447t6xMGnfid17jh/cuc7FuWaMC6gkWPd/pXKBvU6pWQ9ipV1U8dng5pTwRetclKtyCkv1LXd3Gwh3HDcvfttdLUJ7FfCXGd8MOY9XnBKW8wUm6OHpvg7x5M+Ls7ZYlu+6Fg4bcoGdTueMKxebamZfkyYVlO2GSNdWjvD6AO40brjK+pLe/ZOr+auP2vCXGttyr4tpi/vZS4j8frasoUMvMSA1xsZc1vKku0+KLQ55GvoO3iE5iUp19v1bQ8b4a0p0Hec2+mQ3u75zVI+TZ0Tw/Xe2EY5uu0fQxxh8asy/tOdYNzNaR/83w4a5vCPwcDif2EODr0R2H8t8Jlf/ogSzTkdIGix7u7y5UMavdWSJtWoK5Jnucnhsq3bbrSw3zqh+J9FQfX+SMM95vMIb5O27cQF5+S3Byz/Z4ODM3eMNnE2NO03bJEdy0N6fMO/ZXfOQLqlzKgwQ81L9PXweTfdVsdzBM37glGvKatEeKEuBYb9yT5ZMe3V/xedUcYfQIQX3uO3z7dy/fL2IGPoxf+mF8f3u/58VpEfNJ+vcYAdyWUM6m2LNGQD0KxWdSXKhnULp5k7yYco5/WvFyfhLTXuubZhKXZmni+7usUD2sSOguf9vxc4HXK7oe4cfM9vtbBbfR03qe8HCYLFL9m7cMw9xPIPs8XOGNjjSFuQ0nLLEs05FKBwp9Urt5c6LrehiZ1xKe6PxLelLhc6x2apfk8DPtbxHEfzl8N/f4Oc2XiMXdTiGutZWNuRFzt2LaJx1uch+x2Sdf3+Hf2hsff/BtKH+GjGvpRe2WJbltWcIO/pmRCnBDXiA8T61L3O+aLE5frI4dmKeJ3iH8m1PtoT9d/V8K6b+75PrAl8Zg727P17tO14eMx67CvQ9sl3mD8vaLrfHwyt3agIS56r8I+1AeyRPe9FYrN5YAQJ8Q1I+WD4aaGlL+TsGynHZq1XdTjHf7VPVz3xQkB9swA9oEDiefIYz1b7z5dG66MOX5XdmQ96hiEI17Xdgw0xEVx2oFfSqxnDNxlvxkjSzTkZIHCH1cuIU6Ia8yNhJp839CynXfirsWSMPdodjPtcE/X/0gY/w3YECaNTX1taZsQ10rjhmH/piPb42jN1/z9Aw1xM+LxfGGK+sXvFOMolPNlif74rUDhtyqXECfENSJ1SPmmRoE8kbh85ourPizHO/xP9XDdXwhe2Y1Sv4eLbZkQ10rHexC+Pw/NXPf36yP8d0CQbflNrfjK9LUwGvRsZrqf+OQyziH3dX5t3hlGk8rLEgPtGM40I8kIcUJcM15PrElTT2BSL6wbHZ4TiXdOU16njRfu1T2twbjR7n4L1dxhbpvUVykvDvja1mZPhbnn1ozHcNtH8v0kFL9ex/0xvnoZR0JcOOvcFgNGHEn3PyF9omt9BFli8F4rUPQbyiXECXGN2ZZYk+0NLd/2xOUz6Xdxz+YdoJTR3F7uaQ1Shq5+fQD7wlN5Jz/lWHtXiGuld0K3X4XeHIpdp+NIsi8V/I34vdb5oI8gS1BKx8ugBEKcENes1LvvTc0Llnph/9ThmWxJvt3vJ9Q1Tgz7Qk/rEF8JHDdwztmB7BOpT7zj96d9fHW5D9eGcd8zrm35sXirwHaYdvj6eFNq0vnmhDhZovf+VaDwh5ULGpP6zdkbDS1f6uueX9iUc4qvUcV59+I3Mw8Saxq/e3imxzUZ98F8rNOzA9g34tQhdxP3iQ97WoOud97XjlnuSy2v/9lQ/3dP8Zw4yeubQpws0XunChR+u3JBY84kHqdNTai9NnH5ztiU/+2UxKckL+WBLZ5b4yhvFwoEt5lvZ97pea02JNThk4HsN+cS94tfQ/u/qRpqiPssdPcV2DcK1H9PRb9/JwhxsgQT3VXZpFzQmG8Sj9NFDS3fosTl+3Zg2+3+I63MOZMOhdGcaX0WBzy4EsZ/X7FoAPvRrsR9I84v9mKP69DlznsM1nPNcfig5fty6muNVd6oez6kTbEixMkSg/BzgcJvUC5oTOp3CE19B5M6OtXNgW23Mr8BjbWL30Q9M5DapXz/tXMAdYhPue8l7iMfOJ5a23kfNzhVmydmT30KF1/3XV7xsqwS4mQJRm4XKPwi5YLGpL5G0tRrVPMSl++OEFe4xQ78jtDfV+QeJ37jNu7p5eUB1CEG9tQh1085nlrdeR/3NsW6Ftf968S6H7AfyBKyRH3uFSj8fOWCxqS+jtf2DtY9IW7i9lPeSVo7gLqlfP/V9zu6cTqBi4n7xvehn6NR9qXzvmLM8l5pcc2XJdb8QajvLQEhTpYgFPtOAxDipr2w3hfiSgt07/T0gpgyXUXfpxSI2/XrAvvCYsdTq/sr+8Ys70ctrvmexJqftB/on9gm9Xqo8KDzUuMyPrTdSm1xfrg+Teocnz79kbAPre55gEud6Dh+i/KM46n1/ZVrY/bnpS2ueerNhC32A1nCNlF4oL8hzpO4alr8PqwPk30fSljXoz3eX54q0Gm+PLAA19XO+7hpMs61uN7xO9yUaU8ehHrfCtBvlSUIHoFC345VIa4b4mieT2fttTC6g/1+GE2EXmSUr8fd0X+/wzVZk9AZiJ3F5T3dJ2IgS/0GLk4KvXiAx00X+ytfhPY8wSrqlZD+Tab9QP/ENqlZkY8R5ykXCHFTXljv2pRjxdG74nDkp0OxO5wz7UhH1/uHhHU72NNtHkfjTB2FMj6pe2qgx0bXOoqLw9xPsm60vG+1PbHeR+0HsoQsUb8iw4IuVC5oTNunGEidJ+62TVlIfDpzIA+/RYLc4Y6tZ8pk1rEGS3q4jV8N6RMYnxh4J6hrnff3xyznoZbX+/PEem+3H8gSskT9fitQ+LXKBY253vIT5FMhfSAOiovDfJ8tGOR2d2Td4tOKPxPWZ38Pt2t8lS71LvbHDoPOdd4vj1nOVS2v91eJ9d5oP5AlZIn6FekUvKFcvbvQdb0NSepodU19J7M0cfnOOzynsrfA8RFfwe3CKI5HQtoT3Kd7ti1Th26PIW+rXb9znfcXxizjDx2o96XEeq+2H8gSskT9ThUo/DblEuKEuMak3hFd39DyvZa4fKcdnlN7t8Ax8l3L1+WFxPXY17NteDhxvf8I/Rh1dIid9/+MWcZdHah36mtyC+0HsoQsUb+jBQr/qXIJcUJcY060/C7XpsTlO+7wrKWD+Ghb1+L1+DEM6ync/AIdnvik5hm7eic773E7z/Ud873QjW+D2jqglj6CLEFIH3nIHXQhTohr1r7EmrzZ0PJtS1y+/Q7PUsQO4LXEmp9p6Tq8nbj8n/RkmxWZAy7etFlgN+9s531H6Mdchw+CEIcs0VobCxT+T+US4oS4xqSGpB0NLV/qK35epai/5rEjtqiFgSZlsJ74xKIPI1LGJ4k/JG6vvXbtznfevx2zfK+otxAnS1DGhaVIp3mlkglxQlwj1iXW5N8NLV/qUNTrHZ6lGffKVhue0D7JgTCcV2/iYEMpk3jHwLrJbt35zvuzY5btlw7V2+uUyBItd6NA4bcrlxAnxDUidR62Uw0tX+rAK14RK1fq91X/btEyr0jsHMYniMt7EOBSRviLd6dfsTv3ovM+7gbFBx2qd+r0F/PsB7KELNGM0wUK/6VyCXFCXGNSvoFqajTCnxOWzRxx5Uv9rqxN38WlDtLzece3zdOJAS4eF6vtyr3pvP8xx3I9DN0arOZWYr2fsh/IErJEM3YXKPyDBg5WYOTLhGP0fgPLNS/vnDhx1++VxHP3Hy1Z3rUFrjdrOrxd4nXy+8QA59Wi/nTeXw/dHGToSS4k1vsV+4EsIUs0Y3Uo9vTjHSWDRryXeIwua2nHfI9NWLqFibW/15Ll/SZxeb/p8DaJNzVSRqGMrx89axfuVed93Gvlr3es3qmvyW+xH8gSskRzrhQo/E/KBY1InRi57gvqW6Gdd2t1bP9557Nprxa4zmzs8PY4nrB+8TW1NXbdXnXe42uSc72R8EcH630ktPMGnRAnS/CIQwUT9GtKBo24mXB8Hqp5mVJGprxn0w0+xKUOsX+lw9vio4T1ix39dXbb3nXe94xZpoMdrHfqN7cn7QfIEs15vmDhLyoZNCLlLv/3NS/Tb6G9o2b23bzQjdcp1xe4vnR1nrTNieu3y27by877L2OWqYuvzr6UWO+r9gNkiWZdKlj8t5QMWtlRjHf66xrKf7nzRaOWJNb/VsPL+V1If2LYxcm9V4W0OfuO2WV72XkfN8DQhY7WO94kSp0rbnVLai3EyRKDtL1g4W929GILXRYvqrdDeyZ3fj+kjZi50KarxMbE8/X5Bpcx9W5+V5/YxlHWUp5GXwlGZOtriBv3SnmX58U6k1jzfTUsy+qQ9kmBECdLDLJzeK1g8c8oG9TuP6E9w/mnfOd0wiarzL7Ec3WT2+Bk6Pc3EseCgX2GHOLiWw9351iWO6G+NyOq8E5iza+Faif9fi6MpuQwl6wswRPsCsUnXP5Q2aBWKe+dx9fSqp5UNnVI4Vdtssqkvrqyu6Hli9NdPAzdmsuuiC2J63bUrtrbEDeu3/Tvjtf8mQLHcFXDxsdpbG5M0D9FlhicXyco/lZlg1qlfGNU9QARKU8EDSNcnTUFztEvNrSMHxdYxkMdq//ixI5lHFTG60L9DXHj3kZ4oQd1P5VY9z9D+TcP3whpnxA87jV+ZInBWT9B4eNd/y1KB606TmMHs6pv0Vbkx/24ZdhWYYAs2vrmy8Tz840Gl/G3kH4dWdux+qfOoXXQ6aq3IW7VmOX4uSd1LzKYSBzEpYzXR+NreQcm6I8KcbLE4B2Z8KB5t4Xr8mro7shQMJeU79H2V/TbKd85VdmBmeT81CevFVjvww0t44sFlvG3jtX/hcT1iq+hLXeq6m2IGzcv1vs9qv03Ber/ddYWTdlvuxyePECQECdLyBJziHfvf52w+MenPHjL8uasTi70TUpHMr7Ktark392UeC7YIMRVYmko9n3I6oaW82CBZTzQsW2QOmXCOaep3oa4+KRorpES41OFp3tU+zUh/du4mbnjNhX8jfV5ABw38nIX5sZElmhU6rw3Tzp4NzewzPGOZxyt7Y/gA1eG4fOE4/FyKO+1ypVh9N1D06NjDjXELQlPvkPdtlG/ily8X+rQNthQYL22O0X1NsSNm7PzZA/rfygUP+/+nPfL3ph1HZqX32CKneR/5/3GcX/r2wL7wR2Hiywx9CzxesE7L7Pbd/mdlSrFj8t3htGj/ofBKEUMS+rgCnGesPlT/lYcafD3kDax9NIBhbgfw2j0x6oHr3g2FPvGLD4JeK6h/XJ5geW80bFj7rsC67bMKar2476u1+jOhv5NlzHO/Px891cDLQ5usqLAfnDb4SJLyBLpQyiPuxMThw9dWcLyxLs38SPbOPLehQI7BvRV6oTP8XiZdOSw+H1T6hw9dUw03qYQ9+j3TzEs78gvCGV6NxQfoW1fg/vkzgLL2bV5BP/qWBtaiKvjNbpxU2dc7fH1Jt6gudnAfryx4H7wp66BLCFL/F38ByUdiPFO/hdhdOc6vi8dRyRb+JjiLsw7jpvyTtHneaHvu5DB/0j9/ihefN8J6ZOyxqdLnxY4wdU1J1IbQ9zsAS0u5BecSYf3j9vorfzCNcmdyyadCv0dVlqIa8b80J4nMOOmztgX+i3OVXqrxn34nQmOwYu6BbKELPG39Q3dfXEhgzTnChwP8V3vQ/mJbcmsk178gD1ODXCy4An365Z3pJtclvh04KswGsBjS34HcPYF56kw+t5qRx6Cbk+4nr+G5uclu15gebs2h5prXzOeSlzfH2tYlrlGSIw3cFaG/ltT8DiftO2a8Bg0qJAs4Xw6S3wf+ZLCQ2s7Od83dHzFJz91jiTVtRBXV4vfzDX9HdbygsvbNa59zUidq+yripfj1TG//82ArjnPhPGjSU7aboQnj3Cc8u+f1iWQJZxP/1e8Ux9fFbjfkYLHHWWdY4aBiEHq25qPsWnnBBLiymnfhsm/eSzTmwWW+QshTqcjUeo3NZ9XvBzHx/z+tgFed+IorGU9lYtPMuP8YounPAa/CMgSssQTxZHSzrS44N+Fauepgraan9DRKKsdDunf1wlx1bSHoV3f4HxaYNnf7eDxJcQ1Y0/i+u6scBni2w5zvWJ+q6HzYRssCKPvk36acD+NA5F8FtJeRU35e0d0BWQJWWK8F1u0Ae7mB+7zjgv476AYVX18Hu+6bmpw3drUmV2bh9kboZmnb2tatt99VWD5uzgMuxDXjNTBcl6ucBneSbipxahjHr9l+yI/R8Xve2eeuDzI+2ox7J3Ob0CtLxB+FybuB+/ZDLKELJEu3j2JI+RdrbnYD/ITwVv5nSDgb8/kJ6OHobyTWxycY1HD69XGzmzshMT5cD4P1Y/cFj/ab+urHUXWvYvnbCGuGSk3Se6Hap+EjfuOZ61LTuVWJe73byqVLCFLTJ6o4xC8X4fy33eNhY6DN3yad5jm2ech6cQYj5lJv1u4HEbD5T+tlMleyQPvDyWE6JkpCz4Io4FDYEheDe0Y1ITmbU7cF3xOI0vIEiWIhYmPJLfl6ToOW342jIbojXds7+UbZ6bF/x0fvf+c/3NxItj9YTSX0AsKDVN7OQ9k8fWk+ErLnVnH35/5STN+Vxc/WF+hZFObn18o3svPaWfzOt97zLnvct4ZjfV/J//35ishA3YysWO2Xal6L/XbSG9myRKyBABAQ14O6a9667j33+mQNkgKAADQgPgaeOor4P9Srt6bl4d1c8QBAEAF4mtMn4TRADyTvLr0dtZuhvSncEuVvPe2Ju4Pe5QKAACKe3Qggvh9ytk81MWOeBz056lH/tkY8paE0bQl8Z+5EooNUvChcg/C94n7wxqlAgCA6UJc1ZPx0n+po1JeUSoAAGhviIvfy3mNsv8WZ+1a4j7xkXIBAEA7Q1z8Xm6VMvdenF7lm8R9Ir62u0TJAACgfSEuzqVo0vtmXMrajlDPPFuLCwS42A7YPAAA0K4Q9zBrn2ZtofI2Ykn455PQQ1lbW9FvvR7SX6GcebX2aZsIAADaE+K+CkYdbNrGJ2ybX7N2MGvrw3RP6Obl4e3CBPvHGzYPAABMJ36vFqcLuDxFcPsl/xvPKmcr7EzYZg/C6BXII1nbnge/uP1mPz2N37otz///u7N2Kmu3JtxP9ts0AABQrhVhNHn38TB6ynInjJ7UxXYv77xfyDvy8RW9N7O2TNla53ioZ9qIIu2ozQIAAPB451oW4A7ZJAAAAE92pyXh7c8wmvwbAACAObyYtRNh9N1bE+Etjk4aX580FxwAAEABMUS9n7Xvawpv8bvJOFCKyd0BAACmFEeYfCdMN7rk49rt/G/GAXEWKDMAAEA1VmZtS9Y+DqNXL89m7Woeyu7PavEbuzhJ9/nw98ik24InbvAP/wevwTWwVSLkmwAAAwt0RVh0TWF0aE1MADxtYXRoIHhtbG5zPSJodHRwOi8vd3d3LnczLm9yZy8xOTk4L01hdGgvTWF0aE1MIiBzdHlsZT0iZm9udC1mYW1pbHk6QXJpYWwiPjxtc3R5bGUgbWF0aHNpemU9IjE2cHgiPjxtaSBtYXRodmFyaWFudD0ibm9ybWFsIj5tPC9taT48bW8+JiN4QTA7PC9tbz48bW8+PTwvbW8+PG1vPiYjeEEwOzwvbW8+PG10ZXh0PjIuNSYjeEEwO2cmI3hBMDtnYWxsaXVtPC9tdGV4dD48bXNwYWNlIGxpbmVicmVhaz0ibmV3bGluZSIvPjxtc3ViPjxtaSBtYXRodmFyaWFudD0ibm9ybWFsIj5UPC9taT48bWkgbWF0aHZhcmlhbnQ9Im5vcm1hbCI+aTwvbWk+PC9tc3ViPjxtbz4mI3hBMDs8L21vPjxtbz49PC9tbz48bW8+JiN4QTA7PC9tbz48bW4+MjU8L21uPjxtbz4uPC9tbz48bW4+MjwvbW4+PG1vPiYjeEEwOzwvbW8+PG1vPiYjeEIwOzwvbW8+PG1pIG1hdGh2YXJpYW50PSJub3JtYWwiPkM8L21pPjxtc3BhY2UgbGluZWJyZWFrPSJuZXdsaW5lIi8+PG1zdWI+PG10ZXh0PlQ8L210ZXh0PjxtaSBtYXRodmFyaWFudD0ibm9ybWFsIj5mPC9taT48L21zdWI+PG10ZXh0PiYjeEEwOz0mI3hBMDsyOS45JiN4QTA7JiN4QjA7QzwvbXRleHQ+PG1zcGFjZSBsaW5lYnJlYWs9Im5ld2xpbmUiLz48bWkgbWF0aHZhcmlhbnQ9Im5vcm1hbCI+QzwvbWk+PG1vPiYjeEEwOzwvbW8+PG1vPj08L21vPjxtbz4mI3hBMDs8L21vPjxtbj4wPC9tbj48bW8+LjwvbW8+PG1uPjM3MjwvbW4+PG1vPiYjeEEwOzwvbW8+PG10ZXh0PkovZyYjeEEwOyYjeEIwO0M8L210ZXh0PjwvbXN0eWxlPjwvbWF0aD4gZW05AAAAAElFTkSuQmCC\&quot;,\&quot;slideId\&quot;:594,\&quot;accessibleText\&quot;:\&quot;straight m space equals space text 2.5 g gallium end text\\nstraight T subscript straight i space equals space 25.2 space degree straight C\\ntext T end text subscript straight f text  = 29.9 °C end text\\nstraight C space equals space 0.372 space text J/g °C end text\&quot;,\&quot;imageHeight\&quot;:64.10810810810811},{\&quot;mathml\&quot;:\&quot;&lt;math style=\\\&quot;font-family:Arial;font-size:16px;\\\&quot; xmlns=\\\&quot;http://www.w3.org/1998/Math/MathML\\\&quot;&gt;&lt;mstyle mathsize=\\\&quot;16px\\\&quot;&gt;&lt;mtext&gt;J/g&amp;#xA0;&amp;#xB0;&lt;/mtext&gt;&lt;mi mathvariant=\\\&quot;normal\\\&quot;&gt;C&lt;/mi&gt;&lt;mo&gt;.&lt;/mo&gt;&lt;/mstyle&gt;&lt;/math&gt;\&quot;,\&quot;base64Image\&quot;:\&quot;iVBORw0KGgoAAAANSUhEUgAAAV8AAABsCAYAAADNLLE2AAAACXBIWXMAAA7EAAAOxAGVKw4bAAAABGJhU0UAAABYpZRLWAAADfpJREFUeNrtnQ9kV90fxz++ZiaJSTKTh3l8JZNIkiQjM8lMZJJJRpJk8pAkyUQejySJ5DHJRCaTZCRJkkgeM4+fyMwkiZmZmRn97ud3z37t2fPd/Zxzv+eee+497xcfnj9zv+d+zrnve+7nfM7nEIGsaI/sR4K9h4sAAMA+NwXxPQMXAQCAXSqRfU8Q3qXINsJNAABgl15h1vsnXAQAAPZ5IYjvAbgIAADssk0Q3k9wEQAA2OeKIL6X4CIAALDPVILwLke2FS4CAAC7dAiz3mdwEQAA2OehIL49cFFQ7InsQmSPIvsQ2Wxki/Qz3XAhspnInkf2ILL+yKpwGwBmNKsHaj3h/Upx/i8oN5y/fTGySeFFnGTjkZ3FeAFAj/PCA3UDLio93eol+8OSfaY4lAUASOAv4UHC52S5GbQoumttAO4FoDa7hIfnLVxUaqT0Qhv2G9wMwL+5Izw4/XBRaelyILwrVpQQBK9/HInsXGT3IxuJ7DXF9U7mKV50XFLG/zyrQixPKV54vBrZ0ch2EOLeIIGGyOYSHhhe0W6Cm0rb91MOxfezp2K0ObLjkQ1HNm35nheVcHOVQM4WQkEqAV3HloGTwj3ew3AoLWcdCu+KnfXoxcNjn+uYLDu8f/4tDuNdi2wvhmDY4vtSuMd9GA6lZZzMUsfWfkY3Ulxk6Yqa1epc66MHs1wWvpkcXjzrpXDeJhSrCk5824T7m8BQKC1VzTGuW8uDRfm65jV/zeF+m9RLYt4T0a1lHPLglM52iG/5xVdKL7oAjSotpzTG92CK6+oIsOsF3A6DmbkvBvEtuYOmhdjUFmhUaXlAcunQNItjFQ2he+DoHjmue6tgogvxDcBBncK9jUKfSs2Y0P8X67i2lDf83MH9cfW99wUVXohvyR30RLi3TuhTqZEWnOpZADogXHsm43vjmHI9tSlW7AvF6We89Z7TxHjBsanG7Hqjuuce9bc8s39HybVSIL6Biu8WSk6vmYY2lZ5FYWw31nHtRuHaCxneFy8kfqP6Fr041r3TQls4BLOb4hj3sBJziG/g4jsg3Nd1aFPwYzzL6y9ldE8thgK3dgPICcp+E0hVifFjSs68wMAsqfhOCPfVBm2C+BZMfDdqjOv12nKZ8tl5x7/JmRi8++0TxLf84rtPuKdX0KUgkOKRRQs7jKYQXhY8n3JqOabMdSHGIb7lFN/7wj31QZeCQNpsUE8RHNcLbv0phJfrLTRjGEB8XdEoPHRzdc54QHGQ0rCu1nFtl6lmrZRcGKqW8ZZ6FIuC+DpFmiHcRtcHwyOS06zSCBTHMaU0L5ubLEzDDXxoACqLQXyd81a4n13o+mC4qDG+/0xxXZ3txacs3cMBMhNerse7DV0P8XWNVEhlHN0eFHs0xzjPUjdpznhdF9Z5S2bii9O3Ib65cEO4l/Po9uDQ3QXGC2RcI4FPd1i9SMXrAwcprnz2idyWlNxvKLyP0d0Q3zzgWUnSrp8lzdkNCC/04Gsx9REyO02iFd0N8c2DbuE+hgveX7wphE8lGIrsGcWxvQX6ecYWr4Z/oHiRiWf4OzDE/wcvqKXdEZbG0lZKWwsXzTE5feIGuhrimxdPhfs4VMA+4pk61xv+K6UQ/E3xibqbAgs/reWwQ/G1dYDmBTLbwbYVkgbxzYMWYZYwWcDZGueRzloShFn1+V0JVHyZSw6E96LF9pqUihyGnEF88+KycA9XCtQvnFqU1YkEPBNuD1R8mXMZCq/NE1FaDH/7EOQM4psXSavQPCP+pSD34WJxiOPDJwMVX4bTzyYs+pNflActt/E4meX1AohvLkjpOC8K0h/3yO2K/NVAxXeFXooLLKX1H8fhOauhIYO2DRu0YwhSBvHNiyGh/b0FuIf75D4dakWAQy98vVWNkbsUL9pOUVwbZGnVlwLnAPORRLwZg3euVTNu038M+uUYpAzimwcbKLlsID80Fc/v4VoK0XynQhS8sr66NkGDEoajkd0hO8fMBF971TGNhv2CLAeIby6cFtp+y/P2dxs+aLzVdI/hb3A88jnEtzAcMuiTr3AXxDcvpHScdo/b3kLyAY8205j2Uvp8YYivO/oM+mQE7oL45kG70O73nvv/KbmP61VShjkgvu74w6BPbsFdEN88uCm0+4zHbe8y8P9ARr9vWpwbuOGRQZ/gRBaIr3N4Bvedkrdb+lxMWvfzfzTDNvCx4d8I4lvkL6IjcBfE1zW9ZL9Atm+zXk53yrpKVZUgvr4xTu7rSACIrzYvhDYf8NjvY5p+H8Q4CBKTeh44Kgji65RtJJf08xXdPfscNtmCcRAkCwZ90gB3QXxdIp0ae8ljnw+Qf1WqIL5+sYg+gfj62sFTlFxEx+cdP7ohhx6Mg2BZRp9AfH3s4A6hrc889neFkrdCrw45NGAcQHzRJxBfn3jo0YzRlH2a/n6DcYCwA/oE4utTBzcLM8ev5HcRHd1to/cwDoLGZMGtAndBfF1wnop9gKBu2cg+jIOgMUk1a4K7IL4ukHaFVT339xNNfx/GOAgak1q+7XAXxDdrdpFcatF3dA9E3I5xEDQm24u74C6Ib9bcEdrYX6LPySaMg6AxKazTC3dBfLOE066SKnAtUDFiX4ue+hvi6xcmZ/n9DndBfLPkJPmVHZCWJYL4AhkUU4f4evPQvRTatw/+hviWiMMGfYJj4yG+mdEmtG2iQP5G2AHosInMitz/ApdBfLNgUGjbhQL5Wzd5voJxEDxfCadZQHxzbuM0JRfR2VIgf+selrkB4yB4Rgz65THcBfG1TSfld8ROFrzS9Pc+jIPgOWvQL0s5vLBByR86aUdYZ8H8rbvDrQfjIHi2k1nc9zRcBvG1xRZKLq03XUB/36X8TiuG+BaPTwZ98xHugvjaQjrx4XoB/X2C/DvFAuLrLzcMZ7+H4DKIrw0mhDa1FdDfezT9PYlxACJ2GorvO7gM4lsvUtHxVwX1N6eQ6eb6bvfE1xDffHlPZgJ8HC6D+NaDVPe2yHmNo5o+v+KgLSzw3yC+XmOy1fiH6s/NcBvENw2Nkc0ntGVO/U1ROa3p8ynKdrPFr5F9MXywQT5fS1OG/TQKt0F809AvtOV2wX0uZXG4SB/iAtxfDR9oiG9+9Kfoq9/gNoivKW+Ftuwqgd9167V+J/s7+Lj49myKh3kRj0uu/J2iz47BbRBfXapCO8ZL4neTRa5XlsIs/Pk6mOIBhvj6wcEUfcY733pK7pc7KQziWwMpr/F8iQbNCwP/j0W2sY7f2k/rn3+nm8gP8c2fu5TuxXnGw3vZT3ayltL4A+JbY2b2TXiLbyrRg7SD9GO/K7m/R1LMlsaE6x7V/P0FaF/uNKUMP7AN1fkCtwWPt7cWtQXia4Fu8mvXlw8z/fVCL5yG1kX/PDqJX17b1eC+rcRautZLg3EwB+3zgiolH6klvcC7c2hzqxqz0xloS6nF19XnpnRiaxm3TvLZdB8ofRy2HuNFt20G42AWuucNnYZfTWvttfoqypLmyE6p8NpyhkJYavF18bnZInTQZIkfpFYy2+hgyw4bjgMcV+MXPRbGAH9FcUqajZMw+MuLF5IvUhzLXXYkhIUU3waPZjyXKf/dXnnCe/hnyJ3wnk4xgFE3wE8BXrI0Jj5H9pDiOsK8ttBO/z4RvKL+2271N3yw7X0ltos5CWEhxXeDZkM/OGhL0or7MoVxRhUvwH2h7IW3P+UAfgat85KDOX052bIgxVc31/RJxu3YL/z+i4AeJN5QMZbRIOcdbR11DGAcUe4vHLt/TxDfwoivbszofsbtGBJ+vzfAh6nP4iyYvxw4P7S5zgH8EBrnNRUVnlukYoguvywOhCq+A5oNPZVx6CMpZjVD7k/y9YVGFX/7mHKA8QLZTc2Qjc717kLfCgHXuR4lf0X3dcIXWDDiq1tfYG+GbZAqfN3Cs/T/B6pfzT45N3d21QyHX17zSqRH1OznoMFLq0lzHJxDNxSK3R6J8Lx6ee/M4D4LKb46Va0WM555SnGqdjxDmVPVHLBH4apCwl8+fOTWJLkV3CU1GThO2ZaALZz47ic/FttA/nRrjoUOuKoUs2FO6xwj+7FhFts3kf1O8SaQCtxdm2FNh/bBVaVHN/bfCFeViooKA/SqmTFrAu8y5bRPXmtZUAK9YvzvHO4aV3/3ILKrFJet3AWx1WOvQZwGD1z5GSHsbgMgczj+o5vC9AfcFcTsZ56Q4wtAIjzdv0ZxblyaKf4J0t8Jww/kVri89BzTHA8DcBUImdUBco6/PFVizA8Q71bbsGZGwyeYHlF/o1swG+c/hcUbzfGwA64CEF83SdCg/OhmOXyCqwDEN3vh/YJwQxDwVmPd48gvwV0A4put8HI8uAo3lx4uJap7fhyHtzbDZQDim53w8uGKrXBxLvAuP66L6iJPspnMDu4cRPcAkI34csUr3pHSBPfmwuY1Xx58pltWW6o7DUINKyGoTegiAOyLL28dxip2vhxep2/4hFredWRSIKcWFSW6r1KMjy50DwAxHI+9pkIEaQV3Ql2jDe70glOkt2eeQwVcFapPCXZbja8VjuW2qv/PpSi5al3ao4muomsAqA1XrudNE0NqVjNH/9yDPaP++yP1KcsVqVrgNu+QCsnnYffQLQCAsvPMM+G9gS4BAITAnCeiy4VzutEdAIBQ4PqqXJrP1vHfabJdOMyAXF4AQJCw+J0n/VoL9RqvC/ACHjbVAACAgjMW+Gy7erIVatmsuiYv1KJOMwAACHAN5h6Kj3/hEAVXs5ukn4dorjaOIfPmiOf0M9OlFzNcANLzX09uo+BDFS+iAAAAwXRFWHRNYXRoTUwAPG1hdGggeG1sbnM9Imh0dHA6Ly93d3cudzMub3JnLzE5OTgvTWF0aC9NYXRoTUwiIHN0eWxlPSJmb250LWZhbWlseTpBcmlhbCI+PG1zdHlsZSBtYXRoc2l6ZT0iMTZweCI+PG10ZXh0PkovZyYjeEEwOyYjeEIwOzwvbXRleHQ+PG1pIG1hdGh2YXJpYW50PSJub3JtYWwiPkM8L21pPjxtbz4uPC9tbz48L21zdHlsZT48L21hdGg+by230QAAAABJRU5ErkJggg==\&quot;,\&quot;slideId\&quot;:550,\&quot;accessibleText\&quot;:\&quot;text J/g ° end text straight C.\&quot;,\&quot;imageHeight\&quot;:11.675675675675675},{\&quot;mathml\&quot;:\&quot;&lt;math style=\\\&quot;font-family:Arial;font-size:16px;\\\&quot; xmlns=\\\&quot;http://www.w3.org/1998/Math/MathML\\\&quot;&gt;&lt;mstyle mathsize=\\\&quot;16px\\\&quot;&gt;&lt;mstyle mathvariant=\\\&quot;bold\\\&quot;&gt;&lt;mo stretchy=\\\&quot;true\\\&quot;&gt;(&lt;/mo&gt;&lt;mrow&gt;&lt;mtext&gt;J/g&amp;#xA0;&amp;#xB0;&lt;/mtext&gt;&lt;mi&gt;C&lt;/mi&gt;&lt;/mrow&gt;&lt;mo stretchy=\\\&quot;true\\\&quot;&gt;)&lt;/mo&gt;&lt;/mstyle&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0,\&quot;accessibleText\&quot;:\&quot;stretchy left parenthesis text J/g ° end text C stretchy right parenthesis bold.\&quot;,\&quot;imageHeight\&quot;:11.675675675675675},{\&quot;mathml\&quot;:\&quot;&lt;math style=\\\&quot;font-family:Arial;font-size:16px;\\\&quot; xmlns=\\\&quot;http://www.w3.org/1998/Math/MathML\\\&quot;&gt;&lt;mstyle mathsize=\\\&quot;16px\\\&quot;&gt;&lt;mn mathvariant=\\\&quot;bold\\\&quot;&gt;1&lt;/mn&gt;&lt;mo mathvariant=\\\&quot;bold\\\&quot;&gt;&amp;#xA0;&lt;/mo&gt;&lt;mo mathvariant=\\\&quot;bold\\\&quot;&gt;&amp;#xB0;&lt;/mo&gt;&lt;mtext mathvariant=\\\&quot;bold\\\&quot;&gt;C.&lt;/mtext&gt;&lt;/mstyle&gt;&lt;/math&gt;\&quot;,\&quot;base64Image\&quot;:\&quot;iVBORw0KGgoAAAANSUhEUgAAAPsAAABRCAYAAAAU9dAuAAAACXBIWXMAAA7EAAAOxAGVKw4bAAAABGJhU0UAAABPJkfOnwAABodJREFUeNrtnW9knVccx4+oqKgyUVG1NzMVfRFjaqaiRuxFREWYmImKUFMVVaUmIvJib2KiokpFVUyFipqpCFURe1EhZmpiQtVUVIyoqogI2e/nOddNI7m9557z/Dn3fj58qbWe3ed3z+e5555/1xioZ5okXZJhyYzkd8ma5K1kW7Ir2ZPsSLYkm5J5+2+HJGcpIUCx6ZE8thLveeaF5Kp9cABAQfhGshpA8MPy0l4fAHJmNCXJD+Y6pQbIj5GMRC/lJiWH0JyR9JtkwOgl5TiUroxFLyW2Ln2z5FvJgOS2ZNaUByx1YFIHKLftOMeO/fM7yYbkmWROMi25JrkkOU3TCyv3wQYGH3LsiDplEf3/FnnQrlXyvW1LaynVQB8QTyRj9kHCIKaH3MhemR9zEr2UqwWrxyf2NS2Z8rRiltmxvQV9X9qQ201uZK/MXzXU8L7k1L6ubadJBvdqeT/+LEgdvpA8MGGmGkNl13b/ByUtyI3sPpytoX7DFa6nXdCfa7jm5znW4Jz9JN0reLS7f88+lJAb2Z0ZdKzdeJXXdRV+KId7PyGZzKmr3rBtOG25kf1oZhzqtuYweNTk+F7OZHzfOgvwb4SSR9+GKVR+LJj05sVdFujMZ3jPoxFLjuzIXjObDnXrdLx2p8O1NzO4Vx1IfFQHoiM7stfEtkPdmmuQy2XwKU10JPtZnYiO7Mieeu3TvP5Oyp/oCym1pdeShyZZEae7BNslxw8Zv9CHzXlJrx0U1Sm+p44PW2RHdmT/CKG77jqwN27FDoFO/Q3Yh8YbZP9wkcGSLTay++OygCTGbnzIwTidXbhs0l/Oqg+RG5JFc/S0YF3Krje7LJmQdJtkHbdvjwDKvDfpbVrJe4Duogm3im28hoddCHTp7pDt8u/Wo+x6qsmUpM9UXiKI7P4sO9RtLMVP1dBTby0mzDz6uv2uXQR0efKwfc+iRRdr6FprXVjTmsF3fSgz69jwj1d5Xe3qvjL5Lar5JYDoumeALaiRD+xBmVvGfQNMNbgulx0M/J3Xdwnsqilv9AFkrwvO11A//RQ+WeGaN02+G2HmPEXf4BMd2euVVzXUUAfU9KSWHjuIpLQZt7X2aWxxbQ/Qfb9Ik0B2uvLFP7zirudrmaQ5IHs9o4Nu6zmJ7rKT7mPollWfgye0Bi00B2Svd7pzkj3kgZNXCtTDAGQvND9lLPqtwK9/0fitceegR2RvKK5lJHroH4nQ2QGf6bYR3npkb0R0Ou7vlCR/btI5Q63f+C2HZaoN2Ruafs+u8f55a12McyHF13rf4/Ut8lYjOyS0WfF1WktPYdU157qBpjTyvf+nmlUc/eXXO5IfJB0ZvcYXBfpKAcgOKdFs/Hoe5yghskMcdHq0hS3Kh+wQDwMebeEJ5UN2iIcJj7Zwj/IhO8TDQ4+2MED5kB3iwed32nooH7JDPPhMu12gfMgO8bDp0RbY5YbsEBFbHm3hGOVDdoiHbdoCsvMGNwa7tAVk5w1GdtoCsgPdeNoCskNsvDcM0CE7sjcEPlNvJykfskM8rHi0hS7Kh+wQDz7LZXspH7JDPPhshBmmfMgO8TDu0RZmKB+yQzz4nCy7QvmQHeLhK+N3jDTTb8gOkdBk/FbRdVNCZId4eO7RHqYoH7JDPEx5tIc3lA/ZIR56jd/Z8XTlkR0iQQfZfH6bfYESIjvEw2PPT/cOSojsEAd9nrI/pYTIDnGgU3D/eQrfRxmRHeJg3Pj/vPQpyojsUHxOG7+BOn6vHdkhIiY9ZddMU0Zkh+LTavxOrynlNqVEdig+wwFk1zwwbJRBdig8y4GE13X3nxbovnS14B9V/ts7nkF2iILPJO8CCa/XuW6S6b287kVnGl47tmPf+0Z2iIbvAsleyj+SyxlJr4LfMEfv6EN2ZIcDjAUWvrRTTkf9vw74OnV+Xxf13JWsBmrHhZN9L5JAvEyn2C70RyrmJKP2+7QeT91yyKd/k/3verJOj2TAJFtzdU3/RkrtEdmRHeHrIMiO7FCBCWRHdmRvHHSAbRvZkR3ZG4OOKgfBkB3ZoQ5oNsnc9Q6yIzuyNwY6n/0okjaoR2bPSr5EdmSH2mmX/Gr8zqBPK7qYZ8S4L9tFdmSHCujiFl25tpJze9O1/WPG72w82jxAlZyRXLFd53WT7sKceZNMDV6SnKD0APmie+X1jPkhkyzS0e/6elClroB7a5Ipvf3ZMskmGv37Jclv9quCLrUdsNeK6his/wE7gDorWMnd6wAAAP90RVh0TWF0aE1MADxtYXRoIHhtbG5zPSJodHRwOi8vd3d3LnczLm9yZy8xOTk4L01hdGgvTWF0aE1MIiBzdHlsZT0iZm9udC1mYW1pbHk6QXJpYWwiPjxtc3R5bGUgbWF0aHNpemU9IjE2cHgiPjxtbiBtYXRodmFyaWFudD0iYm9sZCI+MTwvbW4+PG1vIG1hdGh2YXJpYW50PSJib2xkIj4mI3hBMDs8L21vPjxtbyBtYXRodmFyaWFudD0iYm9sZCI+JiN4QjA7PC9tbz48bXRleHQgbWF0aHZhcmlhbnQ9ImJvbGQiPkMuPC9tdGV4dD48L21zdHlsZT48L21hdGg+RISFcgAAAABJRU5ErkJggg==\&quot;,\&quot;slideId\&quot;:550,\&quot;accessibleText\&quot;:\&quot;bold 1 bold space bold degree text bold C. end text\&quot;,\&quot;imageHeight\&quot;:8.756756756756756},{\&quot;mathml\&quot;:\&quot;&lt;math style=\\\&quot;font-family:Arial;font-size:16px;\\\&quot; xmlns=\\\&quot;http://www.w3.org/1998/Math/MathML\\\&quot;&gt;&lt;mstyle mathsize=\\\&quot;16px\\\&quot;&gt;&lt;mrow&gt;&lt;mo stretchy=\\\&quot;true\\\&quot; mathvariant=\\\&quot;bold\\\&quot;&gt;(&lt;/mo&gt;&lt;mtext mathvariant=\\\&quot;bold\\\&quot;&gt;J/g&amp;#xA0;&amp;#xB0;&lt;/mtext&gt;&lt;mi mathvariant=\\\&quot;bold\\\&quot;&gt;C&lt;/mi&gt;&lt;mo stretchy=\\\&quot;true\\\&quot; mathvariant=\\\&quot;bold\\\&quot;&gt;)&lt;/mo&gt;&lt;/mrow&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3,\&quot;accessibleText\&quot;:\&quot;Error converting from MathML to accessible text.\&quot;,\&quot;imageHeight\&quot;:11.675675675675675},{\&quot;mathml\&quot;:\&quot;&lt;math style=\\\&quot;font-family:Arial;font-size:16px;\\\&quot; xmlns=\\\&quot;http://www.w3.org/1998/Math/MathML\\\&quot;&gt;&lt;mstyle mathsize=\\\&quot;16px\\\&quot;&gt;&lt;mtext mathvariant=\\\&quot;bold\\\&quot;&gt;J/g&amp;#xA0;&amp;#xB0;&lt;/mtext&gt;&lt;mi mathvariant=\\\&quot;bold\\\&quot;&gt;C&lt;/mi&gt;&lt;mo mathvariant=\\\&quot;bold\\\&quot;&gt;.&lt;/mo&gt;&lt;/mstyle&gt;&lt;/math&gt;\&quot;,\&quot;base64Image\&quot;:\&quot;iVBORw0KGgoAAAANSUhEUgAAAYIAAABsCAYAAABnw7XPAAAACXBIWXMAAA7EAAAOxAGVKw4bAAAABGJhU0UAAABYpZRLWAAADkdJREFUeNrtnQ+El8kfxz9W1kkiWeucHOskSeLkJ0mOtZKTFWedJIkkZ63EOUmSyMnKSZysJImTlXVOJDknJ87JSs5ykpwkkpW11nK/53PfWX1vb9uezzPzPM/M8329+Ljfn/PdmfnMzPuZmc98RgTqYFNmf+e0BzQXAEDzGDUIwRGaCwCgWXRl9jKnCMxltoomAwBoFkOG1cAYzQUA0DzuGIRgB80FANAs1hlEYIrmAgBoHicNQvANzQUA0Dye5hSB+cx6aS4AgGbxmWE18CPNBQDQPK4ZhGCQ5oL3oGHI/ZkNZ3Y1swlpnSu9zmzWrSoXQpBnMnuV2U/u3z2U2XqaEKBa1rgBmUcEnrtBDrAUn2c2buhPy9lkZkfpbwDVMGwYnOdoLlgC3Vp8HGDyX8r+dL8PACXy0DAoWbLDYizRZj42QlMDlMMWw0C8T3PBIk5UJAILdpwmBwjPRcMgPERzQRv9FYvAgqW2TdSd2UBm+zO7kNkNeXt4rofkeliuB+hzzvQ/T2f2IrO7md3M7HJmX2W2J7MP6XoQkhWuw+UZfNpZP6DJoK3v/FmTEOjfjfkAeW1mX0orAmqqpDbQ8ahh3KecyHCgXgAfBzSJA4Z6f0+3gTaO1CQCC3Y0svZY48r0s7wNja3S5twqQ/3CZU+EwMRdQ7230W2gjYcFxo5mq+1p2y7RpIUnC64sfo+kHfSM7YqECZcNZfNubB/MbCVdFSFYjj5DnR/RZaCN9QXGzfAyv6fbGmcL/OYnNbbBRvcF/nfkNuNW81votgjBUpwx1PkYXQbaOGgcM6dz/q5VDOoIXtCHmEZr2v75m7kLIQjNM8Mys4cuA21cFVu68rwHmV3GbaKrFddbo5WeSnoCgBAgBEsyYKjvLboLLOK2lBf3b7mc9lOFda7q0hxCgBBUxrihvgN0F1jEKynvFbsdht9+VUFd9VD7hwaIAEKAEPyLHsm/v/mMrgJLMGsYL90FJl7LQWiZaMTNXWmGCCAECMG/GDHU9SxdBTzHT5m/P1fySuC2lDMh6wfWdWndFNZsrRvkv5c1u5wQbZVW2nc9oNcw1TtGIUYIEIIleWSoax9dBTpUCEJvB+kh82k36YdAw1f3O0F5jhAgBBa2Gep5j24C78ByeSrFraGQB8MaBXVAyk8BoQJzzI3beYQAIViOy4Z67qebwDt4Y+hH1gRxdR8W75Rwt3tPFxDCEGi6i0NuG2keIUAIFn9p5R3A0zV1YEiDB4bxcqrEr/HQ4aMrJcw9gb+ktbcfAxocMux8BgjBP18Ieev4HV0EluGGcVLMm7VWt0+eSH0Xys4HEAHNwUSaaIQgWu4b6kheEliOr41jZizn71pTTBwMWKcN4p824rFwCx8hiBhLkrBJuge8h60Fxo1+va9e5jePS71J5256zgsvWAkgBLFzzlC/YboH5OBJgbGjh7v6QpfGzq9xv9MrttxFZaSh3hBgS2gnXQIhiJku97WSNy57dcJ+XeEmmdPuC08ni9fy9hnAWfff9aKQXs7RV6Q+YjhUsj0U88M0lzzLMkp3QAhiZ4+hbtcT9We/m/iLPg6i5yeH5f2RUleE25wL6AHwXzWJgCWj6ftYJX6Pymgb8PgLQhA9lscz+hOr216x3ZTOs897fJlJ5rkgBO3srkkIQj5efziilQkgBKWgh1d5IyGeJFSvdVJuMjD94ty+6G9uEPK7LMU3FYvA14HLf0/8cgbxaDxCED0nDPU6mUiddoktDbKPnW8b6COCELyLryryx0jgcq8Wv5DRE0ylCEEKTEn+6/AfJ1Cfw1L9NsQv0ooNnxCEYDm2Bt6ma7dfpZy7LUPil0KCcFGEIHq2G+p0J4H6HJX6IlR022xOEIK8k+s9CXNeM7bEFl1IxjzKR1JGhCAJLBEuQ5HX5QupN1SRx0Ds9Lp+dcmtpjSHz5s2QdV/zrhtPp1U9dW8i5nty2xzRWWcjGibChCC4Kw0fMHqQIz5wGuj2LJdIgSQh25Pv26kCRGC2LHspV+IfLA+DjQh6/aX5qbZ0CZ8+k9Nv6EXy26IXzw5QpAWOzx8OkPzIQQpYEkTvCniepwOMBFrW+Q9aFyb2Rkp/hQgQpAO+z18+iPNhxDEzibjJBkrfQG+0C8X3PbSv/0zQtBovvXw6fc0H0IQO6OGuhyJuB5XPP00FqAMZxCCxnLdw6e83ocQRI1+/b7MWQ/92l4VaT30ToPPRZ/fpJWALgQHEYJGMuHh089pPoQgZiwXZMYirofPS1EqcJ8ELs8+hKBx+ISObqf5EIKYuWOox46IVzUvPPzzbWR9BuLEJ00J2UYRgmhZZ6jDVMT16PdcDfQiBJCDGQ+frqD5EIJYOWmowzcR1+Oih2+uR9hnIE5m8Sk0UQieSv5kWb0R12NK4jzEY9JoFvP4FJomBJ9JMy7DrPHcFuqKsM8AQgAIQSVcM5R/MGK/DHr45XakfQbYGgKEoJKv6Lw3cJ9L3AnmRjz8ch4hAAM+iQw5LEYIomPYUPZzkfvlqodfhiLtMxAnPuGjq2k+hCA2HhrKvj5yv/jc9hxACMDAbx4+7af5EIKY2GIo9/0E/PLQwy8fRtpnoHkfHYM0H0IQE5aY+0MJ+GVa4t23RQiahU/SuWGaDyGIhRWGiVNvUX6QgF9ijuRACJqFz1sXV2k+hCAWDhjKnEr+9DlBCKAahsQvuy0gBFFw11DmbfgFIYB/8T8Pn84LIaQIQQT0Gcr7KCG/sDUEVdElfreLd9OECEHdWF7OOpaQX3wyQnYjBGDkVw+/fkfzIQR188ywhO1JyC+vPfzShxCAke88/Pqc5kMI6mTAUNZbifnlgYdfdiEEYGTQcy5gewghqI1xiee2bZ11W2z7EAIwoge+PpFqt2lChKAOeiT/AdezBP1yxcMvlxACqPjjQ20zTYgQVI0lO+fZBP1y2MMvZabQWIUQNJa9nvPBHZoQIaiaRxLP4WkZ7Ba/2O41JZXruiAETUXDSF96zgl7aUaEoCq2Gcp4L1G/dItfbPfhEsp0XJqVrRb+y2lPH7+QtKLzIGEhuGwo4/6EfeOTHngycFmGPPsKQpAGmrl2ztPP92hGhKCKL+W8LypNS/mXq2L+OgsVPeS7d4wQpMVoAF9fphkRgjI5JJ1z43GL+C/Tez3LMCJhRAAhSIe14vdq2YJdoCkRgrK4byjflgb4Z9LTR/rATU/ByeBmQBFACNJiOJDPNQyapHQIQVDWS3175HVxNMBgfJrZzpx/T99qOBboi3BxJBOkxYNAvtc8Rusiqpfeov4l0G9d9DSEoADnDGVrystJesbxMtCA1M6v0USbpBUqKO6fOkj1HGBM8p+/WG2WeTU5NOx6OpD/9XdG2vpdHXXRM7dngeevxqySU/nC0w70ImfZNOphdYMG5HEpZ3IuemkIIegcvgjcf/6Q1kNSVQhCn1vd/lriJNzxQlD1wN5jKNv1hg1GHTSPIxGCzQhBx3GqhH6kGUs1OinkQ1E9bmV7Ked4QQgCVGSm4nJOGMrW38DBuD0CEbjg0WfeMJ8mzeUS+5X2DQ1MOCmt/XsdvyuXWDV0uf9dX1T7XFp3hDQycNywW4AQBK7I6wrL+KHkv2X7hC+zUmxKWgfJkkB/gfTEoA5DCBzdHhV4XGE5TxjKdbLhg/FmDQNGJ/GNnp3/JfNoI/gWIWieEKz1qMBEheWckvwH2B83fCBqTPbtCgfLzBJbbUVDCKEZ6GHvrCAEjRGCAY8KXK2ojJa98U5Jg6ticKOCgaJ3CXYG6vw/Mn82is0STwADQuCJTyKxUxWV0fJAy1CHDcaREr/Mfs/sk4Cd/yZzZ+PQrWWNzZ8ThCBpIbjgUYHBCsq30tDJ9Ou1qwMHo07WtwKvAo4t05ZdBX/3CvNmY9F4/R8Smfzn3Wr6U4TgLT5XyKvYi7e80tXpCa60Y2tUx0xBf+pDP3pxbdV7/k7RF8rOM182ng2ZXRO/dzTKMr3IpkEnoVNdJC8E6zwKX1UEiEWoNjEO/0HPD3ZldkZa8dU6wb9pW1npVpJGAd2V1jnPYTeA8/JZwT6zH9d0DD1uVenznkYI0/lDt7DLfEs5eSE471H4G/T1jmVfwT6zm6brSD5yHxs6Z/wl5V5K+0la4a17cqxsQVrXun2Wb0M0YcdyrWCf+YimA2mFrOtHgb4roluZerag0X4v3Ep1dpHpVue0+/9/ltZ5mPbBUbfK3C0d+DTmpFvya0hf0YNRzcXhk2JYlbeb/tyRFH3cnDxDAAFpDxXUPV/d5/3eKaPm3tDbn4tzdHS7FYDmtQ+RX5xXhzqXouHGt2k6gHKEoK7Qq49xQ8euBh5J3HdOABCCCmwUF3QsZzz6zac0H0A4yno9Ku9zh5zE149uB+qN4jUV/s0jHv3mMS4DCEuoZ+OKJB7bSvNHwUK0l54RaUiehsqV9Ti4Cr9v6uGjuAwgfSHQCWcXTR8F77rVq1uGGoanIXl9Af6Ovv+g6bx930rWtyG6cBtA2kKgsbs7afZoyHurVydwvVV8VlqRPirkGmu9OOxXVxK6xTTg/j2NCHsQsP/swWUAaQvBhPsyhHjYK+lkdryGuwDK4VUFA/gXVgHRcjQREfhdCCwAKA29nv2ltJKF/Rlw4E66bYSNNHHUpPBmrJ4L9OIqgOrQry7NtfGVmyTG3deYrhw00qc9Z8e0E48JJyR6GKhvCvTQjMkwHrkI6IUzthMBAEok5EFuaBsXtoMAAEqnzguFy71odgDXAABUw3ppvRH7RwQCoPdLNOXIWtwCAFAPerD/tbRytFf5NOAzaSWR42wJACAi9KKYXt7SV+fuSdjkhCoyk+7rfwdNDQCQ1oph0K0aNErslpvQ9RWoxRFlevage/33pXXoOyat5wU1Iu0DmhIgHv4PDxptdRy3GpUAAADldEVYdE1hdGhNTAA8bWF0aCB4bWxucz0iaHR0cDovL3d3dy53My5vcmcvMTk5OC9NYXRoL01hdGhNTCIgc3R5bGU9ImZvbnQtZmFtaWx5OkFyaWFsIj48bXN0eWxlIG1hdGhzaXplPSIxNnB4Ij48bXRleHQgbWF0aHZhcmlhbnQ9ImJvbGQiPkovZyYjeEEwOyYjeEIwOzwvbXRleHQ+PG1pIG1hdGh2YXJpYW50PSJib2xkIj5DPC9taT48bW8gbWF0aHZhcmlhbnQ9ImJvbGQiPi48L21vPjwvbXN0eWxlPjwvbWF0aD5S45EeAAAAAElFTkSuQmCC\&quot;,\&quot;slideId\&quot;:553,\&quot;accessibleText\&quot;:\&quot;text bold J/g ° end text bold C bold.\&quot;,\&quot;imageHeight\&quot;:11.67567567567567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1" ma:contentTypeDescription="Create a new document." ma:contentTypeScope="" ma:versionID="d64c759ff087fb2f361248d72b503ae0">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7322cfddf5e3a731f65b591fdc9947f5"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DD3562-E3C1-4415-9EFC-AFFEB3320D76}">
  <ds:schemaRefs>
    <ds:schemaRef ds:uri="http://schemas.microsoft.com/sharepoint/v3/contenttype/forms"/>
  </ds:schemaRefs>
</ds:datastoreItem>
</file>

<file path=customXml/itemProps2.xml><?xml version="1.0" encoding="utf-8"?>
<ds:datastoreItem xmlns:ds="http://schemas.openxmlformats.org/officeDocument/2006/customXml" ds:itemID="{6A0E3DA1-EDDB-46AA-BCC2-A8D3AA26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91FBB0-A257-4A59-BD16-21E6CAE03D53}">
  <ds:schemaRefs>
    <ds:schemaRef ds:uri="http://schemas.microsoft.com/office/2006/metadata/properties"/>
    <ds:schemaRef ds:uri="7c1bd8dc-4e40-424f-a15f-9ffcd522197f"/>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6125ffc9-2c56-435e-8267-1393444907b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25252</TotalTime>
  <Words>9575</Words>
  <Application>Microsoft Office PowerPoint</Application>
  <PresentationFormat>On-screen Show (4:3)</PresentationFormat>
  <Paragraphs>290</Paragraphs>
  <Slides>50</Slides>
  <Notes>49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Cambria</vt:lpstr>
      <vt:lpstr>Noto Sans Symbols</vt:lpstr>
      <vt:lpstr>Times New Roman</vt:lpstr>
      <vt:lpstr>Verdana</vt:lpstr>
      <vt:lpstr>Wingdings</vt:lpstr>
      <vt:lpstr>1_508 Lecture</vt:lpstr>
      <vt:lpstr>Equation</vt:lpstr>
      <vt:lpstr>Physics for Scientists and Engineers with Modern Physics</vt:lpstr>
      <vt:lpstr>Units of Chapter 35 (1 of 2)</vt:lpstr>
      <vt:lpstr>Units of Chapter 35 (2 of 2)</vt:lpstr>
      <vt:lpstr>35-1 Diffraction by a Single Slit or Disk (1 of 6)</vt:lpstr>
      <vt:lpstr>35-1 Diffraction by a Single Slit or Disk (2 of 6)</vt:lpstr>
      <vt:lpstr>35-1 Diffraction by a Single Slit or Disk (3 of 6)</vt:lpstr>
      <vt:lpstr>35-1 Diffraction by a Single Slit or Disk (4 of 6)</vt:lpstr>
      <vt:lpstr>35-1 Diffraction by a Single Slit or Disk (5 of 6)</vt:lpstr>
      <vt:lpstr>35-1 Diffraction by a Single Slit or Disk (6 of 6)</vt:lpstr>
      <vt:lpstr>35-2 Intensity in Single-Slit Diffraction Pattern (1 of 5)</vt:lpstr>
      <vt:lpstr>35-2 Intensity in Single-Slit Diffraction Pattern (2 of 5)</vt:lpstr>
      <vt:lpstr>35-2 Intensity in Single-Slit Diffraction Pattern (3 of 5)</vt:lpstr>
      <vt:lpstr>35-2 Intensity in Single-Slit Diffraction Pattern (4 of 5)</vt:lpstr>
      <vt:lpstr>35-2 Intensity in Single-Slit Diffraction Pattern (5 of 5)</vt:lpstr>
      <vt:lpstr>35-3 Diffraction in the Double-Slit Experiment (1 of 3)</vt:lpstr>
      <vt:lpstr>35-3 Diffraction in the Double-Slit Experiment (2 of 3)</vt:lpstr>
      <vt:lpstr>35-3 Diffraction in the Double-Slit Experiment (3 of 3)</vt:lpstr>
      <vt:lpstr>35-4 Interference vs. Diffraction</vt:lpstr>
      <vt:lpstr>35-5 Limits of Resolution; Circular Apertures (1 of 5)</vt:lpstr>
      <vt:lpstr>35-5 Limits of Resolution; Circular Apertures (2 of 5)</vt:lpstr>
      <vt:lpstr>35-5 Limits of Resolution; Circular Apertures (3 of 5)</vt:lpstr>
      <vt:lpstr>35-5 Limits of Resolution; Circular Apertures (4 of 5)</vt:lpstr>
      <vt:lpstr>35-5 Limits of Resolution; Circular Apertures (5 of 5)</vt:lpstr>
      <vt:lpstr>35-6 Resolution of Telescopes and  </vt:lpstr>
      <vt:lpstr>35-6 Resolution of Telescopes and    </vt:lpstr>
      <vt:lpstr>35-6 Resolution of Telescopes and</vt:lpstr>
      <vt:lpstr>35-7 Resolution of the Human Eye and Useful Magnification</vt:lpstr>
      <vt:lpstr>35-8 Diffraction Grating (1 of 5)</vt:lpstr>
      <vt:lpstr>35-8 Diffraction Grating (2 of 5)</vt:lpstr>
      <vt:lpstr>35-8 Diffraction Grating (3 of 5)</vt:lpstr>
      <vt:lpstr>35-8 Diffraction Grating (4 of 5)</vt:lpstr>
      <vt:lpstr>35-9 The Spectrometer and Spectroscopy (1 of 4)</vt:lpstr>
      <vt:lpstr>35-9 The Spectrometer and Spectroscopy (2 of 4)</vt:lpstr>
      <vt:lpstr>35-9 The Spectrometer and Spectroscopy (3 of 4)</vt:lpstr>
      <vt:lpstr>35-9 The Spectrometer and Spectroscopy (4 of 4)</vt:lpstr>
      <vt:lpstr>35-10 Peak Widths and Resolving Power for a Diffraction Grating (1 of 3)</vt:lpstr>
      <vt:lpstr>35-10 Peak Widths and Resolving Power for a Diffraction Grating (2 of 3)</vt:lpstr>
      <vt:lpstr>35-10 Peak Widths and Resolving Power for a Diffraction Grating (3 of 3)</vt:lpstr>
      <vt:lpstr>35-11 X-Rays and X-Ray Diffraction (1 of 2)</vt:lpstr>
      <vt:lpstr>35-11 X-Rays and X-Ray Diffraction (2 of 2)</vt:lpstr>
      <vt:lpstr>35-12 X-Ray Imaging and Computed Tomography (C T Scan) (1 of 4)</vt:lpstr>
      <vt:lpstr>35-12 X-Ray Imaging and Computed Tomography (C T Scan) (2 of 4)</vt:lpstr>
      <vt:lpstr>35-12 X-Ray Imaging and Computed Tomography (C  T Scan) (3 of 4)</vt:lpstr>
      <vt:lpstr>35-12 X-Ray Imaging and Computed Tomography (C  T Scan) (4 of 4)</vt:lpstr>
      <vt:lpstr>35-13 Specialty Microscopes and Contrast (1 of 2)</vt:lpstr>
      <vt:lpstr>35-13 Specialty Microscopes and Contrast (2 of 2)</vt:lpstr>
      <vt:lpstr>Summary of Chapter 35 (1 of 3)</vt:lpstr>
      <vt:lpstr>Summary of Chapter 35 (2 of 3)</vt:lpstr>
      <vt:lpstr>Summary of Chapter 35 (3 of 3)</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for Scientists and Engineers, with Modern Physics, Fifth Edition</dc:title>
  <dc:subject>Physics for Scientists</dc:subject>
  <dc:creator>Giancoli</dc:creator>
  <cp:keywords>Physics for Scientists</cp:keywords>
  <dc:description>Long description alt-text is inserted in the notes pane.</dc:description>
  <cp:lastModifiedBy>Pradhan, Prabhakar</cp:lastModifiedBy>
  <cp:revision>4388</cp:revision>
  <dcterms:created xsi:type="dcterms:W3CDTF">2014-07-14T20:04:21Z</dcterms:created>
  <dcterms:modified xsi:type="dcterms:W3CDTF">2025-03-24T00:29:57Z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